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34" r:id="rId2"/>
    <p:sldId id="435" r:id="rId3"/>
    <p:sldId id="436" r:id="rId4"/>
    <p:sldId id="437" r:id="rId5"/>
    <p:sldId id="438" r:id="rId6"/>
    <p:sldId id="439" r:id="rId7"/>
    <p:sldId id="440" r:id="rId8"/>
    <p:sldId id="441" r:id="rId9"/>
    <p:sldId id="442" r:id="rId10"/>
    <p:sldId id="443" r:id="rId11"/>
    <p:sldId id="444" r:id="rId12"/>
    <p:sldId id="445" r:id="rId13"/>
    <p:sldId id="446" r:id="rId14"/>
    <p:sldId id="447" r:id="rId15"/>
    <p:sldId id="448" r:id="rId16"/>
    <p:sldId id="449" r:id="rId17"/>
    <p:sldId id="450" r:id="rId18"/>
    <p:sldId id="451" r:id="rId19"/>
    <p:sldId id="452" r:id="rId20"/>
    <p:sldId id="453" r:id="rId21"/>
    <p:sldId id="454" r:id="rId22"/>
    <p:sldId id="455" r:id="rId23"/>
    <p:sldId id="456" r:id="rId24"/>
    <p:sldId id="457" r:id="rId25"/>
    <p:sldId id="458" r:id="rId26"/>
    <p:sldId id="459" r:id="rId27"/>
    <p:sldId id="460" r:id="rId28"/>
    <p:sldId id="461" r:id="rId29"/>
    <p:sldId id="462" r:id="rId30"/>
    <p:sldId id="463" r:id="rId31"/>
    <p:sldId id="464" r:id="rId32"/>
    <p:sldId id="465" r:id="rId33"/>
    <p:sldId id="466" r:id="rId3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982357F-9D8F-48F2-8666-4CF15F7E7542}" type="datetimeFigureOut">
              <a:rPr lang="en-IN" smtClean="0"/>
              <a:pPr/>
              <a:t>24-12-2015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E2CD5C3-F964-4BBD-BF52-9A50F43C99C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7AC4B97-B8B1-464E-A1AE-7FAEA4A42B5E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9F2B919C-A692-4162-A83E-50036D9EC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A488E-3BB1-4CC8-ACD5-63DF132E4076}" type="datetimeFigureOut">
              <a:rPr lang="en-US" smtClean="0"/>
              <a:pPr/>
              <a:t>12/24/2015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C2D50-2247-4CA2-87C1-A84E2C1FEB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4213" y="1844675"/>
            <a:ext cx="7772400" cy="2835275"/>
          </a:xfrm>
        </p:spPr>
        <p:txBody>
          <a:bodyPr>
            <a:normAutofit/>
          </a:bodyPr>
          <a:lstStyle/>
          <a:p>
            <a:pPr eaLnBrk="1" hangingPunct="1">
              <a:lnSpc>
                <a:spcPct val="200000"/>
              </a:lnSpc>
            </a:pPr>
            <a:r>
              <a:rPr lang="en-US" sz="4000" b="1" dirty="0" smtClean="0">
                <a:solidFill>
                  <a:srgbClr val="C00000"/>
                </a:solidFill>
              </a:rPr>
              <a:t>BEST PRACTICES IN PROCUREMENT IN MINISTRY OF  DEFENCE </a:t>
            </a:r>
            <a:endParaRPr lang="en-IN" sz="40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16632"/>
            <a:ext cx="7772400" cy="504057"/>
          </a:xfrm>
        </p:spPr>
        <p:txBody>
          <a:bodyPr>
            <a:normAutofit fontScale="25000" lnSpcReduction="20000"/>
          </a:bodyPr>
          <a:lstStyle/>
          <a:p>
            <a:pPr algn="ctr" eaLnBrk="1" hangingPunct="1">
              <a:defRPr/>
            </a:pPr>
            <a:r>
              <a:rPr lang="en-US" b="1" dirty="0" smtClean="0"/>
              <a:t>2.</a:t>
            </a:r>
          </a:p>
          <a:p>
            <a:pPr algn="ctr" eaLnBrk="1" hangingPunct="1">
              <a:defRPr/>
            </a:pPr>
            <a:endParaRPr lang="en-US" b="1" dirty="0"/>
          </a:p>
          <a:p>
            <a:pPr algn="ctr" eaLnBrk="1" hangingPunct="1">
              <a:defRPr/>
            </a:pPr>
            <a:endParaRPr lang="en-US" b="1" dirty="0" smtClean="0"/>
          </a:p>
          <a:p>
            <a:pPr algn="ctr" eaLnBrk="1" hangingPunct="1">
              <a:defRPr/>
            </a:pPr>
            <a:endParaRPr lang="en-US" b="1" dirty="0"/>
          </a:p>
          <a:p>
            <a:pPr algn="ctr" eaLnBrk="1" hangingPunct="1">
              <a:defRPr/>
            </a:pPr>
            <a:endParaRPr lang="en-US" b="1" dirty="0" smtClean="0"/>
          </a:p>
          <a:p>
            <a:pPr algn="ctr" eaLnBrk="1" hangingPunct="1">
              <a:defRPr/>
            </a:pPr>
            <a:endParaRPr lang="en-US" b="1" dirty="0"/>
          </a:p>
          <a:p>
            <a:pPr algn="ctr" eaLnBrk="1" hangingPunct="1">
              <a:defRPr/>
            </a:pPr>
            <a:endParaRPr lang="en-US" b="1" dirty="0" smtClean="0"/>
          </a:p>
          <a:p>
            <a:pPr algn="ctr" eaLnBrk="1" hangingPunct="1">
              <a:defRPr/>
            </a:pPr>
            <a:r>
              <a:rPr lang="en-US" b="1" dirty="0" smtClean="0"/>
              <a:t>  </a:t>
            </a:r>
          </a:p>
          <a:p>
            <a:pPr algn="ctr" eaLnBrk="1" hangingPunct="1">
              <a:defRPr/>
            </a:pPr>
            <a:r>
              <a:rPr lang="en-US" b="1" dirty="0" smtClean="0"/>
              <a:t>Scaling</a:t>
            </a:r>
            <a:endParaRPr lang="en-IN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5407460"/>
              </p:ext>
            </p:extLst>
          </p:nvPr>
        </p:nvGraphicFramePr>
        <p:xfrm>
          <a:off x="251520" y="692696"/>
          <a:ext cx="8640960" cy="5957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035"/>
                <a:gridCol w="6462925"/>
              </a:tblGrid>
              <a:tr h="8444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dirty="0" err="1" smtClean="0"/>
                        <a:t>MoR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</a:t>
                      </a: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11337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Consolidated Guidelines missing.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Stray initiatives restricted to Rolling Stock spares.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Mandatory Scaling of all Capital equipment –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induction of any new equipment, Unit entitlement worked out.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Approval process is detailed and well laid out-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Scales validated by DGMO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Approved by Scaling Committee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Sanctioned -Powers same as for Tenders.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 proposals  in excess of Rs. 150 </a:t>
                      </a:r>
                      <a:r>
                        <a:rPr lang="en-US" sz="18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Crores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By </a:t>
                      </a:r>
                      <a:r>
                        <a:rPr lang="en-US" sz="18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including </a:t>
                      </a:r>
                      <a:r>
                        <a:rPr lang="en-US" sz="18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(Finance).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Sanction authority- RM/FM/CCS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equipment not scaled but urgent, only 50% of quantities proposed can be sanctioned. </a:t>
                      </a: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/>
          <a:lstStyle/>
          <a:p>
            <a:r>
              <a:rPr lang="en-IN" sz="2400" b="1" dirty="0" smtClean="0"/>
              <a:t>Key Issues checked in Mod(Finance)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612068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000" b="1" dirty="0" smtClean="0"/>
              <a:t>In case being scaled for the first time , basis of required quantities : </a:t>
            </a:r>
            <a:r>
              <a:rPr lang="en-IN" sz="2000" dirty="0" smtClean="0"/>
              <a:t>Study Report,  Authority who approved the Report</a:t>
            </a:r>
          </a:p>
          <a:p>
            <a:pPr algn="just">
              <a:lnSpc>
                <a:spcPct val="150000"/>
              </a:lnSpc>
            </a:pPr>
            <a:r>
              <a:rPr lang="en-IN" sz="2000" b="1" dirty="0"/>
              <a:t>In case </a:t>
            </a:r>
            <a:r>
              <a:rPr lang="en-IN" sz="2000" b="1" dirty="0" smtClean="0"/>
              <a:t>of Scaling on replacement account : </a:t>
            </a:r>
            <a:r>
              <a:rPr lang="en-IN" sz="2000" dirty="0" smtClean="0"/>
              <a:t>If the new equipment is technologically more advanced, whether one is to ne replacement is essential or lesser numbers meet the requirement. </a:t>
            </a:r>
            <a:r>
              <a:rPr lang="en-IN" sz="2000" b="1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In case of replacements, present holding of current equipment and its de-induction schedule.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Additional Requirement – </a:t>
            </a:r>
            <a:r>
              <a:rPr lang="en-IN" sz="2000" dirty="0" smtClean="0"/>
              <a:t>Cross checked with sanction for new raisings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Whether there are additional requirements of manpower, other equipment etc.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In case of accessories , cross link with actual scaling and holding of main equipment</a:t>
            </a:r>
          </a:p>
          <a:p>
            <a:pPr algn="just">
              <a:lnSpc>
                <a:spcPct val="150000"/>
              </a:lnSpc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xmlns="" val="345895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388" y="714356"/>
          <a:ext cx="8784976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832648"/>
              </a:tblGrid>
              <a:tr h="5835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dirty="0" err="1" smtClean="0"/>
                        <a:t>MoR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</a:t>
                      </a: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458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Framed at time of Tendering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="1" dirty="0" smtClean="0"/>
                        <a:t> Emphasis </a:t>
                      </a:r>
                      <a:r>
                        <a:rPr lang="en-US" b="1" baseline="0" dirty="0" smtClean="0"/>
                        <a:t> is on   </a:t>
                      </a:r>
                      <a:r>
                        <a:rPr lang="en-US" b="1" dirty="0" smtClean="0"/>
                        <a:t>Product</a:t>
                      </a:r>
                      <a:r>
                        <a:rPr lang="en-US" b="1" baseline="0" dirty="0" smtClean="0"/>
                        <a:t> specifications-  </a:t>
                      </a:r>
                      <a:r>
                        <a:rPr lang="en-US" b="0" baseline="0" dirty="0" smtClean="0"/>
                        <a:t>Focus on inputs measures – material specifications, IEEE standards, designs and drawings.</a:t>
                      </a:r>
                      <a:endParaRPr lang="en-US" b="1" baseline="0" dirty="0" smtClean="0"/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b="1" baseline="0" dirty="0" smtClean="0"/>
                        <a:t>Decided by Executive and RDSO.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 proposal can be processed before specifications prepared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approved.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Performance Specification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Termed 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SQRs (Service Quality Requirements) 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Focus on output measures such as range, accuracy of fire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detailed Consultative process-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q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RFI, market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interaction, data from Defense Attaches abroad,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Internet, Defense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journals.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q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Draft SQRs circulated to stakeholders for comments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q"/>
                      </a:pP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Approved by Committee headed by Dy. Chief. – GSEPC in case of Army.</a:t>
                      </a: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642910" y="0"/>
            <a:ext cx="7772400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 Specifications</a:t>
            </a:r>
            <a:endParaRPr lang="en-US" sz="2000" b="1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 </a:t>
            </a:r>
            <a:endParaRPr lang="en-IN" sz="2000" b="1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88913"/>
            <a:ext cx="7772400" cy="503237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Negatives and Positives of Product vs. Performance Specifications</a:t>
            </a:r>
            <a:endParaRPr lang="en-IN" sz="2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4283" y="692151"/>
          <a:ext cx="8715436" cy="5990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3838"/>
                <a:gridCol w="3321598"/>
              </a:tblGrid>
              <a:tr h="60072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MoR</a:t>
                      </a:r>
                      <a:r>
                        <a:rPr lang="en-US" dirty="0" smtClean="0"/>
                        <a:t>- Product Specifications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MoD</a:t>
                      </a:r>
                      <a:r>
                        <a:rPr lang="en-US" dirty="0" smtClean="0"/>
                        <a:t>- Performance Specifications</a:t>
                      </a:r>
                      <a:endParaRPr lang="en-IN" dirty="0"/>
                    </a:p>
                  </a:txBody>
                  <a:tcPr/>
                </a:tc>
              </a:tr>
              <a:tr h="535083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IN" sz="1800" b="1" dirty="0" smtClean="0">
                          <a:latin typeface="Calibri"/>
                          <a:ea typeface="Calibri"/>
                          <a:cs typeface="Times New Roman"/>
                        </a:rPr>
                        <a:t>Benefits</a:t>
                      </a:r>
                      <a:r>
                        <a:rPr lang="en-IN" sz="1800" b="1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IN" sz="1800" dirty="0" smtClean="0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Match offer against requirement.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800" dirty="0" smtClean="0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Times New Roman"/>
                        </a:rPr>
                        <a:t>Quick Tender Finalization</a:t>
                      </a:r>
                      <a:endParaRPr lang="en-IN" sz="1800" dirty="0" smtClean="0">
                        <a:solidFill>
                          <a:srgbClr val="11111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None/>
                      </a:pPr>
                      <a:r>
                        <a:rPr lang="en-IN" sz="1800" b="1" dirty="0" smtClean="0">
                          <a:latin typeface="Calibri"/>
                          <a:ea typeface="Calibri"/>
                          <a:cs typeface="Times New Roman"/>
                        </a:rPr>
                        <a:t>Drawbacks-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IN" sz="1800" dirty="0" smtClean="0">
                          <a:latin typeface="Calibri"/>
                          <a:ea typeface="Calibri"/>
                          <a:cs typeface="Times New Roman"/>
                        </a:rPr>
                        <a:t>Subjectivity where most not all specs met.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Wingdings" pitchFamily="2" charset="2"/>
                        <a:buChar char="Ø"/>
                      </a:pPr>
                      <a:r>
                        <a:rPr lang="en-IN" sz="1800" dirty="0" smtClean="0">
                          <a:latin typeface="Calibri"/>
                          <a:ea typeface="Calibri"/>
                          <a:cs typeface="Times New Roman"/>
                        </a:rPr>
                        <a:t>My  experience with RDSO TRs and Kolkata Metro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IN" sz="1800" b="1" dirty="0" smtClean="0">
                          <a:latin typeface="Calibri"/>
                          <a:ea typeface="Calibri"/>
                          <a:cs typeface="Times New Roman"/>
                        </a:rPr>
                        <a:t>Specification finalization purely domain of Executive + RDSO/PUs.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IN" sz="1800" b="1" dirty="0" smtClean="0">
                          <a:latin typeface="Calibri"/>
                          <a:ea typeface="Calibri"/>
                          <a:cs typeface="Times New Roman"/>
                        </a:rPr>
                        <a:t>Wider consultation absent, even for new products.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CVC guidelines for new complex products being violated. 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IN" sz="1800" b="1" dirty="0" smtClean="0">
                          <a:latin typeface="+mn-lt"/>
                          <a:ea typeface="Calibri"/>
                          <a:cs typeface="Times New Roman"/>
                        </a:rPr>
                        <a:t>Benefits:</a:t>
                      </a:r>
                      <a:endParaRPr lang="en-IN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IN" sz="1800" dirty="0" smtClean="0">
                          <a:solidFill>
                            <a:srgbClr val="111111"/>
                          </a:solidFill>
                          <a:latin typeface="+mn-lt"/>
                          <a:ea typeface="Calibri"/>
                          <a:cs typeface="Times New Roman"/>
                        </a:rPr>
                        <a:t>Stringent trials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US" sz="1800" dirty="0" smtClean="0">
                          <a:solidFill>
                            <a:srgbClr val="111111"/>
                          </a:solidFill>
                          <a:latin typeface="+mn-lt"/>
                          <a:ea typeface="Calibri"/>
                          <a:cs typeface="Times New Roman"/>
                        </a:rPr>
                        <a:t>No</a:t>
                      </a:r>
                      <a:r>
                        <a:rPr lang="en-US" sz="1800" baseline="0" dirty="0" smtClean="0">
                          <a:solidFill>
                            <a:srgbClr val="111111"/>
                          </a:solidFill>
                          <a:latin typeface="+mn-lt"/>
                          <a:ea typeface="Calibri"/>
                          <a:cs typeface="Times New Roman"/>
                        </a:rPr>
                        <a:t> failure in performance</a:t>
                      </a:r>
                      <a:endParaRPr lang="en-IN" sz="1800" dirty="0" smtClean="0">
                        <a:solidFill>
                          <a:srgbClr val="11111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None/>
                      </a:pPr>
                      <a:r>
                        <a:rPr lang="en-IN" sz="1800" b="1" dirty="0" smtClean="0">
                          <a:latin typeface="+mn-lt"/>
                          <a:ea typeface="Calibri"/>
                          <a:cs typeface="Times New Roman"/>
                        </a:rPr>
                        <a:t>Drawbacks-</a:t>
                      </a:r>
                      <a:endParaRPr lang="en-IN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en-IN" sz="1800" dirty="0" smtClean="0">
                          <a:latin typeface="+mn-lt"/>
                          <a:ea typeface="Calibri"/>
                          <a:cs typeface="Times New Roman"/>
                        </a:rPr>
                        <a:t>Tender finalization delayed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IN" sz="1800" b="1" dirty="0" smtClean="0">
                          <a:latin typeface="+mn-lt"/>
                          <a:ea typeface="Calibri"/>
                          <a:cs typeface="Times New Roman"/>
                        </a:rPr>
                        <a:t>NCNC trials </a:t>
                      </a:r>
                      <a:r>
                        <a:rPr lang="en-IN" sz="1800" b="0" dirty="0" smtClean="0">
                          <a:latin typeface="+mn-lt"/>
                          <a:ea typeface="Calibri"/>
                          <a:cs typeface="Times New Roman"/>
                        </a:rPr>
                        <a:t>reduce Vendor participation.</a:t>
                      </a:r>
                      <a:endParaRPr lang="en-IN" sz="18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TC has little leeway to discharge a tender.</a:t>
                      </a:r>
                      <a:r>
                        <a:rPr lang="en-US" sz="18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IN" sz="1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IN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en-IN" sz="2400" b="1" dirty="0" smtClean="0"/>
              <a:t>CVC  CIRCULAR NO 01/02/11 ON TRASNPARENCY IN TENDERING SYSTEM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47260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 smtClean="0"/>
              <a:t>Where plant/equipment to be procured is of complex nature and procuring organization does not possess full knowledge: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Float expression of interest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Finalise specifications after technical discussions with reputed manufacturers/ suppliers and other stakeholders.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Then invite techno-commercial offer.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DPP provisions relating to finalization of GSQRs are in line with this.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In </a:t>
            </a:r>
            <a:r>
              <a:rPr lang="en-IN" sz="2000" dirty="0" err="1" smtClean="0"/>
              <a:t>MoR</a:t>
            </a:r>
            <a:r>
              <a:rPr lang="en-IN" sz="2000" dirty="0" smtClean="0"/>
              <a:t>, such concept missing. Technical discussions held at pre-bid stage.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Pre-bid is not meant to revisit tender criteria but we often treat it as such.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Case of Coaches for Kolkata Metro- changes in eligibility requirement after pre-bid. 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276682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en-IN" sz="2400" b="1" dirty="0" smtClean="0"/>
              <a:t>Mode of Procurement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000" dirty="0" smtClean="0"/>
              <a:t>DPP recognises different modes of procurement and lays down the preferred hierarchy.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Proposal must justify a given choice 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First necessity </a:t>
            </a:r>
            <a:r>
              <a:rPr lang="en-IN" sz="2000" dirty="0" smtClean="0"/>
              <a:t>: Single versus multi-vendor bid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Justify Single Vendor bid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In case of multi vendor proposal, include results of RFI showing Vendors who responded and their suitability in the technical compliance matrix.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Second necessity : </a:t>
            </a:r>
            <a:r>
              <a:rPr lang="en-IN" sz="2000" dirty="0" smtClean="0"/>
              <a:t>Source of Procurement in declining preference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Buy Indian </a:t>
            </a:r>
            <a:r>
              <a:rPr lang="en-IN" sz="2000" dirty="0" smtClean="0"/>
              <a:t>-   at least 30% indigenous content  on total cost basis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Buy Global with </a:t>
            </a:r>
            <a:r>
              <a:rPr lang="en-IN" sz="2000" b="1" dirty="0" err="1" smtClean="0"/>
              <a:t>ToT</a:t>
            </a:r>
            <a:endParaRPr lang="en-IN" sz="2000" b="1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Buy Global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12028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825" y="147748"/>
            <a:ext cx="8713788" cy="50323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dirty="0" smtClean="0"/>
              <a:t>Additional Facts on Modes of Procurement</a:t>
            </a:r>
            <a:endParaRPr lang="en-IN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0825" y="671513"/>
            <a:ext cx="8642350" cy="61863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b="1" dirty="0" smtClean="0">
                <a:latin typeface="+mn-lt"/>
              </a:rPr>
              <a:t>Inter-Governmental </a:t>
            </a:r>
            <a:r>
              <a:rPr lang="en-US" b="1" dirty="0">
                <a:latin typeface="+mn-lt"/>
              </a:rPr>
              <a:t>Agreements- </a:t>
            </a:r>
            <a:r>
              <a:rPr lang="en-US" dirty="0" smtClean="0">
                <a:latin typeface="+mn-lt"/>
              </a:rPr>
              <a:t>Normal rules of tender discarded and Agreement between the Indian and the selling Government .</a:t>
            </a:r>
          </a:p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We have a large order value of procurement with US Government under their </a:t>
            </a:r>
            <a:r>
              <a:rPr lang="en-US" b="1" dirty="0" smtClean="0">
                <a:latin typeface="+mn-lt"/>
              </a:rPr>
              <a:t>foreign Management Sales (FMS). </a:t>
            </a: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b="1" dirty="0" smtClean="0">
                <a:latin typeface="+mn-lt"/>
              </a:rPr>
              <a:t>Currently 32 cases for USD 7.2 Billion</a:t>
            </a: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b="1" dirty="0" smtClean="0">
                <a:latin typeface="+mn-lt"/>
              </a:rPr>
              <a:t>All negotiations  and Agreements between US Government (USG) and </a:t>
            </a:r>
            <a:r>
              <a:rPr lang="en-US" b="1" dirty="0" err="1" smtClean="0">
                <a:latin typeface="+mn-lt"/>
              </a:rPr>
              <a:t>MoD</a:t>
            </a:r>
            <a:r>
              <a:rPr lang="en-US" b="1" dirty="0" smtClean="0">
                <a:latin typeface="+mn-lt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b="1" dirty="0" smtClean="0">
                <a:latin typeface="+mn-lt"/>
              </a:rPr>
              <a:t>USG does procurement from their sources (Private suppliers) on behalf of </a:t>
            </a:r>
            <a:r>
              <a:rPr lang="en-US" b="1" dirty="0" err="1" smtClean="0">
                <a:latin typeface="+mn-lt"/>
              </a:rPr>
              <a:t>GoI</a:t>
            </a:r>
            <a:r>
              <a:rPr lang="en-US" b="1" dirty="0" smtClean="0">
                <a:latin typeface="+mn-lt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b="1" dirty="0" smtClean="0">
                <a:latin typeface="+mn-lt"/>
              </a:rPr>
              <a:t>All normal rules of Government procurement , applicable to US procurements, also followed for FMS cases.  </a:t>
            </a:r>
          </a:p>
          <a:p>
            <a:pPr marL="285750" indent="-285750" algn="just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b="1" dirty="0" smtClean="0">
                <a:latin typeface="+mn-lt"/>
              </a:rPr>
              <a:t>Benefits- Transparency, ease of mind being Govt. to Govt.  procurement, no need for export licenses.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1000"/>
            <a:ext cx="8229600" cy="490066"/>
          </a:xfrm>
        </p:spPr>
        <p:txBody>
          <a:bodyPr/>
          <a:lstStyle/>
          <a:p>
            <a:r>
              <a:rPr lang="en-IN" sz="2400" b="1" dirty="0" smtClean="0"/>
              <a:t>Suggestions  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475616"/>
            <a:ext cx="8856984" cy="619374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000" b="1" dirty="0">
                <a:latin typeface="Calibri" pitchFamily="34" charset="0"/>
              </a:rPr>
              <a:t>Scaling 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>
                <a:latin typeface="Calibri" pitchFamily="34" charset="0"/>
              </a:rPr>
              <a:t>There is need to identify  units/ structures where uniform yardsticks in terms of   manpower, hierarchy, vehicles, tools, M&amp;P, spares </a:t>
            </a:r>
            <a:r>
              <a:rPr lang="en-IN" sz="2000" dirty="0" err="1">
                <a:latin typeface="Calibri" pitchFamily="34" charset="0"/>
              </a:rPr>
              <a:t>etc</a:t>
            </a:r>
            <a:r>
              <a:rPr lang="en-IN" sz="2000" dirty="0">
                <a:latin typeface="Calibri" pitchFamily="34" charset="0"/>
              </a:rPr>
              <a:t> can be uniformly laid down </a:t>
            </a:r>
            <a:r>
              <a:rPr lang="en-IN" sz="2000" dirty="0" err="1">
                <a:latin typeface="Calibri" pitchFamily="34" charset="0"/>
              </a:rPr>
              <a:t>Eg</a:t>
            </a:r>
            <a:r>
              <a:rPr lang="en-IN" sz="2000" dirty="0">
                <a:latin typeface="Calibri" pitchFamily="34" charset="0"/>
              </a:rPr>
              <a:t>- Loco Sheds, Track Machine Depots, Coaching depots etc.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>
                <a:latin typeface="Calibri" pitchFamily="34" charset="0"/>
              </a:rPr>
              <a:t>Uniformity of resources will lead to common practices across units, proliferation of best practices,  efficiencies. 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>
                <a:latin typeface="Calibri" pitchFamily="34" charset="0"/>
              </a:rPr>
              <a:t>Specifications-</a:t>
            </a:r>
            <a:r>
              <a:rPr lang="en-US" sz="2000" dirty="0">
                <a:latin typeface="Calibri" pitchFamily="34" charset="0"/>
              </a:rPr>
              <a:t>We should shift to a mix of both Product and Performance specifications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Calibri" pitchFamily="34" charset="0"/>
              </a:rPr>
              <a:t> Product specifications ideal for equipment already inducted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Calibri" pitchFamily="34" charset="0"/>
              </a:rPr>
              <a:t>Performance specifications suited for new products/technologies and EPC Contracts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>
                <a:latin typeface="Calibri" pitchFamily="34" charset="0"/>
              </a:rPr>
              <a:t>Story of first 132 Traction Motors of 22 ABB Locomotives</a:t>
            </a:r>
            <a:r>
              <a:rPr lang="en-US" sz="2000" dirty="0">
                <a:latin typeface="Calibri" pitchFamily="34" charset="0"/>
              </a:rPr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76121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952"/>
            <a:ext cx="8229600" cy="562074"/>
          </a:xfrm>
        </p:spPr>
        <p:txBody>
          <a:bodyPr/>
          <a:lstStyle/>
          <a:p>
            <a:r>
              <a:rPr lang="en-IN" sz="2000" b="1" dirty="0" smtClean="0"/>
              <a:t>Procurement Strategy</a:t>
            </a:r>
            <a:endParaRPr lang="en-IN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48680"/>
            <a:ext cx="8856984" cy="61926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2000" dirty="0" smtClean="0"/>
              <a:t>MoD differentiates between </a:t>
            </a:r>
            <a:r>
              <a:rPr lang="en-IN" sz="2000" b="1" dirty="0" smtClean="0"/>
              <a:t>“COTS – Commercially off the shelf item” </a:t>
            </a:r>
            <a:r>
              <a:rPr lang="en-IN" sz="2000" dirty="0" smtClean="0"/>
              <a:t>and specialised item where  SQRs framed </a:t>
            </a:r>
          </a:p>
          <a:p>
            <a:pPr>
              <a:lnSpc>
                <a:spcPct val="150000"/>
              </a:lnSpc>
            </a:pPr>
            <a:r>
              <a:rPr lang="en-IN" sz="2000" b="1" dirty="0" smtClean="0"/>
              <a:t>For COTS item – DGS&amp;D or Open Tender  </a:t>
            </a:r>
            <a:endParaRPr lang="en-IN" sz="2000" dirty="0" smtClean="0"/>
          </a:p>
          <a:p>
            <a:pPr>
              <a:lnSpc>
                <a:spcPct val="150000"/>
              </a:lnSpc>
            </a:pPr>
            <a:r>
              <a:rPr lang="en-IN" sz="2000" dirty="0" smtClean="0"/>
              <a:t>For specialised items, the  normal mode of procurement is based on “</a:t>
            </a:r>
            <a:r>
              <a:rPr lang="en-IN" sz="2000" b="1" dirty="0" smtClean="0"/>
              <a:t>Special Limited Tender” </a:t>
            </a:r>
            <a:r>
              <a:rPr lang="en-IN" sz="2000" dirty="0" smtClean="0"/>
              <a:t>Mode-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Vendor identification through the net and existing list available, before any proposal.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RFP issued to Vendors who respond to RFI,  substantially meet the commercial compliance matrix </a:t>
            </a:r>
            <a:r>
              <a:rPr lang="en-IN" sz="2000" dirty="0" err="1" smtClean="0"/>
              <a:t>i.e</a:t>
            </a:r>
            <a:r>
              <a:rPr lang="en-IN" sz="2000" dirty="0" smtClean="0"/>
              <a:t> QR parameters specified in the RFI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Preference is to minimise variety, to keep inventory costs low, ensure ease of use and training. Example- Heavy mobility vehicles  (HMV)– Earlier BEML’s TATRA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Now all HMV 6x6 will be Tata Motors and 8x8 will be Ashok Leyland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20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241745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16632"/>
            <a:ext cx="7772400" cy="48063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Sanction process in </a:t>
            </a:r>
            <a:r>
              <a:rPr lang="en-US" sz="2400" b="1" dirty="0" err="1" smtClean="0"/>
              <a:t>MoD</a:t>
            </a:r>
            <a:endParaRPr lang="en-IN" sz="2400" b="1" dirty="0"/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212924" y="620688"/>
            <a:ext cx="8785225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Calibri" pitchFamily="34" charset="0"/>
              </a:rPr>
              <a:t>MoD</a:t>
            </a:r>
            <a:r>
              <a:rPr lang="en-US" sz="2000" b="1" dirty="0" smtClean="0">
                <a:latin typeface="Calibri" pitchFamily="34" charset="0"/>
              </a:rPr>
              <a:t>-  </a:t>
            </a:r>
            <a:r>
              <a:rPr lang="en-US" sz="2000" dirty="0">
                <a:latin typeface="Calibri" pitchFamily="34" charset="0"/>
              </a:rPr>
              <a:t>Proposal </a:t>
            </a:r>
            <a:r>
              <a:rPr lang="en-IN" sz="2000" dirty="0">
                <a:latin typeface="Calibri" pitchFamily="34" charset="0"/>
              </a:rPr>
              <a:t>termed </a:t>
            </a:r>
            <a:r>
              <a:rPr lang="en-IN" sz="2000" b="1" dirty="0" err="1">
                <a:latin typeface="Calibri" pitchFamily="34" charset="0"/>
              </a:rPr>
              <a:t>SoC</a:t>
            </a:r>
            <a:r>
              <a:rPr lang="en-IN" sz="2000" b="1" dirty="0">
                <a:latin typeface="Calibri" pitchFamily="34" charset="0"/>
              </a:rPr>
              <a:t> (Statement of Case) </a:t>
            </a:r>
            <a:r>
              <a:rPr lang="en-IN" sz="2000" dirty="0">
                <a:latin typeface="Calibri" pitchFamily="34" charset="0"/>
              </a:rPr>
              <a:t>has specified FORMAT. Some of the questions to be answered are-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dirty="0">
                <a:latin typeface="Calibri" pitchFamily="34" charset="0"/>
              </a:rPr>
              <a:t>Proposed Categorization/ mode of procurement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dirty="0" smtClean="0">
                <a:latin typeface="Calibri" pitchFamily="34" charset="0"/>
              </a:rPr>
              <a:t>Quantities</a:t>
            </a:r>
            <a:r>
              <a:rPr lang="en-IN" sz="2000" dirty="0">
                <a:latin typeface="Calibri" pitchFamily="34" charset="0"/>
              </a:rPr>
              <a:t>, costs and basis of cost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dirty="0">
                <a:latin typeface="Calibri" pitchFamily="34" charset="0"/>
              </a:rPr>
              <a:t>Scaling and GSQR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dirty="0">
                <a:latin typeface="Calibri" pitchFamily="34" charset="0"/>
              </a:rPr>
              <a:t>Details of  Deficiency in Capability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dirty="0">
                <a:latin typeface="Calibri" pitchFamily="34" charset="0"/>
              </a:rPr>
              <a:t>If it can be addressed by change in Doctrine/ tactic .</a:t>
            </a:r>
          </a:p>
          <a:p>
            <a:pPr>
              <a:lnSpc>
                <a:spcPct val="150000"/>
              </a:lnSpc>
            </a:pPr>
            <a:r>
              <a:rPr lang="en-IN" sz="2000" b="1" dirty="0" smtClean="0">
                <a:latin typeface="Calibri" pitchFamily="34" charset="0"/>
              </a:rPr>
              <a:t>Most significant: </a:t>
            </a:r>
            <a:r>
              <a:rPr lang="en-IN" sz="2000" dirty="0" smtClean="0">
                <a:latin typeface="Calibri" pitchFamily="34" charset="0"/>
              </a:rPr>
              <a:t>Examined on file by concerned Departments. 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Calibri" pitchFamily="34" charset="0"/>
              </a:rPr>
              <a:t>However, final decision in </a:t>
            </a:r>
            <a:r>
              <a:rPr lang="en-IN" sz="2000" b="1" dirty="0" smtClean="0">
                <a:latin typeface="Calibri" pitchFamily="34" charset="0"/>
              </a:rPr>
              <a:t>collective manner by SCAPCHC/DPB/DAC.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Calibri" pitchFamily="34" charset="0"/>
              </a:rPr>
              <a:t>Representatives of all Departments present at these meetings held monthly.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Calibri" pitchFamily="34" charset="0"/>
              </a:rPr>
              <a:t>Project sponsoring department presents its case , highlights comments of other departments and its remarks.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Calibri" pitchFamily="34" charset="0"/>
              </a:rPr>
              <a:t>Members discuss, debate, seek clarification and finally decide. </a:t>
            </a:r>
            <a:endParaRPr lang="en-IN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LIMITATIONS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Discussion restricted to Capital Acquisition</a:t>
            </a:r>
          </a:p>
          <a:p>
            <a:r>
              <a:rPr lang="en-US" sz="2400" dirty="0" smtClean="0"/>
              <a:t>Largely relevant to Stores procurement </a:t>
            </a:r>
          </a:p>
          <a:p>
            <a:pPr marL="0" indent="0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b="1" dirty="0" smtClean="0"/>
              <a:t>HOWEVER</a:t>
            </a:r>
          </a:p>
          <a:p>
            <a:pPr algn="ctr">
              <a:buNone/>
            </a:pPr>
            <a:endParaRPr lang="en-US" sz="2400" b="1" dirty="0" smtClean="0"/>
          </a:p>
          <a:p>
            <a:pPr algn="just"/>
            <a:r>
              <a:rPr lang="en-US" sz="2400" dirty="0" smtClean="0"/>
              <a:t>We can adopt certain practices that suit :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Both Works and Stores tenders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Processing and decision making on Capital projects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Specifications and standardization of scales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424" y="116632"/>
            <a:ext cx="7772400" cy="503238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/>
              <a:t>Tendering Process in </a:t>
            </a:r>
            <a:r>
              <a:rPr lang="en-US" sz="2400" b="1" dirty="0" err="1" smtClean="0"/>
              <a:t>MoD</a:t>
            </a:r>
            <a:endParaRPr lang="en-IN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620688"/>
            <a:ext cx="856820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b="1" dirty="0" smtClean="0">
                <a:latin typeface="+mn-lt"/>
              </a:rPr>
              <a:t>RFP forms part of the DPP. Only changes permitted are-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Delivery Schedule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QRs to be specified and Trail methodology.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b="1" dirty="0" smtClean="0">
                <a:latin typeface="+mn-lt"/>
              </a:rPr>
              <a:t>Following are pre-specified and no change permitted-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Payment terms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Bid Evaluation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Liquidated Damages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000" b="1" dirty="0" smtClean="0">
                <a:latin typeface="+mn-lt"/>
              </a:rPr>
              <a:t>Vetting of Tender Documents-  </a:t>
            </a:r>
            <a:r>
              <a:rPr lang="en-IN" sz="2000" dirty="0" smtClean="0">
                <a:latin typeface="+mn-lt"/>
              </a:rPr>
              <a:t>Two stage-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>
                <a:latin typeface="+mn-lt"/>
              </a:rPr>
              <a:t>Stage 1 – </a:t>
            </a:r>
            <a:r>
              <a:rPr lang="en-IN" sz="2000" dirty="0" smtClean="0">
                <a:latin typeface="+mn-lt"/>
              </a:rPr>
              <a:t>Normally Director /Undersecretary level Committee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>
                <a:latin typeface="+mn-lt"/>
              </a:rPr>
              <a:t>Stage 2- Second stage vetting – </a:t>
            </a:r>
            <a:r>
              <a:rPr lang="en-IN" sz="2000" dirty="0" smtClean="0">
                <a:latin typeface="+mn-lt"/>
              </a:rPr>
              <a:t>JS level Committee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Approval by Vice Chief/ DG (Acquisition)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>
                <a:latin typeface="+mn-lt"/>
              </a:rPr>
              <a:t>Committee involves all stakeholders- Ministry, Finance, Services, EME, DGQA and if required, DRDO and DDP.</a:t>
            </a:r>
            <a:endParaRPr lang="en-IN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IN" sz="2400" b="1" dirty="0" smtClean="0"/>
              <a:t>Tendering process contd.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597666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000" dirty="0" smtClean="0"/>
              <a:t>All Capital procurements are done through </a:t>
            </a:r>
            <a:r>
              <a:rPr lang="en-IN" sz="2000" b="1" dirty="0" smtClean="0"/>
              <a:t>“Single Stage two packet system of tendering”- </a:t>
            </a:r>
            <a:r>
              <a:rPr lang="en-IN" sz="2000" dirty="0" smtClean="0"/>
              <a:t>Separate technical and commercial bids. 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Bid Evaluation provides for adoption of DCF Technique  and L1 based on NPV </a:t>
            </a:r>
            <a:r>
              <a:rPr lang="en-IN" sz="2000" dirty="0" smtClean="0"/>
              <a:t>in all cases where there is AMC or offers result in differing cash flow over the years.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Effort to nullify distorting effect of taxes -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In </a:t>
            </a:r>
            <a:r>
              <a:rPr lang="en-IN" sz="2000" b="1" dirty="0" smtClean="0"/>
              <a:t>Global tenders – </a:t>
            </a:r>
            <a:r>
              <a:rPr lang="en-IN" sz="2000" dirty="0" smtClean="0"/>
              <a:t>Foreign offers are calculated based on CIP  and Indian bidders by elimination of Excise, VAT/Sales Tax and other local levies.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In indigenous procurement- </a:t>
            </a:r>
            <a:r>
              <a:rPr lang="en-IN" sz="2000" dirty="0" smtClean="0"/>
              <a:t>Bids considered by disregarding Excise duty.  Efforts on to  ensure bid evaluation done by ignoring all taxes. 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Currency of Sanction-  </a:t>
            </a:r>
            <a:r>
              <a:rPr lang="en-IN" sz="2000" dirty="0" smtClean="0"/>
              <a:t>Sanction to the project lapses if RFP is not issued within one year from date of sanction.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xmlns="" val="98578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IN" sz="2400" b="1" dirty="0" smtClean="0"/>
              <a:t>Tendering process contd.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200" dirty="0" smtClean="0"/>
              <a:t>Pre Bid conference is mandatory</a:t>
            </a:r>
          </a:p>
          <a:p>
            <a:pPr algn="just">
              <a:lnSpc>
                <a:spcPct val="150000"/>
              </a:lnSpc>
            </a:pPr>
            <a:r>
              <a:rPr lang="en-IN" sz="2200" b="1" dirty="0" smtClean="0"/>
              <a:t>Single Bid situation- </a:t>
            </a:r>
            <a:r>
              <a:rPr lang="en-IN" sz="2200" dirty="0" smtClean="0"/>
              <a:t>If in case of multi-vendor bid 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200" dirty="0" smtClean="0"/>
              <a:t>Where only one bid found complaint at TEC stage , bid process cancelled.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200" dirty="0" smtClean="0"/>
              <a:t>Where in course of   trials,  only one bidder found successful, bid process continues- Assumption- Bids were received in a competitive situation. </a:t>
            </a:r>
          </a:p>
          <a:p>
            <a:pPr algn="just">
              <a:lnSpc>
                <a:spcPct val="150000"/>
              </a:lnSpc>
            </a:pPr>
            <a:r>
              <a:rPr lang="en-IN" sz="2200" b="1" dirty="0" smtClean="0"/>
              <a:t>Extension of time for extension of offers- </a:t>
            </a:r>
            <a:r>
              <a:rPr lang="en-IN" sz="2200" dirty="0" smtClean="0"/>
              <a:t>Maximum 4 weeks, beyond that approval of RM required on file. </a:t>
            </a:r>
          </a:p>
          <a:p>
            <a:pPr algn="just">
              <a:lnSpc>
                <a:spcPct val="150000"/>
              </a:lnSpc>
            </a:pPr>
            <a:r>
              <a:rPr lang="en-IN" sz="2200" b="1" dirty="0" smtClean="0"/>
              <a:t>Extension of time for fielding equipment for trials- </a:t>
            </a:r>
            <a:r>
              <a:rPr lang="en-IN" sz="2200" dirty="0" smtClean="0"/>
              <a:t>Maximum 45 days. Beyond that approval of DAC is required. </a:t>
            </a:r>
            <a:endParaRPr lang="en-IN" sz="2200" b="1" dirty="0"/>
          </a:p>
        </p:txBody>
      </p:sp>
    </p:spTree>
    <p:extLst>
      <p:ext uri="{BB962C8B-B14F-4D97-AF65-F5344CB8AC3E}">
        <p14:creationId xmlns:p14="http://schemas.microsoft.com/office/powerpoint/2010/main" xmlns="" val="283553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/>
          <a:lstStyle/>
          <a:p>
            <a:r>
              <a:rPr lang="en-IN" sz="2400" b="1" dirty="0" smtClean="0"/>
              <a:t>Tender Finalization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3128" y="476672"/>
            <a:ext cx="8783368" cy="619268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2400" b="1" dirty="0">
                <a:ea typeface="Calibri" pitchFamily="34" charset="0"/>
              </a:rPr>
              <a:t>Technical Evaluation</a:t>
            </a:r>
            <a:r>
              <a:rPr lang="en-US" sz="2400" b="1" dirty="0" smtClean="0">
                <a:ea typeface="Calibri" pitchFamily="34" charset="0"/>
              </a:rPr>
              <a:t>: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 smtClean="0"/>
              <a:t>Done exclusively by Services without any role of </a:t>
            </a:r>
            <a:r>
              <a:rPr lang="en-US" sz="2000" dirty="0" err="1" smtClean="0"/>
              <a:t>MoD</a:t>
            </a:r>
            <a:r>
              <a:rPr lang="en-US" sz="2000" dirty="0" smtClean="0"/>
              <a:t> or </a:t>
            </a:r>
            <a:r>
              <a:rPr lang="en-US" sz="2000" dirty="0" err="1" smtClean="0"/>
              <a:t>MoD</a:t>
            </a:r>
            <a:r>
              <a:rPr lang="en-US" sz="2000" dirty="0" smtClean="0"/>
              <a:t>(Finance).  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 smtClean="0"/>
              <a:t>Is restricted to review of technical offer only. 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000" dirty="0" smtClean="0"/>
              <a:t>Technical evaluation consists of </a:t>
            </a:r>
            <a:endParaRPr lang="en-US" sz="2000" dirty="0"/>
          </a:p>
          <a:p>
            <a:pPr algn="just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>
                <a:ea typeface="Calibri" pitchFamily="34" charset="0"/>
              </a:rPr>
              <a:t>TEC- </a:t>
            </a:r>
            <a:r>
              <a:rPr lang="en-US" sz="2000" dirty="0" smtClean="0">
                <a:ea typeface="Calibri" pitchFamily="34" charset="0"/>
              </a:rPr>
              <a:t>Paper evaluation of offers received –checked via a vie RFP specified technical parameters. </a:t>
            </a:r>
            <a:endParaRPr lang="en-US" sz="2000" dirty="0"/>
          </a:p>
          <a:p>
            <a:pPr algn="just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>
                <a:ea typeface="Calibri" pitchFamily="34" charset="0"/>
              </a:rPr>
              <a:t>Field </a:t>
            </a:r>
            <a:r>
              <a:rPr lang="en-US" sz="2000" b="1" dirty="0" smtClean="0">
                <a:ea typeface="Calibri" pitchFamily="34" charset="0"/>
              </a:rPr>
              <a:t>Trials-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2000" dirty="0" smtClean="0">
                <a:ea typeface="Calibri" pitchFamily="34" charset="0"/>
              </a:rPr>
              <a:t>User Trials – Actual exploitation of equipment. One winter and one summer trial.</a:t>
            </a:r>
          </a:p>
          <a:p>
            <a:pPr algn="just">
              <a:lnSpc>
                <a:spcPct val="150000"/>
              </a:lnSpc>
              <a:buFontTx/>
              <a:buChar char="•"/>
              <a:defRPr/>
            </a:pPr>
            <a:r>
              <a:rPr lang="en-US" sz="2000" dirty="0" smtClean="0">
                <a:ea typeface="Calibri" pitchFamily="34" charset="0"/>
              </a:rPr>
              <a:t>Maintenance Evaluation and Quality Assurance Trails by EME and DGQA.  </a:t>
            </a:r>
            <a:endParaRPr lang="en-US" sz="2000" dirty="0">
              <a:ea typeface="Calibri" pitchFamily="34" charset="0"/>
            </a:endParaRPr>
          </a:p>
          <a:p>
            <a:pPr algn="just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 smtClean="0">
                <a:ea typeface="Calibri" pitchFamily="34" charset="0"/>
              </a:rPr>
              <a:t>General </a:t>
            </a:r>
            <a:r>
              <a:rPr lang="en-US" sz="2000" b="1" dirty="0">
                <a:ea typeface="Calibri" pitchFamily="34" charset="0"/>
              </a:rPr>
              <a:t>Staff Evaluation</a:t>
            </a:r>
          </a:p>
          <a:p>
            <a:pPr algn="just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>
                <a:ea typeface="Calibri" pitchFamily="34" charset="0"/>
              </a:rPr>
              <a:t>Technical Oversight Committee (TOC)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xmlns="" val="275071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242888"/>
            <a:ext cx="885698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defRPr/>
            </a:pPr>
            <a:r>
              <a:rPr lang="en-US" sz="2000" b="1" dirty="0" smtClean="0">
                <a:latin typeface="+mn-lt"/>
                <a:ea typeface="Calibri" pitchFamily="34" charset="0"/>
              </a:rPr>
              <a:t> Commercial  </a:t>
            </a:r>
            <a:r>
              <a:rPr lang="en-US" sz="2000" b="1" dirty="0">
                <a:latin typeface="+mn-lt"/>
                <a:ea typeface="Calibri" pitchFamily="34" charset="0"/>
              </a:rPr>
              <a:t>Evaluation:</a:t>
            </a:r>
            <a:endParaRPr lang="en-US" sz="2000" dirty="0">
              <a:latin typeface="+mn-lt"/>
            </a:endParaRPr>
          </a:p>
          <a:p>
            <a:pPr marL="342900" indent="-342900" algn="just" eaLnBrk="0" hangingPunct="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000" b="1" dirty="0">
                <a:latin typeface="+mn-lt"/>
                <a:ea typeface="Calibri" pitchFamily="34" charset="0"/>
              </a:rPr>
              <a:t>Convening of CNC- </a:t>
            </a:r>
            <a:r>
              <a:rPr lang="en-US" sz="2000" dirty="0">
                <a:latin typeface="+mn-lt"/>
                <a:ea typeface="Calibri" pitchFamily="34" charset="0"/>
              </a:rPr>
              <a:t>Multi disciplinary body of minimum 11 members.</a:t>
            </a:r>
          </a:p>
          <a:p>
            <a:pPr marL="342900" indent="-342900" algn="just" eaLnBrk="0" hangingPunct="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000" b="1" dirty="0">
                <a:latin typeface="+mn-lt"/>
                <a:ea typeface="Calibri" pitchFamily="34" charset="0"/>
              </a:rPr>
              <a:t>Functions of CNC- </a:t>
            </a:r>
            <a:r>
              <a:rPr lang="en-US" sz="2000" dirty="0">
                <a:latin typeface="+mn-lt"/>
                <a:ea typeface="Calibri" pitchFamily="34" charset="0"/>
              </a:rPr>
              <a:t>Strictly  related to </a:t>
            </a:r>
            <a:r>
              <a:rPr lang="en-US" sz="2000" dirty="0" smtClean="0">
                <a:latin typeface="+mn-lt"/>
                <a:ea typeface="Calibri" pitchFamily="34" charset="0"/>
              </a:rPr>
              <a:t>Commercial </a:t>
            </a:r>
            <a:r>
              <a:rPr lang="en-US" sz="2000" dirty="0">
                <a:latin typeface="+mn-lt"/>
                <a:ea typeface="Calibri" pitchFamily="34" charset="0"/>
              </a:rPr>
              <a:t>issues except where GS Evaluation has certain conditional ties.</a:t>
            </a: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Calibri" pitchFamily="34" charset="0"/>
              </a:rPr>
              <a:t> </a:t>
            </a:r>
            <a:r>
              <a:rPr lang="en-US" sz="2000" b="1" dirty="0">
                <a:latin typeface="+mn-lt"/>
                <a:ea typeface="Calibri" pitchFamily="34" charset="0"/>
              </a:rPr>
              <a:t>Benchmarking before opening of offers – </a:t>
            </a:r>
            <a:r>
              <a:rPr lang="en-US" sz="2000" dirty="0">
                <a:latin typeface="+mn-lt"/>
                <a:ea typeface="Calibri" pitchFamily="34" charset="0"/>
              </a:rPr>
              <a:t>A unique feature of </a:t>
            </a:r>
            <a:r>
              <a:rPr lang="en-US" sz="2000" dirty="0" err="1">
                <a:latin typeface="+mn-lt"/>
                <a:ea typeface="Calibri" pitchFamily="34" charset="0"/>
              </a:rPr>
              <a:t>MoD</a:t>
            </a:r>
            <a:r>
              <a:rPr lang="en-US" sz="2000" dirty="0">
                <a:latin typeface="+mn-lt"/>
                <a:ea typeface="Calibri" pitchFamily="34" charset="0"/>
              </a:rPr>
              <a:t>.</a:t>
            </a:r>
          </a:p>
          <a:p>
            <a:pPr marL="342900" indent="-342900" algn="just" eaLnBrk="0" hangingPunct="0">
              <a:lnSpc>
                <a:spcPct val="150000"/>
              </a:lnSpc>
              <a:defRPr/>
            </a:pPr>
            <a:r>
              <a:rPr lang="en-US" sz="2000" dirty="0">
                <a:latin typeface="+mn-lt"/>
                <a:ea typeface="Calibri" pitchFamily="34" charset="0"/>
              </a:rPr>
              <a:t>       </a:t>
            </a:r>
            <a:r>
              <a:rPr lang="en-US" sz="2000" dirty="0" smtClean="0">
                <a:latin typeface="+mn-lt"/>
                <a:ea typeface="Calibri" pitchFamily="34" charset="0"/>
              </a:rPr>
              <a:t>Note- </a:t>
            </a:r>
            <a:r>
              <a:rPr lang="en-US" sz="2000" dirty="0">
                <a:latin typeface="+mn-lt"/>
                <a:ea typeface="Calibri" pitchFamily="34" charset="0"/>
              </a:rPr>
              <a:t>No negotiations should be resorted to unless quoted rates are higher than the benchmarked </a:t>
            </a:r>
            <a:r>
              <a:rPr lang="en-US" sz="2000" dirty="0" smtClean="0">
                <a:latin typeface="+mn-lt"/>
                <a:ea typeface="Calibri" pitchFamily="34" charset="0"/>
              </a:rPr>
              <a:t>rates.</a:t>
            </a: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b="1" dirty="0" smtClean="0">
                <a:ea typeface="Calibri" pitchFamily="34" charset="0"/>
              </a:rPr>
              <a:t>Offers </a:t>
            </a:r>
            <a:r>
              <a:rPr lang="en-US" sz="2000" b="1" dirty="0">
                <a:ea typeface="Calibri" pitchFamily="34" charset="0"/>
              </a:rPr>
              <a:t>opened only after benchmarking</a:t>
            </a:r>
            <a:endParaRPr lang="en-US" sz="2000" dirty="0">
              <a:latin typeface="+mn-lt"/>
              <a:ea typeface="Calibri" pitchFamily="34" charset="0"/>
            </a:endParaRP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b="1" dirty="0">
                <a:latin typeface="+mn-lt"/>
                <a:ea typeface="Calibri" pitchFamily="34" charset="0"/>
              </a:rPr>
              <a:t>Compliance Statement</a:t>
            </a: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b="1" dirty="0">
                <a:latin typeface="+mn-lt"/>
                <a:ea typeface="Calibri" pitchFamily="34" charset="0"/>
              </a:rPr>
              <a:t>Comparative statement of  </a:t>
            </a:r>
            <a:r>
              <a:rPr lang="en-US" sz="2000" b="1" dirty="0" smtClean="0">
                <a:latin typeface="+mn-lt"/>
                <a:ea typeface="Calibri" pitchFamily="34" charset="0"/>
              </a:rPr>
              <a:t>Tenders </a:t>
            </a:r>
            <a:endParaRPr lang="en-US" sz="2000" b="1" dirty="0">
              <a:latin typeface="+mn-lt"/>
              <a:ea typeface="Calibri" pitchFamily="34" charset="0"/>
            </a:endParaRP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b="1" dirty="0">
                <a:latin typeface="+mn-lt"/>
                <a:ea typeface="Calibri" pitchFamily="34" charset="0"/>
              </a:rPr>
              <a:t>Declaration of L1.</a:t>
            </a: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b="1" dirty="0" smtClean="0">
                <a:latin typeface="+mn-lt"/>
                <a:ea typeface="Calibri" pitchFamily="34" charset="0"/>
              </a:rPr>
              <a:t>Deviations sanctioned  only by DAC. </a:t>
            </a: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b="1" dirty="0" smtClean="0">
                <a:latin typeface="+mn-lt"/>
                <a:ea typeface="Calibri" pitchFamily="34" charset="0"/>
              </a:rPr>
              <a:t>CNC to address all complaints received .</a:t>
            </a:r>
          </a:p>
          <a:p>
            <a:pPr marL="342900" indent="-342900" algn="just" eaLnBrk="0" hangingPunct="0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sz="2000" dirty="0"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0" y="404813"/>
            <a:ext cx="7772400" cy="576262"/>
          </a:xfrm>
        </p:spPr>
        <p:txBody>
          <a:bodyPr/>
          <a:lstStyle/>
          <a:p>
            <a:pPr algn="ctr">
              <a:defRPr/>
            </a:pPr>
            <a:r>
              <a:rPr lang="en-IN" sz="2400" b="1" dirty="0" smtClean="0"/>
              <a:t>Contracts </a:t>
            </a:r>
            <a:endParaRPr lang="en-IN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323850" y="981075"/>
            <a:ext cx="8569325" cy="11227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b="1" dirty="0" smtClean="0">
                <a:latin typeface="+mn-lt"/>
                <a:ea typeface="Calibri" pitchFamily="34" charset="0"/>
              </a:rPr>
              <a:t>Contract template provided in DPP</a:t>
            </a:r>
            <a:endParaRPr lang="en-US" dirty="0">
              <a:latin typeface="+mn-lt"/>
              <a:ea typeface="Calibri" pitchFamily="34" charset="0"/>
            </a:endParaRPr>
          </a:p>
          <a:p>
            <a:pPr marL="342900" indent="-342900" algn="just" eaLnBrk="0" hangingPunct="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b="1" dirty="0" smtClean="0">
                <a:latin typeface="+mn-lt"/>
                <a:ea typeface="Calibri" pitchFamily="34" charset="0"/>
              </a:rPr>
              <a:t>Vetting </a:t>
            </a:r>
            <a:r>
              <a:rPr lang="en-US" b="1" dirty="0">
                <a:latin typeface="+mn-lt"/>
                <a:ea typeface="Calibri" pitchFamily="34" charset="0"/>
              </a:rPr>
              <a:t>of Contract Agreement- </a:t>
            </a:r>
            <a:r>
              <a:rPr lang="en-US" dirty="0">
                <a:latin typeface="+mn-lt"/>
                <a:ea typeface="Calibri" pitchFamily="34" charset="0"/>
              </a:rPr>
              <a:t>Jointly by  AM and FM at JS level.</a:t>
            </a:r>
            <a:endParaRPr lang="en-US" b="1" dirty="0">
              <a:latin typeface="+mn-lt"/>
              <a:ea typeface="Calibri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519182" y="2773363"/>
            <a:ext cx="8064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/>
              <a:t>Post Contract Modifications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331098" y="3179446"/>
            <a:ext cx="8569325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b="1" dirty="0">
                <a:latin typeface="+mn-lt"/>
                <a:ea typeface="Calibri" pitchFamily="34" charset="0"/>
              </a:rPr>
              <a:t>Changes having nil  financial implications– </a:t>
            </a:r>
            <a:r>
              <a:rPr lang="en-US" dirty="0">
                <a:latin typeface="+mn-lt"/>
                <a:ea typeface="Calibri" pitchFamily="34" charset="0"/>
              </a:rPr>
              <a:t>AM and FM </a:t>
            </a:r>
          </a:p>
          <a:p>
            <a:pPr marL="342900" indent="-342900" algn="just" eaLnBrk="0" hangingPunct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b="1" dirty="0">
                <a:latin typeface="+mn-lt"/>
                <a:ea typeface="Calibri" pitchFamily="34" charset="0"/>
              </a:rPr>
              <a:t>Changes having Financial implications- </a:t>
            </a:r>
            <a:r>
              <a:rPr lang="en-US" dirty="0">
                <a:latin typeface="+mn-lt"/>
                <a:ea typeface="Calibri" pitchFamily="34" charset="0"/>
              </a:rPr>
              <a:t>Only by RM </a:t>
            </a:r>
          </a:p>
          <a:p>
            <a:pPr marL="342900" indent="-342900" algn="just" eaLnBrk="0" hangingPunct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b="1" dirty="0">
                <a:latin typeface="+mn-lt"/>
                <a:ea typeface="Calibri" pitchFamily="34" charset="0"/>
              </a:rPr>
              <a:t>Payments-  </a:t>
            </a:r>
            <a:r>
              <a:rPr lang="en-US" dirty="0">
                <a:latin typeface="+mn-lt"/>
                <a:ea typeface="Calibri" pitchFamily="34" charset="0"/>
              </a:rPr>
              <a:t>For International suppliers: LC payment</a:t>
            </a:r>
          </a:p>
          <a:p>
            <a:pPr marL="342900" indent="-342900" algn="just" eaLnBrk="0" hangingPunct="0">
              <a:lnSpc>
                <a:spcPct val="200000"/>
              </a:lnSpc>
              <a:defRPr/>
            </a:pPr>
            <a:r>
              <a:rPr lang="en-US" b="1" dirty="0">
                <a:latin typeface="+mn-lt"/>
                <a:ea typeface="Calibri" pitchFamily="34" charset="0"/>
              </a:rPr>
              <a:t>                             Indigenous Suppliers-  </a:t>
            </a:r>
            <a:r>
              <a:rPr lang="en-US" dirty="0">
                <a:latin typeface="+mn-lt"/>
                <a:ea typeface="Calibri" pitchFamily="34" charset="0"/>
              </a:rPr>
              <a:t>Direct Bank Transfer</a:t>
            </a:r>
          </a:p>
          <a:p>
            <a:pPr marL="342900" indent="-342900" algn="just" eaLnBrk="0" hangingPunct="0">
              <a:lnSpc>
                <a:spcPct val="200000"/>
              </a:lnSpc>
              <a:defRPr/>
            </a:pPr>
            <a:r>
              <a:rPr lang="en-US" b="1" dirty="0">
                <a:latin typeface="+mn-lt"/>
                <a:ea typeface="Calibri" pitchFamily="34" charset="0"/>
              </a:rPr>
              <a:t>                             </a:t>
            </a:r>
            <a:r>
              <a:rPr lang="en-US" dirty="0">
                <a:latin typeface="+mn-lt"/>
                <a:ea typeface="Calibri" pitchFamily="34" charset="0"/>
              </a:rPr>
              <a:t>Indigenous suppliers in Global tenders- proposed LC payment.</a:t>
            </a:r>
            <a:endParaRPr lang="en-US" b="1" dirty="0">
              <a:latin typeface="+mn-lt"/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IN" sz="2000" b="1" dirty="0" smtClean="0"/>
              <a:t>Suggestions</a:t>
            </a:r>
            <a:endParaRPr lang="en-IN" sz="2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7666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000" b="1" dirty="0" smtClean="0"/>
              <a:t>Evolve a new procurement philosophy-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Open Tender is a mantra in </a:t>
            </a:r>
            <a:r>
              <a:rPr lang="en-IN" sz="2000" b="1" dirty="0" err="1" smtClean="0"/>
              <a:t>MoR</a:t>
            </a:r>
            <a:r>
              <a:rPr lang="en-IN" sz="2000" dirty="0" err="1" smtClean="0"/>
              <a:t>.</a:t>
            </a:r>
            <a:r>
              <a:rPr lang="en-IN" sz="2000" dirty="0" smtClean="0"/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Fail to recognise- </a:t>
            </a:r>
            <a:r>
              <a:rPr lang="en-IN" sz="2000" dirty="0" smtClean="0"/>
              <a:t>highly technical department ; optimal solution- </a:t>
            </a:r>
            <a:r>
              <a:rPr lang="en-IN" sz="2000" b="1" dirty="0" smtClean="0"/>
              <a:t>multi vendor bid </a:t>
            </a:r>
            <a:r>
              <a:rPr lang="en-IN" sz="2000" dirty="0" smtClean="0"/>
              <a:t>for Quality product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Multiple platforms have cost implications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Focus should be - </a:t>
            </a:r>
            <a:r>
              <a:rPr lang="en-IN" sz="2000" dirty="0" smtClean="0"/>
              <a:t>Technically complex items ; 3-4 sources adequate ; else kill innovation; overt cost minimization also leads to quality issues.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b="1" dirty="0" smtClean="0"/>
              <a:t>Must adopt Single stage two bid package especially for Capital Acquisition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The technical bid should focus not merely on Technical eligibility criteria but a serious examination of Technical specifications.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/>
              <a:t>My experience with RFQ of </a:t>
            </a:r>
            <a:r>
              <a:rPr lang="en-IN" sz="2000" dirty="0" err="1" smtClean="0"/>
              <a:t>Madhepura</a:t>
            </a:r>
            <a:r>
              <a:rPr lang="en-IN" sz="2000" dirty="0" smtClean="0"/>
              <a:t>, </a:t>
            </a:r>
            <a:r>
              <a:rPr lang="en-IN" sz="2000" dirty="0" err="1" smtClean="0"/>
              <a:t>Dankuni</a:t>
            </a:r>
            <a:r>
              <a:rPr lang="en-IN" sz="2000" dirty="0" smtClean="0"/>
              <a:t> and </a:t>
            </a:r>
            <a:r>
              <a:rPr lang="en-IN" sz="2000" dirty="0" err="1" smtClean="0"/>
              <a:t>Kanchrapara</a:t>
            </a:r>
            <a:r>
              <a:rPr lang="en-IN" sz="2000" dirty="0" smtClean="0"/>
              <a:t>; Technical bid merely examination of eligibility, RFP issued after 60 months</a:t>
            </a:r>
            <a:endParaRPr lang="en-IN" sz="2000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xmlns="" val="405946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90066"/>
          </a:xfrm>
        </p:spPr>
        <p:txBody>
          <a:bodyPr/>
          <a:lstStyle/>
          <a:p>
            <a:r>
              <a:rPr lang="en-IN" sz="2000" b="1" dirty="0" smtClean="0"/>
              <a:t>Suggestions </a:t>
            </a:r>
            <a:r>
              <a:rPr lang="en-IN" sz="2000" b="1" dirty="0" err="1" smtClean="0"/>
              <a:t>contd</a:t>
            </a:r>
            <a:endParaRPr lang="en-IN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30932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Ideally, fashion the bids in such a manner that Finance member’s role restricted only to Commercial issues and Financial eligibility criteria.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b="1" dirty="0" smtClean="0"/>
              <a:t>Time for submission of bids- </a:t>
            </a:r>
            <a:r>
              <a:rPr lang="en-IN" sz="2000" dirty="0" smtClean="0"/>
              <a:t>Define minimum threshold as existing 30 days + maximum celling on extension.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Further</a:t>
            </a:r>
            <a:r>
              <a:rPr lang="en-IN" sz="2000" b="1" dirty="0" smtClean="0"/>
              <a:t>, </a:t>
            </a:r>
            <a:r>
              <a:rPr lang="en-IN" sz="2000" dirty="0" smtClean="0"/>
              <a:t>time for bid submission should be fixed realistically – 30 days not suited for EPC/PPP/ Design and build contracts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b="1" dirty="0" smtClean="0"/>
              <a:t>Recent case of Development tender in MoD- </a:t>
            </a:r>
            <a:r>
              <a:rPr lang="en-IN" sz="2000" dirty="0" smtClean="0"/>
              <a:t>inadequate time leading to Single bid situation.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b="1" dirty="0" smtClean="0"/>
              <a:t>Bid Evaluation- </a:t>
            </a:r>
            <a:r>
              <a:rPr lang="en-IN" sz="2000" dirty="0" smtClean="0"/>
              <a:t>Adoption of DCF technique wherever different offers lead to differing cash flows.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b="1" dirty="0" smtClean="0"/>
              <a:t>Benchmarking </a:t>
            </a:r>
            <a:r>
              <a:rPr lang="en-IN" sz="2000" dirty="0" smtClean="0"/>
              <a:t>before opening of commercial bid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IN" sz="2000" dirty="0" smtClean="0"/>
              <a:t>There should be restricted delegation of powers where there are deviations from the Tender document. 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xmlns="" val="141651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333375"/>
            <a:ext cx="7772400" cy="503238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/>
              <a:t>Fast Track Procurement</a:t>
            </a:r>
            <a:endParaRPr lang="en-IN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50825" y="908050"/>
            <a:ext cx="8642350" cy="56323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dirty="0"/>
              <a:t> </a:t>
            </a:r>
            <a:r>
              <a:rPr lang="en-US" sz="2000" dirty="0">
                <a:latin typeface="+mn-lt"/>
              </a:rPr>
              <a:t>Procedure designed for meeting urgent operational requirements.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It refers to procurements under “Buy Category” and includes both equipment already inducted in to service and new equipment.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Requirements of SQRs, Scaling dispensed with. IF SQRs not formulated, Services can formulate broad operational requirements for procurement. 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There is no field trial or GS Evaluation. 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Only Technical examination </a:t>
            </a:r>
            <a:r>
              <a:rPr lang="en-US" sz="2000" dirty="0" smtClean="0">
                <a:latin typeface="+mn-lt"/>
              </a:rPr>
              <a:t>, based on </a:t>
            </a:r>
            <a:r>
              <a:rPr lang="en-US" sz="2000" dirty="0">
                <a:latin typeface="+mn-lt"/>
              </a:rPr>
              <a:t>data submitted </a:t>
            </a:r>
            <a:r>
              <a:rPr lang="en-US" sz="2000" dirty="0" smtClean="0">
                <a:latin typeface="+mn-lt"/>
              </a:rPr>
              <a:t>, is </a:t>
            </a:r>
            <a:r>
              <a:rPr lang="en-US" sz="2000" dirty="0">
                <a:latin typeface="+mn-lt"/>
              </a:rPr>
              <a:t>to be done.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</a:rPr>
              <a:t>For already inducted equipment, Single Vendor procurement and for new equipment multi-vendor/Inter Government procurement. </a:t>
            </a:r>
            <a:endParaRPr lang="en-IN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60648"/>
            <a:ext cx="8549471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/>
              <a:t>Strict Time-lines prescribed for FTP: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DAC approval to the proposal – 7 days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Preparation, vetting and issue of RFP – 10 days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Receipt of offers- 30-45 days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Technical Evaluation – 10 days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CNC proceedings- 15-30 days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Contract to be signed after approval- 112-169 days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  <a:defRPr/>
            </a:pPr>
            <a:r>
              <a:rPr lang="en-US" sz="2000" dirty="0"/>
              <a:t>Supply Period- 3-12 months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b="1" dirty="0"/>
              <a:t>Monitoring Mechanism- </a:t>
            </a:r>
            <a:r>
              <a:rPr lang="en-US" sz="2000" b="1" dirty="0" smtClean="0"/>
              <a:t>DPB</a:t>
            </a:r>
          </a:p>
          <a:p>
            <a:pPr marL="457200" indent="-457200" algn="just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000" b="1" dirty="0" smtClean="0"/>
              <a:t>A healthy practice over </a:t>
            </a:r>
            <a:r>
              <a:rPr lang="en-US" sz="2000" b="1" dirty="0" err="1" smtClean="0"/>
              <a:t>MoR</a:t>
            </a:r>
            <a:r>
              <a:rPr lang="en-US" sz="2000" b="1" dirty="0" smtClean="0"/>
              <a:t> where often our only response to urgency is to float single Tender. </a:t>
            </a:r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68412"/>
          </a:xfrm>
        </p:spPr>
        <p:txBody>
          <a:bodyPr/>
          <a:lstStyle/>
          <a:p>
            <a:r>
              <a:rPr lang="en-US" sz="2800" b="1" dirty="0" smtClean="0"/>
              <a:t>Basic difference in Project sanction and Procurement Philosophy between </a:t>
            </a:r>
            <a:r>
              <a:rPr lang="en-US" sz="2800" b="1" dirty="0" err="1" smtClean="0"/>
              <a:t>MoD</a:t>
            </a:r>
            <a:r>
              <a:rPr lang="en-US" sz="2800" b="1" dirty="0" smtClean="0"/>
              <a:t> and </a:t>
            </a:r>
            <a:r>
              <a:rPr lang="en-US" sz="2800" b="1" dirty="0" err="1" smtClean="0"/>
              <a:t>MoR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2901752"/>
              </p:ext>
            </p:extLst>
          </p:nvPr>
        </p:nvGraphicFramePr>
        <p:xfrm>
          <a:off x="214282" y="1142984"/>
          <a:ext cx="8715436" cy="5623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  <a:gridCol w="4643470"/>
              </a:tblGrid>
              <a:tr h="6858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dirty="0" err="1" smtClean="0"/>
                        <a:t>MoR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dirty="0" err="1" smtClean="0"/>
                        <a:t>MoD</a:t>
                      </a:r>
                      <a:endParaRPr lang="en-US" sz="2200" dirty="0"/>
                    </a:p>
                  </a:txBody>
                  <a:tcPr/>
                </a:tc>
              </a:tr>
              <a:tr h="6858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Project sanction and project acquisition are  two distinct activities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In </a:t>
                      </a:r>
                      <a:r>
                        <a:rPr lang="en-US" sz="2000" dirty="0" err="1" smtClean="0"/>
                        <a:t>MoD</a:t>
                      </a:r>
                      <a:r>
                        <a:rPr lang="en-US" sz="2000" dirty="0" smtClean="0"/>
                        <a:t> both are closely interlinked</a:t>
                      </a:r>
                      <a:endParaRPr lang="en-US" sz="2000" dirty="0"/>
                    </a:p>
                  </a:txBody>
                  <a:tcPr/>
                </a:tc>
              </a:tr>
              <a:tr h="6858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Same Rules exist for both Revenue</a:t>
                      </a:r>
                      <a:r>
                        <a:rPr lang="en-US" sz="2000" baseline="0" dirty="0" smtClean="0"/>
                        <a:t> and Capital Acquisition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Different guidelines for Revenue and Capital</a:t>
                      </a:r>
                      <a:endParaRPr lang="en-US" sz="2000" dirty="0"/>
                    </a:p>
                  </a:txBody>
                  <a:tcPr/>
                </a:tc>
              </a:tr>
              <a:tr h="6858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Authority for Acquisition – Codes ,</a:t>
                      </a:r>
                      <a:r>
                        <a:rPr lang="en-US" sz="2000" baseline="0" dirty="0" smtClean="0"/>
                        <a:t> Rules for entering  into Supply contracts, large number of instructions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Single Booklet termed </a:t>
                      </a:r>
                      <a:r>
                        <a:rPr lang="en-US" sz="2000" b="1" dirty="0" smtClean="0"/>
                        <a:t>Defense Procurement Manual  (DPM) </a:t>
                      </a:r>
                      <a:r>
                        <a:rPr lang="en-US" sz="2000" dirty="0" smtClean="0"/>
                        <a:t>for Revenue</a:t>
                      </a:r>
                      <a:r>
                        <a:rPr lang="en-US" sz="2000" baseline="0" dirty="0" smtClean="0"/>
                        <a:t> Procurement and Defense Procurement Procedure  (</a:t>
                      </a:r>
                      <a:r>
                        <a:rPr lang="en-US" sz="2000" b="1" baseline="0" dirty="0" smtClean="0"/>
                        <a:t>DPP</a:t>
                      </a:r>
                      <a:r>
                        <a:rPr lang="en-US" sz="2000" baseline="0" dirty="0" smtClean="0"/>
                        <a:t>) for Capital Acquisition. </a:t>
                      </a:r>
                      <a:endParaRPr lang="en-US" sz="2000" dirty="0"/>
                    </a:p>
                  </a:txBody>
                  <a:tcPr/>
                </a:tc>
              </a:tr>
              <a:tr h="6858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Same wings</a:t>
                      </a:r>
                      <a:r>
                        <a:rPr lang="en-US" sz="2000" baseline="0" dirty="0" smtClean="0"/>
                        <a:t> entrusted with both Capital and Revenue procurement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Separate</a:t>
                      </a:r>
                      <a:r>
                        <a:rPr lang="en-US" sz="2000" baseline="0" dirty="0" smtClean="0"/>
                        <a:t> wings for Revenue and Capital procurement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/>
          <a:lstStyle/>
          <a:p>
            <a:r>
              <a:rPr lang="en-IN" sz="2400" b="1" dirty="0" smtClean="0"/>
              <a:t>Make Projects</a:t>
            </a:r>
            <a:endParaRPr lang="en-IN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612068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 smtClean="0"/>
              <a:t>A transparent mechanism for induction of new systems.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Story of Track fittings-  2012.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Modernisation often Vendor driven.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Recourse to Open tender, finalise on single bids.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MoD has structured provision for induction of new systems via indigenous manufacture , under “</a:t>
            </a:r>
            <a:r>
              <a:rPr lang="en-IN" sz="2000" b="1" dirty="0" smtClean="0"/>
              <a:t>Make project”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Strategic , Complex and Security sensitive systems to be developed by DRDO.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However, high technology complex systems to be developed under “Make” by Private sector/OFB/DPSUs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Must form part of LTIPP and AAP.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Sanctioned as “Make” project by DAC.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Preliminary SQRs to be framed</a:t>
            </a:r>
          </a:p>
          <a:p>
            <a:pPr algn="just">
              <a:lnSpc>
                <a:spcPct val="150000"/>
              </a:lnSpc>
            </a:pP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xmlns="" val="205259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IN" sz="2400" b="1" dirty="0" smtClean="0"/>
              <a:t>Make Project </a:t>
            </a:r>
            <a:r>
              <a:rPr lang="en-IN" sz="2400" b="1" dirty="0" err="1" smtClean="0"/>
              <a:t>contd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45333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1800" dirty="0" smtClean="0"/>
              <a:t>PSQRs to differentiate between essential and desirable parameters.</a:t>
            </a:r>
          </a:p>
          <a:p>
            <a:pPr algn="just">
              <a:lnSpc>
                <a:spcPct val="150000"/>
              </a:lnSpc>
            </a:pPr>
            <a:r>
              <a:rPr lang="en-IN" sz="1800" dirty="0" smtClean="0"/>
              <a:t>Essential parameters to be based on proven state of the art technology available in India/abroad and desirable on futuristic/emerging technologies. </a:t>
            </a:r>
          </a:p>
          <a:p>
            <a:pPr algn="just">
              <a:lnSpc>
                <a:spcPct val="150000"/>
              </a:lnSpc>
            </a:pPr>
            <a:r>
              <a:rPr lang="en-IN" sz="1800" dirty="0" smtClean="0"/>
              <a:t>PSQRs can be revised during prototype development</a:t>
            </a:r>
          </a:p>
          <a:p>
            <a:pPr algn="just">
              <a:lnSpc>
                <a:spcPct val="150000"/>
              </a:lnSpc>
            </a:pPr>
            <a:r>
              <a:rPr lang="en-IN" sz="1800" dirty="0" smtClean="0"/>
              <a:t>Select list of Vendors through </a:t>
            </a:r>
            <a:r>
              <a:rPr lang="en-IN" sz="1800" dirty="0" err="1" smtClean="0"/>
              <a:t>EoI</a:t>
            </a:r>
            <a:endParaRPr lang="en-IN" sz="1800" dirty="0" smtClean="0"/>
          </a:p>
          <a:p>
            <a:pPr algn="just">
              <a:lnSpc>
                <a:spcPct val="150000"/>
              </a:lnSpc>
            </a:pPr>
            <a:r>
              <a:rPr lang="en-IN" sz="1800" dirty="0" smtClean="0"/>
              <a:t>Shortlist two Vendors based on capability-  Quality based scoring selection- mix of performance, level of technology and R&amp;D, access to </a:t>
            </a:r>
            <a:r>
              <a:rPr lang="en-IN" sz="1800" dirty="0" err="1" smtClean="0"/>
              <a:t>ToT</a:t>
            </a:r>
            <a:r>
              <a:rPr lang="en-IN" sz="1800" dirty="0" smtClean="0"/>
              <a:t> and levels of Technology transfer (mere license to IPR) and financials. Level of technology offered primary criteria. </a:t>
            </a:r>
          </a:p>
          <a:p>
            <a:pPr algn="just">
              <a:lnSpc>
                <a:spcPct val="150000"/>
              </a:lnSpc>
            </a:pPr>
            <a:r>
              <a:rPr lang="en-IN" sz="1800" dirty="0" smtClean="0"/>
              <a:t>Shortlisted Vendors to submit DPR –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 smtClean="0"/>
              <a:t>Broad technical details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 smtClean="0"/>
              <a:t>Detailed Bill of Material with cost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 smtClean="0"/>
              <a:t>Financials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 smtClean="0"/>
              <a:t>Exit criteria, Risk Register  and risk mitigation plan</a:t>
            </a:r>
            <a:r>
              <a:rPr lang="en-IN" sz="2000" dirty="0" smtClean="0"/>
              <a:t>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20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15510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IN" sz="2400" b="1" dirty="0" smtClean="0"/>
              <a:t>Make Project </a:t>
            </a:r>
            <a:r>
              <a:rPr lang="en-IN" sz="2400" b="1" dirty="0" err="1" smtClean="0"/>
              <a:t>contd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612068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000" dirty="0"/>
              <a:t>If DPR accepted, execute development contract for design and manufacture of Prototype</a:t>
            </a:r>
          </a:p>
          <a:p>
            <a:pPr algn="just">
              <a:lnSpc>
                <a:spcPct val="150000"/>
              </a:lnSpc>
            </a:pPr>
            <a:r>
              <a:rPr lang="en-IN" sz="2000" dirty="0"/>
              <a:t>MoD funds 80% of the cost, DA funds 20%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Stage payments on achievement of pre-specified milestones. 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All IPRs   produced by MoD funds finally vest with MoD.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A project Management team including reps from services, DRDO, DGQA, EME, User , Finance and DDP constituted for Vendor selection , DPR finalization and project monitoring.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Prototype to undergo field trials and GS Evaluation. 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If approved GSQRs formulated.</a:t>
            </a:r>
          </a:p>
          <a:p>
            <a:pPr algn="just">
              <a:lnSpc>
                <a:spcPct val="150000"/>
              </a:lnSpc>
            </a:pPr>
            <a:r>
              <a:rPr lang="en-IN" sz="2000" dirty="0" smtClean="0"/>
              <a:t>Regular tendering process with successful DAs for bulk quantity initiated. 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smtClean="0"/>
              <a:t>Prototype must have minimum 30% indigenous content on total cost basis. </a:t>
            </a:r>
          </a:p>
          <a:p>
            <a:pPr algn="just">
              <a:lnSpc>
                <a:spcPct val="150000"/>
              </a:lnSpc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dirty="0" smtClean="0"/>
          </a:p>
          <a:p>
            <a:pPr algn="just">
              <a:lnSpc>
                <a:spcPct val="150000"/>
              </a:lnSpc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114191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1989138"/>
            <a:ext cx="7772400" cy="150018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8000" dirty="0" smtClean="0"/>
              <a:t>THANK YOU</a:t>
            </a:r>
            <a:endParaRPr lang="en-IN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Project Sanction cycle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85794"/>
            <a:ext cx="8643998" cy="585791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In </a:t>
            </a:r>
            <a:r>
              <a:rPr lang="en-US" sz="2400" dirty="0" err="1" smtClean="0"/>
              <a:t>MoR</a:t>
            </a:r>
            <a:r>
              <a:rPr lang="en-US" sz="2400" dirty="0" smtClean="0"/>
              <a:t> Capital Projects are sanctioned annually , as part of annual budgetary exercise. </a:t>
            </a:r>
          </a:p>
          <a:p>
            <a:pPr algn="just">
              <a:lnSpc>
                <a:spcPct val="150000"/>
              </a:lnSpc>
            </a:pPr>
            <a:r>
              <a:rPr lang="en-US" sz="2400" dirty="0" err="1" smtClean="0"/>
              <a:t>MoD</a:t>
            </a:r>
            <a:r>
              <a:rPr lang="en-US" sz="2400" dirty="0" smtClean="0"/>
              <a:t> – Capital Acquisition projects sanctioned in the Ministry , on a monthly basis 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No sanction power is delegated.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SCAPCHC</a:t>
            </a:r>
            <a:r>
              <a:rPr lang="en-US" sz="2400" dirty="0" smtClean="0"/>
              <a:t>- Projects  </a:t>
            </a:r>
            <a:r>
              <a:rPr lang="en-US" sz="2400" dirty="0" err="1" smtClean="0"/>
              <a:t>upto</a:t>
            </a:r>
            <a:r>
              <a:rPr lang="en-US" sz="2400" dirty="0" smtClean="0"/>
              <a:t> Rs. 150 </a:t>
            </a:r>
            <a:r>
              <a:rPr lang="en-US" sz="2400" dirty="0" err="1" smtClean="0"/>
              <a:t>Crores</a:t>
            </a:r>
            <a:r>
              <a:rPr lang="en-US" sz="2400" dirty="0" smtClean="0"/>
              <a:t>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DPB- </a:t>
            </a:r>
            <a:r>
              <a:rPr lang="en-US" sz="2400" dirty="0" smtClean="0"/>
              <a:t>Projects between  Rs 150-300 </a:t>
            </a:r>
            <a:r>
              <a:rPr lang="en-US" sz="2400" dirty="0" err="1" smtClean="0"/>
              <a:t>Crores</a:t>
            </a:r>
            <a:r>
              <a:rPr lang="en-US" sz="2400" dirty="0" smtClean="0"/>
              <a:t>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DAC</a:t>
            </a:r>
            <a:r>
              <a:rPr lang="en-US" sz="2400" dirty="0" smtClean="0"/>
              <a:t>  - All proposals over Rs 300 </a:t>
            </a:r>
            <a:r>
              <a:rPr lang="en-US" sz="2400" dirty="0" err="1" smtClean="0"/>
              <a:t>crores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n-US" sz="2800" b="1" dirty="0" smtClean="0"/>
              <a:t>BENEFITS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643602"/>
          </a:xfrm>
        </p:spPr>
        <p:txBody>
          <a:bodyPr rtlCol="0">
            <a:normAutofit fontScale="92500" lnSpcReduction="1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400" dirty="0" smtClean="0"/>
              <a:t>Capital Acquisition planning is a regular activity unlike Railways where it is reduced to an annual activity and a budgetary exercise.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400" dirty="0" smtClean="0"/>
              <a:t>There is possibility for review, discussion and remedy before final acceptance.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400" dirty="0" smtClean="0"/>
              <a:t>All stakeholders get adequate time to respond and if need be, seek amendments.</a:t>
            </a:r>
          </a:p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400" b="1" dirty="0" smtClean="0"/>
              <a:t>SUGGESTIONS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400" b="1" dirty="0" smtClean="0"/>
              <a:t>A system of monthly examination of projects , to be consolidated in Pink Book for the Annual Budget.  Will permit detailed examination and remediation before approval. Current practice of “CONVINCE OR PERISH “ disappears. </a:t>
            </a:r>
            <a:endParaRPr lang="en-IN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3200" b="1" dirty="0" smtClean="0"/>
              <a:t>Prerequisites for Processing Capital Acquisition Cases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785794"/>
            <a:ext cx="6072230" cy="5340369"/>
          </a:xfrm>
        </p:spPr>
        <p:txBody>
          <a:bodyPr/>
          <a:lstStyle/>
          <a:p>
            <a:pPr>
              <a:lnSpc>
                <a:spcPct val="200000"/>
              </a:lnSpc>
            </a:pPr>
            <a:endParaRPr lang="en-US" sz="2800" b="1" dirty="0" smtClean="0"/>
          </a:p>
          <a:p>
            <a:pPr>
              <a:lnSpc>
                <a:spcPct val="200000"/>
              </a:lnSpc>
            </a:pPr>
            <a:r>
              <a:rPr lang="en-US" sz="2800" b="1" dirty="0" smtClean="0"/>
              <a:t>PLANNING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SCALING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SPECIFICATIONS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MODE OF PROCUREMENT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116631"/>
            <a:ext cx="7772400" cy="432049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Planning</a:t>
            </a:r>
            <a:endParaRPr lang="en-IN" sz="2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2261526"/>
              </p:ext>
            </p:extLst>
          </p:nvPr>
        </p:nvGraphicFramePr>
        <p:xfrm>
          <a:off x="107504" y="620688"/>
          <a:ext cx="8928992" cy="6191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415"/>
                <a:gridCol w="6734577"/>
              </a:tblGrid>
              <a:tr h="3960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/>
                        <a:t>MoR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/>
                        <a:t>MoD</a:t>
                      </a:r>
                      <a:endParaRPr lang="en-IN" dirty="0"/>
                    </a:p>
                  </a:txBody>
                  <a:tcPr/>
                </a:tc>
              </a:tr>
              <a:tr h="5795492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dirty="0" smtClean="0"/>
                        <a:t>Proposals based on Executive</a:t>
                      </a:r>
                      <a:r>
                        <a:rPr lang="en-US" baseline="0" dirty="0" smtClean="0"/>
                        <a:t> requirement</a:t>
                      </a:r>
                    </a:p>
                    <a:p>
                      <a:pPr marL="34290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baseline="0" dirty="0" smtClean="0"/>
                        <a:t>Where VISION document exists, not backed by actionable plan.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Acquisition proposal, to be considered for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approval, must form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part of a hierarchy of Plan:-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Year LTIPP- HQIDS 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prepares a long term 15 year Plan (Currently 2012-27) termed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Long Term Integrated Perspective Plan. 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Year SCAP – 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Within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this prepared Five 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Year Service Capital  Acquisition Plan</a:t>
                      </a: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lists equipments to be acquired, based on operational requirements and  funds availability.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AAP- under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this is the </a:t>
                      </a:r>
                      <a:r>
                        <a:rPr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Annual Acquisition Plan of procurement over a two year period:</a:t>
                      </a:r>
                      <a:endParaRPr lang="en-US" sz="18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q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AAP Part A- Lists all cases where procurement process initiated  or work sanctioned.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q"/>
                      </a:pPr>
                      <a:r>
                        <a:rPr lang="en-US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AAB Part B- List of works proposed for sanction in the current  year. </a:t>
                      </a:r>
                      <a:endParaRPr lang="en-IN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/>
          <a:lstStyle/>
          <a:p>
            <a:r>
              <a:rPr lang="en-IN" sz="2000" b="1" dirty="0" smtClean="0"/>
              <a:t>Contrasting examples of Planning</a:t>
            </a:r>
            <a:endParaRPr lang="en-IN" sz="2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548680"/>
            <a:ext cx="8640960" cy="612068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N" sz="2000" b="1" dirty="0" smtClean="0"/>
              <a:t>Electric Locomotives- </a:t>
            </a:r>
          </a:p>
          <a:p>
            <a:pPr>
              <a:lnSpc>
                <a:spcPct val="150000"/>
              </a:lnSpc>
            </a:pPr>
            <a:r>
              <a:rPr lang="en-IN" sz="2000" b="1" dirty="0" smtClean="0"/>
              <a:t>Diverse holdings with major implications of inventory carrying costs</a:t>
            </a:r>
          </a:p>
          <a:p>
            <a:pPr>
              <a:lnSpc>
                <a:spcPct val="150000"/>
              </a:lnSpc>
            </a:pPr>
            <a:r>
              <a:rPr lang="en-IN" sz="2000" b="1" dirty="0" smtClean="0"/>
              <a:t>CLW: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Tap changer technology based Freight and passenger Locomotives- </a:t>
            </a:r>
            <a:r>
              <a:rPr lang="en-IN" sz="2000" b="1" dirty="0" smtClean="0"/>
              <a:t>obsolete</a:t>
            </a:r>
            <a:endParaRPr lang="en-IN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err="1" smtClean="0"/>
              <a:t>Thyristor</a:t>
            </a:r>
            <a:r>
              <a:rPr lang="en-IN" sz="2000" dirty="0" smtClean="0"/>
              <a:t> based 3 Phase 6000 HP Freight and Passenger locomotives- </a:t>
            </a:r>
            <a:r>
              <a:rPr lang="en-IN" sz="2000" b="1" dirty="0" smtClean="0"/>
              <a:t>obsolete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IGBT based </a:t>
            </a:r>
            <a:r>
              <a:rPr lang="en-IN" sz="2000" dirty="0"/>
              <a:t>3 Phase 6000 HP Freight and Passenger </a:t>
            </a:r>
            <a:r>
              <a:rPr lang="en-IN" sz="2000" dirty="0" smtClean="0"/>
              <a:t>locomotives</a:t>
            </a:r>
          </a:p>
          <a:p>
            <a:pPr>
              <a:lnSpc>
                <a:spcPct val="150000"/>
              </a:lnSpc>
            </a:pPr>
            <a:r>
              <a:rPr lang="en-IN" sz="2000" b="1" dirty="0" err="1" smtClean="0"/>
              <a:t>Madhepura</a:t>
            </a:r>
            <a:r>
              <a:rPr lang="en-IN" sz="2000" b="1" dirty="0" smtClean="0"/>
              <a:t> Electric Locomotive Factory – </a:t>
            </a:r>
            <a:r>
              <a:rPr lang="en-IN" sz="2000" dirty="0" smtClean="0"/>
              <a:t>IGBT based 12000 HP Locomotives</a:t>
            </a:r>
          </a:p>
          <a:p>
            <a:pPr>
              <a:lnSpc>
                <a:spcPct val="150000"/>
              </a:lnSpc>
            </a:pPr>
            <a:r>
              <a:rPr lang="en-IN" sz="2000" b="1" dirty="0" err="1" smtClean="0"/>
              <a:t>Dankuni</a:t>
            </a:r>
            <a:r>
              <a:rPr lang="en-IN" sz="2000" b="1" dirty="0" smtClean="0"/>
              <a:t> – </a:t>
            </a:r>
            <a:r>
              <a:rPr lang="en-IN" sz="2000" dirty="0" smtClean="0"/>
              <a:t>9000 HP JICA locomotives </a:t>
            </a:r>
          </a:p>
          <a:p>
            <a:pPr>
              <a:lnSpc>
                <a:spcPct val="150000"/>
              </a:lnSpc>
            </a:pPr>
            <a:r>
              <a:rPr lang="en-IN" sz="2000" b="1" dirty="0" smtClean="0"/>
              <a:t>Potential problems-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Interchange of spares not possible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Specialised manpower for different Locos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Different maintenance practices, M&amp;P and tools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241923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/>
          <a:lstStyle/>
          <a:p>
            <a:r>
              <a:rPr lang="en-IN" sz="2400" b="1" dirty="0" smtClean="0"/>
              <a:t>Contrasting examples of planning-  Contd.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16" y="620688"/>
            <a:ext cx="8856984" cy="59046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000" b="1" dirty="0" smtClean="0"/>
              <a:t>Artillery modernization plan-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No new inductions after BOFORS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 smtClean="0"/>
              <a:t>15 Year Modernization plan </a:t>
            </a:r>
            <a:r>
              <a:rPr lang="en-IN" sz="2000" dirty="0" err="1" smtClean="0"/>
              <a:t>upto</a:t>
            </a:r>
            <a:r>
              <a:rPr lang="en-IN" sz="2000" dirty="0" smtClean="0"/>
              <a:t> 2027 prepared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b="1" dirty="0" smtClean="0"/>
              <a:t>Weapon systems identified for up-gradation: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000" dirty="0" smtClean="0"/>
              <a:t>Up gradation of 130/39 mm calibre BOFORS to 155/45 mm in-house by OFB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000" dirty="0"/>
              <a:t> </a:t>
            </a:r>
            <a:r>
              <a:rPr lang="en-IN" sz="2000" dirty="0" smtClean="0"/>
              <a:t>Up gradation of  </a:t>
            </a:r>
            <a:r>
              <a:rPr lang="en-IN" sz="2000" dirty="0"/>
              <a:t>130 mm/39 calibre M46 Russian guns to 155mm/45 </a:t>
            </a:r>
            <a:r>
              <a:rPr lang="en-IN" sz="2000" dirty="0" smtClean="0"/>
              <a:t>calibre by Israel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000" dirty="0" smtClean="0"/>
              <a:t>Upgrading exiting </a:t>
            </a:r>
            <a:r>
              <a:rPr lang="en-IN" sz="2000" b="1" dirty="0" smtClean="0"/>
              <a:t>“CATAPULT” guns – </a:t>
            </a:r>
            <a:r>
              <a:rPr lang="en-IN" sz="2000" dirty="0" smtClean="0"/>
              <a:t>mounting of </a:t>
            </a:r>
            <a:r>
              <a:rPr lang="en-IN" sz="2000" dirty="0"/>
              <a:t>130 mm M-46 gun </a:t>
            </a:r>
            <a:r>
              <a:rPr lang="en-IN" sz="2000" dirty="0" smtClean="0"/>
              <a:t>barrel, presently on </a:t>
            </a:r>
            <a:r>
              <a:rPr lang="en-IN" sz="2000" dirty="0" err="1" smtClean="0"/>
              <a:t>Vijayant</a:t>
            </a:r>
            <a:r>
              <a:rPr lang="en-IN" sz="2000" dirty="0" smtClean="0"/>
              <a:t> chassis to   </a:t>
            </a:r>
            <a:r>
              <a:rPr lang="en-IN" sz="2000" dirty="0" err="1" smtClean="0"/>
              <a:t>Arjun</a:t>
            </a:r>
            <a:r>
              <a:rPr lang="en-IN" sz="2000" dirty="0" smtClean="0"/>
              <a:t> </a:t>
            </a:r>
            <a:r>
              <a:rPr lang="en-IN" sz="2000" dirty="0"/>
              <a:t>Mk-1 chassis </a:t>
            </a:r>
            <a:r>
              <a:rPr lang="en-IN" sz="2000" dirty="0" smtClean="0"/>
              <a:t> and </a:t>
            </a:r>
            <a:r>
              <a:rPr lang="en-IN" sz="2000" dirty="0"/>
              <a:t>subsequently upgrading the mated SP gun to 155mm/45 </a:t>
            </a:r>
            <a:r>
              <a:rPr lang="en-IN" sz="2000" dirty="0" smtClean="0"/>
              <a:t>calibre – Agency: DRDO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/>
              <a:t>Indigenous Self propelled gun, for desert region. Will serve as indigenous Self propelled Artillery system. </a:t>
            </a:r>
          </a:p>
        </p:txBody>
      </p:sp>
    </p:spTree>
    <p:extLst>
      <p:ext uri="{BB962C8B-B14F-4D97-AF65-F5344CB8AC3E}">
        <p14:creationId xmlns:p14="http://schemas.microsoft.com/office/powerpoint/2010/main" xmlns="" val="21420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2913</Words>
  <Application>Microsoft Office PowerPoint</Application>
  <PresentationFormat>On-screen Show (4:3)</PresentationFormat>
  <Paragraphs>320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BEST PRACTICES IN PROCUREMENT IN MINISTRY OF  DEFENCE </vt:lpstr>
      <vt:lpstr>LIMITATIONS</vt:lpstr>
      <vt:lpstr>Basic difference in Project sanction and Procurement Philosophy between MoD and MoR</vt:lpstr>
      <vt:lpstr>Project Sanction cycle</vt:lpstr>
      <vt:lpstr>BENEFITS</vt:lpstr>
      <vt:lpstr>   Prerequisites for Processing Capital Acquisition Cases </vt:lpstr>
      <vt:lpstr>Slide 7</vt:lpstr>
      <vt:lpstr>Contrasting examples of Planning</vt:lpstr>
      <vt:lpstr>Contrasting examples of planning-  Contd.</vt:lpstr>
      <vt:lpstr>Slide 10</vt:lpstr>
      <vt:lpstr>Key Issues checked in Mod(Finance)</vt:lpstr>
      <vt:lpstr>Slide 12</vt:lpstr>
      <vt:lpstr>Slide 13</vt:lpstr>
      <vt:lpstr>CVC  CIRCULAR NO 01/02/11 ON TRASNPARENCY IN TENDERING SYSTEM</vt:lpstr>
      <vt:lpstr>Mode of Procurement</vt:lpstr>
      <vt:lpstr>Slide 16</vt:lpstr>
      <vt:lpstr>Suggestions  </vt:lpstr>
      <vt:lpstr>Procurement Strategy</vt:lpstr>
      <vt:lpstr>Slide 19</vt:lpstr>
      <vt:lpstr>Slide 20</vt:lpstr>
      <vt:lpstr>Tendering process contd.</vt:lpstr>
      <vt:lpstr>Tendering process contd.</vt:lpstr>
      <vt:lpstr>Tender Finalization</vt:lpstr>
      <vt:lpstr>Slide 24</vt:lpstr>
      <vt:lpstr>Slide 25</vt:lpstr>
      <vt:lpstr>Suggestions</vt:lpstr>
      <vt:lpstr>Suggestions contd</vt:lpstr>
      <vt:lpstr>Slide 28</vt:lpstr>
      <vt:lpstr>Slide 29</vt:lpstr>
      <vt:lpstr>Make Projects</vt:lpstr>
      <vt:lpstr>Make Project contd</vt:lpstr>
      <vt:lpstr>Make Project contd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FA&amp;CAO Conference</dc:title>
  <dc:creator>Rail</dc:creator>
  <cp:lastModifiedBy>Sony</cp:lastModifiedBy>
  <cp:revision>40</cp:revision>
  <dcterms:created xsi:type="dcterms:W3CDTF">2015-11-24T09:30:59Z</dcterms:created>
  <dcterms:modified xsi:type="dcterms:W3CDTF">2015-12-24T11:15:08Z</dcterms:modified>
</cp:coreProperties>
</file>