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399" r:id="rId2"/>
    <p:sldId id="400" r:id="rId3"/>
    <p:sldId id="401" r:id="rId4"/>
    <p:sldId id="404" r:id="rId5"/>
    <p:sldId id="402" r:id="rId6"/>
    <p:sldId id="39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63" r:id="rId15"/>
    <p:sldId id="332" r:id="rId16"/>
    <p:sldId id="333" r:id="rId17"/>
    <p:sldId id="334" r:id="rId18"/>
    <p:sldId id="335" r:id="rId19"/>
    <p:sldId id="365" r:id="rId20"/>
    <p:sldId id="364" r:id="rId21"/>
    <p:sldId id="339" r:id="rId22"/>
    <p:sldId id="340" r:id="rId23"/>
    <p:sldId id="341" r:id="rId24"/>
    <p:sldId id="342" r:id="rId25"/>
    <p:sldId id="337" r:id="rId26"/>
    <p:sldId id="336" r:id="rId27"/>
    <p:sldId id="343" r:id="rId28"/>
    <p:sldId id="345" r:id="rId29"/>
    <p:sldId id="346" r:id="rId30"/>
    <p:sldId id="351" r:id="rId31"/>
    <p:sldId id="352" r:id="rId32"/>
    <p:sldId id="376" r:id="rId33"/>
    <p:sldId id="355" r:id="rId34"/>
    <p:sldId id="358" r:id="rId35"/>
    <p:sldId id="359" r:id="rId36"/>
    <p:sldId id="362" r:id="rId37"/>
    <p:sldId id="394" r:id="rId38"/>
    <p:sldId id="372" r:id="rId39"/>
    <p:sldId id="373" r:id="rId40"/>
    <p:sldId id="380" r:id="rId41"/>
    <p:sldId id="377" r:id="rId42"/>
    <p:sldId id="392" r:id="rId43"/>
    <p:sldId id="378" r:id="rId44"/>
    <p:sldId id="391" r:id="rId45"/>
    <p:sldId id="398" r:id="rId46"/>
    <p:sldId id="384" r:id="rId47"/>
    <p:sldId id="385" r:id="rId48"/>
    <p:sldId id="387" r:id="rId49"/>
    <p:sldId id="395" r:id="rId50"/>
    <p:sldId id="416" r:id="rId51"/>
    <p:sldId id="417" r:id="rId52"/>
    <p:sldId id="418" r:id="rId53"/>
    <p:sldId id="388" r:id="rId54"/>
    <p:sldId id="389" r:id="rId55"/>
    <p:sldId id="403" r:id="rId56"/>
    <p:sldId id="396" r:id="rId57"/>
    <p:sldId id="367" r:id="rId58"/>
    <p:sldId id="366" r:id="rId59"/>
    <p:sldId id="407" r:id="rId60"/>
    <p:sldId id="409" r:id="rId61"/>
    <p:sldId id="368" r:id="rId62"/>
    <p:sldId id="370" r:id="rId63"/>
    <p:sldId id="369" r:id="rId64"/>
    <p:sldId id="371" r:id="rId65"/>
    <p:sldId id="397" r:id="rId66"/>
    <p:sldId id="375" r:id="rId67"/>
    <p:sldId id="382" r:id="rId68"/>
    <p:sldId id="259" r:id="rId69"/>
    <p:sldId id="405" r:id="rId70"/>
    <p:sldId id="279" r:id="rId71"/>
    <p:sldId id="406" r:id="rId72"/>
    <p:sldId id="269" r:id="rId73"/>
    <p:sldId id="281" r:id="rId74"/>
    <p:sldId id="386" r:id="rId75"/>
    <p:sldId id="410" r:id="rId76"/>
    <p:sldId id="414" r:id="rId77"/>
    <p:sldId id="411" r:id="rId78"/>
    <p:sldId id="412" r:id="rId79"/>
    <p:sldId id="413" r:id="rId80"/>
    <p:sldId id="32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048" autoAdjust="0"/>
    <p:restoredTop sz="94713" autoAdjust="0"/>
  </p:normalViewPr>
  <p:slideViewPr>
    <p:cSldViewPr>
      <p:cViewPr varScale="1">
        <p:scale>
          <a:sx n="95" d="100"/>
          <a:sy n="95" d="100"/>
        </p:scale>
        <p:origin x="-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3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%20innovation\Documents\Kayakalp\Accidents%20Data-Transpose.xlsx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%20innovation\Documents\Kayakalp\Accidents%20Data-Transpose.xlsx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%20innovation\Documents\Kayakalp\Accidents%20Data-Transpose.xlsx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%20innovation\Documents\Kayakalp\Accidents%20Data-Transpose.xlsx" TargetMode="External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%20innovation\Documents\Kayakalp\Accidents%20Data-Transpose.xlsx" TargetMode="External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dhukar:Downloads:6_Pager_31Aug_1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dhukar:Downloads:6_Pager_31Aug_15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dhukar:Downloads:6_Pager_31Aug_15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dhukar:Downloads:6_Pager_31Aug_1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dhukar:Downloads:6_Pager_31Aug_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dhukar:Downloads:6_Pager_31Aug_15.xlsx" TargetMode="External"/><Relationship Id="rId1" Type="http://schemas.openxmlformats.org/officeDocument/2006/relationships/themeOverride" Target="../theme/themeOverride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dhukar:Downloads:6_Pager_31Aug_15.xlsx" TargetMode="External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\Desktop\ed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\Desktop\ed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wnloads\Safety_Accidents_Data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cuments\Kayakalp\Accidents%20Data-Transpo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wnloads\Safety_Accidents_Data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wnloads\Safety_Accidents_Data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wnloads\Safety_Accidents_Data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%20innovation\Downloads\Safety_Accidents_Dat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Accidents on Indian Railways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Sheet1!$B$1:$J$1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0">
                  <c:v>195</c:v>
                </c:pt>
                <c:pt idx="1">
                  <c:v>194</c:v>
                </c:pt>
                <c:pt idx="2">
                  <c:v>177</c:v>
                </c:pt>
                <c:pt idx="3">
                  <c:v>165</c:v>
                </c:pt>
                <c:pt idx="4">
                  <c:v>141</c:v>
                </c:pt>
                <c:pt idx="5">
                  <c:v>131</c:v>
                </c:pt>
                <c:pt idx="6">
                  <c:v>122</c:v>
                </c:pt>
                <c:pt idx="7">
                  <c:v>118</c:v>
                </c:pt>
                <c:pt idx="8">
                  <c:v>135</c:v>
                </c:pt>
              </c:numCache>
            </c:numRef>
          </c:val>
        </c:ser>
        <c:dLbls>
          <c:showVal val="1"/>
        </c:dLbls>
        <c:marker val="1"/>
        <c:axId val="58312960"/>
        <c:axId val="58703872"/>
      </c:lineChart>
      <c:catAx>
        <c:axId val="58312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8703872"/>
        <c:crosses val="autoZero"/>
        <c:auto val="1"/>
        <c:lblAlgn val="ctr"/>
        <c:lblOffset val="100"/>
      </c:catAx>
      <c:valAx>
        <c:axId val="58703872"/>
        <c:scaling>
          <c:orientation val="minMax"/>
        </c:scaling>
        <c:delete val="1"/>
        <c:axPos val="l"/>
        <c:numFmt formatCode="General" sourceLinked="1"/>
        <c:tickLblPos val="nextTo"/>
        <c:crossAx val="5831296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2000"/>
            </a:pPr>
            <a:r>
              <a:rPr lang="en-IN" sz="2000" dirty="0"/>
              <a:t>Month-wise distribution of Total Accidents in the period 2006-2015</a:t>
            </a:r>
          </a:p>
        </c:rich>
      </c:tx>
      <c:layout>
        <c:manualLayout>
          <c:xMode val="edge"/>
          <c:yMode val="edge"/>
          <c:x val="0.17862183047946509"/>
          <c:y val="0.46339806179495746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Sheet3!$T$69:$AE$69</c:f>
              <c:numCache>
                <c:formatCode>General</c:formatCode>
                <c:ptCount val="12"/>
                <c:pt idx="0">
                  <c:v>120</c:v>
                </c:pt>
                <c:pt idx="1">
                  <c:v>131</c:v>
                </c:pt>
                <c:pt idx="2">
                  <c:v>115</c:v>
                </c:pt>
                <c:pt idx="3">
                  <c:v>109</c:v>
                </c:pt>
                <c:pt idx="4">
                  <c:v>136</c:v>
                </c:pt>
                <c:pt idx="5">
                  <c:v>102</c:v>
                </c:pt>
                <c:pt idx="6">
                  <c:v>125</c:v>
                </c:pt>
                <c:pt idx="7">
                  <c:v>103</c:v>
                </c:pt>
                <c:pt idx="8">
                  <c:v>119</c:v>
                </c:pt>
                <c:pt idx="9">
                  <c:v>117</c:v>
                </c:pt>
                <c:pt idx="10">
                  <c:v>103</c:v>
                </c:pt>
                <c:pt idx="11">
                  <c:v>98</c:v>
                </c:pt>
              </c:numCache>
            </c:numRef>
          </c:val>
        </c:ser>
        <c:dLbls>
          <c:showVal val="1"/>
        </c:dLbls>
        <c:marker val="1"/>
        <c:axId val="61251584"/>
        <c:axId val="61253120"/>
      </c:lineChart>
      <c:catAx>
        <c:axId val="612515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1253120"/>
        <c:crosses val="autoZero"/>
        <c:auto val="1"/>
        <c:lblAlgn val="ctr"/>
        <c:lblOffset val="100"/>
      </c:catAx>
      <c:valAx>
        <c:axId val="61253120"/>
        <c:scaling>
          <c:orientation val="minMax"/>
        </c:scaling>
        <c:delete val="1"/>
        <c:axPos val="l"/>
        <c:numFmt formatCode="General" sourceLinked="1"/>
        <c:tickLblPos val="nextTo"/>
        <c:crossAx val="6125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000"/>
            </a:pPr>
            <a:r>
              <a:rPr lang="en-IN" sz="2000" dirty="0"/>
              <a:t>Month-wise distribution of Total Accidents in the period 2006-2015</a:t>
            </a:r>
          </a:p>
        </c:rich>
      </c:tx>
      <c:layout>
        <c:manualLayout>
          <c:xMode val="edge"/>
          <c:yMode val="edge"/>
          <c:x val="0.17862183047946509"/>
          <c:y val="0.46339806179495746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log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Sheet3!$T$69:$AE$69</c:f>
              <c:numCache>
                <c:formatCode>General</c:formatCode>
                <c:ptCount val="12"/>
                <c:pt idx="0">
                  <c:v>120</c:v>
                </c:pt>
                <c:pt idx="1">
                  <c:v>131</c:v>
                </c:pt>
                <c:pt idx="2">
                  <c:v>115</c:v>
                </c:pt>
                <c:pt idx="3">
                  <c:v>109</c:v>
                </c:pt>
                <c:pt idx="4">
                  <c:v>136</c:v>
                </c:pt>
                <c:pt idx="5">
                  <c:v>102</c:v>
                </c:pt>
                <c:pt idx="6">
                  <c:v>125</c:v>
                </c:pt>
                <c:pt idx="7">
                  <c:v>103</c:v>
                </c:pt>
                <c:pt idx="8">
                  <c:v>119</c:v>
                </c:pt>
                <c:pt idx="9">
                  <c:v>117</c:v>
                </c:pt>
                <c:pt idx="10">
                  <c:v>103</c:v>
                </c:pt>
                <c:pt idx="11">
                  <c:v>98</c:v>
                </c:pt>
              </c:numCache>
            </c:numRef>
          </c:val>
        </c:ser>
        <c:dLbls>
          <c:showVal val="1"/>
        </c:dLbls>
        <c:marker val="1"/>
        <c:axId val="61081856"/>
        <c:axId val="61100032"/>
      </c:lineChart>
      <c:catAx>
        <c:axId val="61081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1100032"/>
        <c:crosses val="autoZero"/>
        <c:auto val="1"/>
        <c:lblAlgn val="ctr"/>
        <c:lblOffset val="100"/>
      </c:catAx>
      <c:valAx>
        <c:axId val="61100032"/>
        <c:scaling>
          <c:orientation val="minMax"/>
        </c:scaling>
        <c:delete val="1"/>
        <c:axPos val="l"/>
        <c:numFmt formatCode="General" sourceLinked="1"/>
        <c:tickLblPos val="nextTo"/>
        <c:crossAx val="61081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000"/>
            </a:pPr>
            <a:r>
              <a:rPr lang="en-IN" sz="2000" dirty="0"/>
              <a:t>Month-wise distribution of Total Accidents in the period 2006-2015</a:t>
            </a:r>
          </a:p>
        </c:rich>
      </c:tx>
      <c:layout>
        <c:manualLayout>
          <c:xMode val="edge"/>
          <c:yMode val="edge"/>
          <c:x val="0.17862183047946509"/>
          <c:y val="0.46339806179495746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Sheet3!$T$69:$AE$69</c:f>
              <c:numCache>
                <c:formatCode>General</c:formatCode>
                <c:ptCount val="12"/>
                <c:pt idx="0">
                  <c:v>120</c:v>
                </c:pt>
                <c:pt idx="1">
                  <c:v>131</c:v>
                </c:pt>
                <c:pt idx="2">
                  <c:v>115</c:v>
                </c:pt>
                <c:pt idx="3">
                  <c:v>109</c:v>
                </c:pt>
                <c:pt idx="4">
                  <c:v>136</c:v>
                </c:pt>
                <c:pt idx="5">
                  <c:v>102</c:v>
                </c:pt>
                <c:pt idx="6">
                  <c:v>125</c:v>
                </c:pt>
                <c:pt idx="7">
                  <c:v>103</c:v>
                </c:pt>
                <c:pt idx="8">
                  <c:v>119</c:v>
                </c:pt>
                <c:pt idx="9">
                  <c:v>117</c:v>
                </c:pt>
                <c:pt idx="10">
                  <c:v>103</c:v>
                </c:pt>
                <c:pt idx="11">
                  <c:v>98</c:v>
                </c:pt>
              </c:numCache>
            </c:numRef>
          </c:val>
        </c:ser>
        <c:dLbls>
          <c:showVal val="1"/>
        </c:dLbls>
        <c:marker val="1"/>
        <c:axId val="61408000"/>
        <c:axId val="61409536"/>
      </c:lineChart>
      <c:catAx>
        <c:axId val="61408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1409536"/>
        <c:crosses val="autoZero"/>
        <c:auto val="1"/>
        <c:lblAlgn val="ctr"/>
        <c:lblOffset val="100"/>
      </c:catAx>
      <c:valAx>
        <c:axId val="61409536"/>
        <c:scaling>
          <c:orientation val="minMax"/>
        </c:scaling>
        <c:delete val="1"/>
        <c:axPos val="l"/>
        <c:numFmt formatCode="General" sourceLinked="1"/>
        <c:tickLblPos val="nextTo"/>
        <c:crossAx val="61408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000">
                <a:latin typeface="Arial Narrow" pitchFamily="34" charset="0"/>
              </a:defRPr>
            </a:pPr>
            <a:r>
              <a:rPr lang="en-IN" sz="2000" dirty="0">
                <a:latin typeface="Arial Narrow" pitchFamily="34" charset="0"/>
              </a:rPr>
              <a:t>Month-wise distribution</a:t>
            </a:r>
            <a:r>
              <a:rPr lang="en-IN" sz="2000" baseline="0" dirty="0">
                <a:latin typeface="Arial Narrow" pitchFamily="34" charset="0"/>
              </a:rPr>
              <a:t> of Total Accidents in the period 2006-2015</a:t>
            </a:r>
            <a:endParaRPr lang="en-IN" sz="2000" dirty="0">
              <a:latin typeface="Arial Narrow" pitchFamily="34" charset="0"/>
            </a:endParaRPr>
          </a:p>
        </c:rich>
      </c:tx>
      <c:layout>
        <c:manualLayout>
          <c:xMode val="edge"/>
          <c:yMode val="edge"/>
          <c:x val="0.14820133420822412"/>
          <c:y val="0.50925925925925897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 sz="11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trendline>
            <c:spPr>
              <a:ln w="19050"/>
            </c:spPr>
            <c:trendlineType val="poly"/>
            <c:order val="2"/>
          </c:trendline>
          <c:cat>
            <c:strRef>
              <c:f>Sheet7!$M$2:$M$13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Sheet7!$W$2:$W$13</c:f>
              <c:numCache>
                <c:formatCode>General</c:formatCode>
                <c:ptCount val="12"/>
                <c:pt idx="0">
                  <c:v>117</c:v>
                </c:pt>
                <c:pt idx="1">
                  <c:v>103</c:v>
                </c:pt>
                <c:pt idx="2">
                  <c:v>98</c:v>
                </c:pt>
                <c:pt idx="3">
                  <c:v>120</c:v>
                </c:pt>
                <c:pt idx="4">
                  <c:v>131</c:v>
                </c:pt>
                <c:pt idx="5">
                  <c:v>115</c:v>
                </c:pt>
                <c:pt idx="6">
                  <c:v>109</c:v>
                </c:pt>
                <c:pt idx="7">
                  <c:v>136</c:v>
                </c:pt>
                <c:pt idx="8">
                  <c:v>102</c:v>
                </c:pt>
                <c:pt idx="9">
                  <c:v>125</c:v>
                </c:pt>
                <c:pt idx="10">
                  <c:v>103</c:v>
                </c:pt>
                <c:pt idx="11">
                  <c:v>119</c:v>
                </c:pt>
              </c:numCache>
            </c:numRef>
          </c:val>
        </c:ser>
        <c:dLbls>
          <c:showVal val="1"/>
        </c:dLbls>
        <c:marker val="1"/>
        <c:axId val="61295616"/>
        <c:axId val="61321984"/>
      </c:lineChart>
      <c:catAx>
        <c:axId val="61295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100">
                <a:latin typeface="Arial Narrow" pitchFamily="34" charset="0"/>
              </a:defRPr>
            </a:pPr>
            <a:endParaRPr lang="en-US"/>
          </a:p>
        </c:txPr>
        <c:crossAx val="61321984"/>
        <c:crosses val="autoZero"/>
        <c:auto val="1"/>
        <c:lblAlgn val="ctr"/>
        <c:lblOffset val="100"/>
      </c:catAx>
      <c:valAx>
        <c:axId val="61321984"/>
        <c:scaling>
          <c:orientation val="minMax"/>
        </c:scaling>
        <c:delete val="1"/>
        <c:axPos val="l"/>
        <c:numFmt formatCode="General" sourceLinked="1"/>
        <c:tickLblPos val="nextTo"/>
        <c:crossAx val="61295616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/>
            </a:pPr>
            <a:r>
              <a:rPr lang="en-IN" dirty="0"/>
              <a:t>Month-wise distribution of Total Accidents in the period 2006-2015</a:t>
            </a:r>
          </a:p>
        </c:rich>
      </c:tx>
      <c:layout>
        <c:manualLayout>
          <c:xMode val="edge"/>
          <c:yMode val="edge"/>
          <c:x val="0.17892355643044608"/>
          <c:y val="0.5517224068805533"/>
        </c:manualLayout>
      </c:layout>
    </c:title>
    <c:plotArea>
      <c:layout>
        <c:manualLayout>
          <c:layoutTarget val="inner"/>
          <c:xMode val="edge"/>
          <c:yMode val="edge"/>
          <c:x val="1.5277777777777803E-2"/>
          <c:y val="0.183202570778632"/>
          <c:w val="0.96944444444444533"/>
          <c:h val="0.74476008522494097"/>
        </c:manualLayout>
      </c:layout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Sheet7!$A$16:$A$27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Sheet7!$K$16:$K$27</c:f>
              <c:numCache>
                <c:formatCode>General</c:formatCode>
                <c:ptCount val="12"/>
                <c:pt idx="0">
                  <c:v>109</c:v>
                </c:pt>
                <c:pt idx="1">
                  <c:v>136</c:v>
                </c:pt>
                <c:pt idx="2">
                  <c:v>102</c:v>
                </c:pt>
                <c:pt idx="3">
                  <c:v>125</c:v>
                </c:pt>
                <c:pt idx="4">
                  <c:v>103</c:v>
                </c:pt>
                <c:pt idx="5">
                  <c:v>119</c:v>
                </c:pt>
                <c:pt idx="6">
                  <c:v>117</c:v>
                </c:pt>
                <c:pt idx="7">
                  <c:v>103</c:v>
                </c:pt>
                <c:pt idx="8">
                  <c:v>98</c:v>
                </c:pt>
                <c:pt idx="9">
                  <c:v>120</c:v>
                </c:pt>
                <c:pt idx="10">
                  <c:v>131</c:v>
                </c:pt>
                <c:pt idx="11">
                  <c:v>115</c:v>
                </c:pt>
              </c:numCache>
            </c:numRef>
          </c:val>
        </c:ser>
        <c:dLbls>
          <c:showVal val="1"/>
        </c:dLbls>
        <c:marker val="1"/>
        <c:axId val="61339136"/>
        <c:axId val="61340672"/>
      </c:lineChart>
      <c:catAx>
        <c:axId val="61339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61340672"/>
        <c:crosses val="autoZero"/>
        <c:auto val="1"/>
        <c:lblAlgn val="ctr"/>
        <c:lblOffset val="100"/>
      </c:catAx>
      <c:valAx>
        <c:axId val="61340672"/>
        <c:scaling>
          <c:orientation val="minMax"/>
        </c:scaling>
        <c:delete val="1"/>
        <c:axPos val="l"/>
        <c:numFmt formatCode="General" sourceLinked="1"/>
        <c:tickLblPos val="nextTo"/>
        <c:crossAx val="6133913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5872906624440217"/>
          <c:y val="0.12290723303536298"/>
        </c:manualLayout>
      </c:layout>
      <c:txPr>
        <a:bodyPr/>
        <a:lstStyle/>
        <a:p>
          <a:pPr>
            <a:defRPr lang="en-US" sz="1600"/>
          </a:pPr>
          <a:endParaRPr lang="en-US"/>
        </a:p>
      </c:txPr>
    </c:title>
    <c:plotArea>
      <c:layout/>
      <c:lineChart>
        <c:grouping val="standard"/>
        <c:ser>
          <c:idx val="4"/>
          <c:order val="0"/>
          <c:tx>
            <c:strRef>
              <c:f>Sheet3!$S$67</c:f>
              <c:strCache>
                <c:ptCount val="1"/>
                <c:pt idx="0">
                  <c:v>Unmanned Level Crossing Accidents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Sheet3!$T$67:$AE$67</c:f>
              <c:numCache>
                <c:formatCode>General</c:formatCode>
                <c:ptCount val="12"/>
                <c:pt idx="0">
                  <c:v>46</c:v>
                </c:pt>
                <c:pt idx="1">
                  <c:v>65</c:v>
                </c:pt>
                <c:pt idx="2">
                  <c:v>52</c:v>
                </c:pt>
                <c:pt idx="3">
                  <c:v>39</c:v>
                </c:pt>
                <c:pt idx="4">
                  <c:v>46</c:v>
                </c:pt>
                <c:pt idx="5">
                  <c:v>27</c:v>
                </c:pt>
                <c:pt idx="6">
                  <c:v>33</c:v>
                </c:pt>
                <c:pt idx="7">
                  <c:v>45</c:v>
                </c:pt>
                <c:pt idx="8">
                  <c:v>39</c:v>
                </c:pt>
                <c:pt idx="9">
                  <c:v>37</c:v>
                </c:pt>
                <c:pt idx="10">
                  <c:v>45</c:v>
                </c:pt>
                <c:pt idx="11">
                  <c:v>42</c:v>
                </c:pt>
              </c:numCache>
            </c:numRef>
          </c:val>
        </c:ser>
        <c:dLbls>
          <c:showVal val="1"/>
        </c:dLbls>
        <c:marker val="1"/>
        <c:axId val="61596800"/>
        <c:axId val="61598336"/>
      </c:lineChart>
      <c:catAx>
        <c:axId val="61596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1598336"/>
        <c:crosses val="autoZero"/>
        <c:auto val="1"/>
        <c:lblAlgn val="ctr"/>
        <c:lblOffset val="100"/>
      </c:catAx>
      <c:valAx>
        <c:axId val="61598336"/>
        <c:scaling>
          <c:orientation val="minMax"/>
        </c:scaling>
        <c:delete val="1"/>
        <c:axPos val="l"/>
        <c:numFmt formatCode="General" sourceLinked="1"/>
        <c:tickLblPos val="nextTo"/>
        <c:crossAx val="61596800"/>
        <c:crosses val="autoZero"/>
        <c:crossBetween val="between"/>
      </c:valAx>
    </c:plotArea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072860687989133"/>
          <c:y val="0.66184543616226665"/>
        </c:manualLayout>
      </c:layout>
      <c:txPr>
        <a:bodyPr/>
        <a:lstStyle/>
        <a:p>
          <a:pPr>
            <a:defRPr lang="en-US"/>
          </a:pPr>
          <a:endParaRPr lang="en-US"/>
        </a:p>
      </c:txPr>
    </c:title>
    <c:plotArea>
      <c:layout/>
      <c:lineChart>
        <c:grouping val="standard"/>
        <c:ser>
          <c:idx val="1"/>
          <c:order val="0"/>
          <c:tx>
            <c:strRef>
              <c:f>Sheet3!$S$64</c:f>
              <c:strCache>
                <c:ptCount val="1"/>
                <c:pt idx="0">
                  <c:v>Derailment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log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Sheet3!$T$64:$AE$64</c:f>
              <c:numCache>
                <c:formatCode>General</c:formatCode>
                <c:ptCount val="12"/>
                <c:pt idx="0">
                  <c:v>52</c:v>
                </c:pt>
                <c:pt idx="1">
                  <c:v>46</c:v>
                </c:pt>
                <c:pt idx="2">
                  <c:v>54</c:v>
                </c:pt>
                <c:pt idx="3">
                  <c:v>57</c:v>
                </c:pt>
                <c:pt idx="4">
                  <c:v>76</c:v>
                </c:pt>
                <c:pt idx="5">
                  <c:v>60</c:v>
                </c:pt>
                <c:pt idx="6">
                  <c:v>79</c:v>
                </c:pt>
                <c:pt idx="7">
                  <c:v>41</c:v>
                </c:pt>
                <c:pt idx="8">
                  <c:v>54</c:v>
                </c:pt>
                <c:pt idx="9">
                  <c:v>52</c:v>
                </c:pt>
                <c:pt idx="10">
                  <c:v>44</c:v>
                </c:pt>
                <c:pt idx="11">
                  <c:v>46</c:v>
                </c:pt>
              </c:numCache>
            </c:numRef>
          </c:val>
        </c:ser>
        <c:dLbls>
          <c:showVal val="1"/>
        </c:dLbls>
        <c:marker val="1"/>
        <c:axId val="63245312"/>
        <c:axId val="63283968"/>
      </c:lineChart>
      <c:catAx>
        <c:axId val="63245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283968"/>
        <c:crosses val="autoZero"/>
        <c:auto val="1"/>
        <c:lblAlgn val="ctr"/>
        <c:lblOffset val="100"/>
      </c:catAx>
      <c:valAx>
        <c:axId val="63283968"/>
        <c:scaling>
          <c:orientation val="minMax"/>
        </c:scaling>
        <c:delete val="1"/>
        <c:axPos val="l"/>
        <c:numFmt formatCode="General" sourceLinked="1"/>
        <c:tickLblPos val="nextTo"/>
        <c:crossAx val="63245312"/>
        <c:crosses val="autoZero"/>
        <c:crossBetween val="between"/>
      </c:valAx>
    </c:plotArea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5872906624440217"/>
          <c:y val="0.12290723303536298"/>
        </c:manualLayout>
      </c:layout>
      <c:txPr>
        <a:bodyPr/>
        <a:lstStyle/>
        <a:p>
          <a:pPr>
            <a:defRPr lang="en-US" sz="1600"/>
          </a:pPr>
          <a:endParaRPr lang="en-US"/>
        </a:p>
      </c:txPr>
    </c:title>
    <c:plotArea>
      <c:layout/>
      <c:lineChart>
        <c:grouping val="standard"/>
        <c:ser>
          <c:idx val="4"/>
          <c:order val="0"/>
          <c:tx>
            <c:strRef>
              <c:f>Sheet3!$S$67</c:f>
              <c:strCache>
                <c:ptCount val="1"/>
                <c:pt idx="0">
                  <c:v>Unmanned Level Crossing Accidents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Sheet3!$T$67:$AE$67</c:f>
              <c:numCache>
                <c:formatCode>General</c:formatCode>
                <c:ptCount val="12"/>
                <c:pt idx="0">
                  <c:v>46</c:v>
                </c:pt>
                <c:pt idx="1">
                  <c:v>65</c:v>
                </c:pt>
                <c:pt idx="2">
                  <c:v>52</c:v>
                </c:pt>
                <c:pt idx="3">
                  <c:v>39</c:v>
                </c:pt>
                <c:pt idx="4">
                  <c:v>46</c:v>
                </c:pt>
                <c:pt idx="5">
                  <c:v>27</c:v>
                </c:pt>
                <c:pt idx="6">
                  <c:v>33</c:v>
                </c:pt>
                <c:pt idx="7">
                  <c:v>45</c:v>
                </c:pt>
                <c:pt idx="8">
                  <c:v>39</c:v>
                </c:pt>
                <c:pt idx="9">
                  <c:v>37</c:v>
                </c:pt>
                <c:pt idx="10">
                  <c:v>45</c:v>
                </c:pt>
                <c:pt idx="11">
                  <c:v>42</c:v>
                </c:pt>
              </c:numCache>
            </c:numRef>
          </c:val>
        </c:ser>
        <c:dLbls>
          <c:showVal val="1"/>
        </c:dLbls>
        <c:marker val="1"/>
        <c:axId val="63354368"/>
        <c:axId val="63355904"/>
      </c:lineChart>
      <c:catAx>
        <c:axId val="63354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355904"/>
        <c:crosses val="autoZero"/>
        <c:auto val="1"/>
        <c:lblAlgn val="ctr"/>
        <c:lblOffset val="100"/>
      </c:catAx>
      <c:valAx>
        <c:axId val="63355904"/>
        <c:scaling>
          <c:orientation val="minMax"/>
        </c:scaling>
        <c:delete val="1"/>
        <c:axPos val="l"/>
        <c:numFmt formatCode="General" sourceLinked="1"/>
        <c:tickLblPos val="nextTo"/>
        <c:crossAx val="63354368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6072860687989133"/>
          <c:y val="0.66184543616226665"/>
        </c:manualLayout>
      </c:layout>
      <c:txPr>
        <a:bodyPr/>
        <a:lstStyle/>
        <a:p>
          <a:pPr>
            <a:defRPr lang="en-US"/>
          </a:pPr>
          <a:endParaRPr lang="en-US"/>
        </a:p>
      </c:txPr>
    </c:title>
    <c:plotArea>
      <c:layout/>
      <c:lineChart>
        <c:grouping val="standard"/>
        <c:ser>
          <c:idx val="1"/>
          <c:order val="0"/>
          <c:tx>
            <c:strRef>
              <c:f>Sheet3!$S$64</c:f>
              <c:strCache>
                <c:ptCount val="1"/>
                <c:pt idx="0">
                  <c:v>Derailment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Sheet3!$T$62:$AE$62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Sheet3!$T$64:$AE$64</c:f>
              <c:numCache>
                <c:formatCode>General</c:formatCode>
                <c:ptCount val="12"/>
                <c:pt idx="0">
                  <c:v>52</c:v>
                </c:pt>
                <c:pt idx="1">
                  <c:v>46</c:v>
                </c:pt>
                <c:pt idx="2">
                  <c:v>54</c:v>
                </c:pt>
                <c:pt idx="3">
                  <c:v>57</c:v>
                </c:pt>
                <c:pt idx="4">
                  <c:v>76</c:v>
                </c:pt>
                <c:pt idx="5">
                  <c:v>60</c:v>
                </c:pt>
                <c:pt idx="6">
                  <c:v>79</c:v>
                </c:pt>
                <c:pt idx="7">
                  <c:v>41</c:v>
                </c:pt>
                <c:pt idx="8">
                  <c:v>54</c:v>
                </c:pt>
                <c:pt idx="9">
                  <c:v>52</c:v>
                </c:pt>
                <c:pt idx="10">
                  <c:v>44</c:v>
                </c:pt>
                <c:pt idx="11">
                  <c:v>46</c:v>
                </c:pt>
              </c:numCache>
            </c:numRef>
          </c:val>
        </c:ser>
        <c:dLbls>
          <c:showVal val="1"/>
        </c:dLbls>
        <c:marker val="1"/>
        <c:axId val="58871168"/>
        <c:axId val="58881152"/>
      </c:lineChart>
      <c:catAx>
        <c:axId val="58871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8881152"/>
        <c:crosses val="autoZero"/>
        <c:auto val="1"/>
        <c:lblAlgn val="ctr"/>
        <c:lblOffset val="100"/>
      </c:catAx>
      <c:valAx>
        <c:axId val="58881152"/>
        <c:scaling>
          <c:orientation val="minMax"/>
        </c:scaling>
        <c:delete val="1"/>
        <c:axPos val="l"/>
        <c:numFmt formatCode="General" sourceLinked="1"/>
        <c:tickLblPos val="nextTo"/>
        <c:crossAx val="58871168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>
        <c:manualLayout>
          <c:xMode val="edge"/>
          <c:yMode val="edge"/>
          <c:x val="0.41031934572604417"/>
          <c:y val="4.5478073188120409E-2"/>
        </c:manualLayout>
      </c:layout>
      <c:txPr>
        <a:bodyPr/>
        <a:lstStyle/>
        <a:p>
          <a:pPr>
            <a:defRPr lang="en-US" sz="12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1.0743292486753507E-3"/>
          <c:y val="0.10402017332998006"/>
          <c:w val="0.75811751909006697"/>
          <c:h val="0.79843640557682272"/>
        </c:manualLayout>
      </c:layout>
      <c:doughnutChart>
        <c:varyColors val="1"/>
        <c:ser>
          <c:idx val="0"/>
          <c:order val="0"/>
          <c:tx>
            <c:strRef>
              <c:f>Sheet6!$D$16</c:f>
              <c:strCache>
                <c:ptCount val="1"/>
                <c:pt idx="0">
                  <c:v>Monsoon-Gangetic Plain</c:v>
                </c:pt>
              </c:strCache>
            </c:strRef>
          </c:tx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sz="8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US" sz="8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0.14245053215820108"/>
                  <c:y val="8.050200520295354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8761777406202113"/>
                  <c:y val="6.9524459038914424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9.7283290254380803E-2"/>
                  <c:y val="-0.12807137191378884"/>
                </c:manualLayout>
              </c:layout>
              <c:spPr/>
              <c:txPr>
                <a:bodyPr/>
                <a:lstStyle/>
                <a:p>
                  <a:pPr>
                    <a:defRPr lang="en-US" sz="7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lang="en-US" sz="8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 sz="8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Sheet6!$A$17:$A$22</c:f>
              <c:strCache>
                <c:ptCount val="6"/>
                <c:pt idx="0">
                  <c:v>Collision </c:v>
                </c:pt>
                <c:pt idx="1">
                  <c:v>Derailment </c:v>
                </c:pt>
                <c:pt idx="2">
                  <c:v>Fire </c:v>
                </c:pt>
                <c:pt idx="3">
                  <c:v>MLC Accident </c:v>
                </c:pt>
                <c:pt idx="4">
                  <c:v>Miscellaneous Accident </c:v>
                </c:pt>
                <c:pt idx="5">
                  <c:v>UMLC Accident </c:v>
                </c:pt>
              </c:strCache>
            </c:strRef>
          </c:cat>
          <c:val>
            <c:numRef>
              <c:f>Sheet6!$D$17:$D$22</c:f>
              <c:numCache>
                <c:formatCode>General</c:formatCode>
                <c:ptCount val="6"/>
                <c:pt idx="0">
                  <c:v>3</c:v>
                </c:pt>
                <c:pt idx="1">
                  <c:v>53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33</c:v>
                </c:pt>
              </c:numCache>
            </c:numRef>
          </c:val>
        </c:ser>
        <c:firstSliceAng val="80"/>
        <c:holeSize val="50"/>
      </c:doughnutChart>
    </c:plotArea>
    <c:plotVisOnly val="1"/>
    <c:dispBlanksAs val="zero"/>
  </c:chart>
  <c:txPr>
    <a:bodyPr/>
    <a:lstStyle/>
    <a:p>
      <a:pPr>
        <a:defRPr sz="900">
          <a:latin typeface="Arial Narrow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Accidents on Indian Railways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movingAvg"/>
            <c:period val="2"/>
          </c:trendline>
          <c:cat>
            <c:strRef>
              <c:f>Sheet1!$B$1:$J$1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0">
                  <c:v>195</c:v>
                </c:pt>
                <c:pt idx="1">
                  <c:v>194</c:v>
                </c:pt>
                <c:pt idx="2">
                  <c:v>177</c:v>
                </c:pt>
                <c:pt idx="3">
                  <c:v>165</c:v>
                </c:pt>
                <c:pt idx="4">
                  <c:v>141</c:v>
                </c:pt>
                <c:pt idx="5">
                  <c:v>131</c:v>
                </c:pt>
                <c:pt idx="6">
                  <c:v>122</c:v>
                </c:pt>
                <c:pt idx="7">
                  <c:v>118</c:v>
                </c:pt>
                <c:pt idx="8">
                  <c:v>135</c:v>
                </c:pt>
              </c:numCache>
            </c:numRef>
          </c:val>
        </c:ser>
        <c:dLbls>
          <c:showVal val="1"/>
        </c:dLbls>
        <c:marker val="1"/>
        <c:axId val="59069184"/>
        <c:axId val="59070720"/>
      </c:lineChart>
      <c:catAx>
        <c:axId val="59069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9070720"/>
        <c:crosses val="autoZero"/>
        <c:auto val="1"/>
        <c:lblAlgn val="ctr"/>
        <c:lblOffset val="100"/>
      </c:catAx>
      <c:valAx>
        <c:axId val="59070720"/>
        <c:scaling>
          <c:orientation val="minMax"/>
        </c:scaling>
        <c:delete val="1"/>
        <c:axPos val="l"/>
        <c:numFmt formatCode="General" sourceLinked="1"/>
        <c:tickLblPos val="nextTo"/>
        <c:crossAx val="5906918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en-US"/>
            </a:pPr>
            <a:r>
              <a:rPr lang="en-IN" dirty="0"/>
              <a:t>Accidents by type in 2006-2015</a:t>
            </a:r>
          </a:p>
        </c:rich>
      </c:tx>
      <c:layout>
        <c:manualLayout>
          <c:xMode val="edge"/>
          <c:yMode val="edge"/>
          <c:x val="0.27712809146302508"/>
          <c:y val="0"/>
        </c:manualLayout>
      </c:layout>
    </c:title>
    <c:plotArea>
      <c:layout>
        <c:manualLayout>
          <c:layoutTarget val="inner"/>
          <c:xMode val="edge"/>
          <c:yMode val="edge"/>
          <c:x val="0.15794602431642024"/>
          <c:y val="5.6799754061644003E-2"/>
          <c:w val="0.69796170475602171"/>
          <c:h val="0.9283957583171113"/>
        </c:manualLayout>
      </c:layout>
      <c:doughnutChart>
        <c:varyColors val="1"/>
        <c:ser>
          <c:idx val="0"/>
          <c:order val="0"/>
          <c:dPt>
            <c:idx val="4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4.6075963917989893E-3"/>
                  <c:y val="1.5537948990733198E-2"/>
                </c:manualLayout>
              </c:layout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2.2761026034940603E-2"/>
                  <c:y val="2.9017206182560744E-5"/>
                </c:manualLayout>
              </c:layout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0236040401620004"/>
                  <c:y val="7.3780061031944039E-2"/>
                </c:manualLayout>
              </c:layout>
              <c:spPr/>
              <c:txPr>
                <a:bodyPr/>
                <a:lstStyle/>
                <a:p>
                  <a:pPr>
                    <a:defRPr lang="en-US" sz="9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79208724703452"/>
                  <c:y val="1.6477225006299105E-2"/>
                </c:manualLayout>
              </c:layout>
              <c:spPr/>
              <c:txPr>
                <a:bodyPr/>
                <a:lstStyle/>
                <a:p>
                  <a:pPr>
                    <a:defRPr lang="en-US" sz="9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5.5108204747522432E-4"/>
                  <c:y val="3.3198857750776918E-2"/>
                </c:manualLayout>
              </c:layout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-0.1513463968584072"/>
                  <c:y val="9.6417872840785013E-2"/>
                </c:manualLayout>
              </c:layout>
              <c:spPr/>
              <c:txPr>
                <a:bodyPr/>
                <a:lstStyle/>
                <a:p>
                  <a:pPr>
                    <a:defRPr lang="en-US" sz="900" b="1"/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en-US" sz="9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Sheet3!$S$63:$S$68</c:f>
              <c:strCache>
                <c:ptCount val="6"/>
                <c:pt idx="0">
                  <c:v>Collisions</c:v>
                </c:pt>
                <c:pt idx="1">
                  <c:v>Derailment</c:v>
                </c:pt>
                <c:pt idx="2">
                  <c:v>Fire</c:v>
                </c:pt>
                <c:pt idx="3">
                  <c:v>Manned Level Crossing Accidents</c:v>
                </c:pt>
                <c:pt idx="4">
                  <c:v>Unmanned Level Crossing Accidents</c:v>
                </c:pt>
                <c:pt idx="5">
                  <c:v>Miscellaneous Accidents</c:v>
                </c:pt>
              </c:strCache>
            </c:strRef>
          </c:cat>
          <c:val>
            <c:numRef>
              <c:f>Sheet3!$AF$63:$AF$68</c:f>
              <c:numCache>
                <c:formatCode>General</c:formatCode>
                <c:ptCount val="6"/>
                <c:pt idx="0">
                  <c:v>67</c:v>
                </c:pt>
                <c:pt idx="1">
                  <c:v>661</c:v>
                </c:pt>
                <c:pt idx="2">
                  <c:v>42</c:v>
                </c:pt>
                <c:pt idx="3">
                  <c:v>58</c:v>
                </c:pt>
                <c:pt idx="4">
                  <c:v>516</c:v>
                </c:pt>
                <c:pt idx="5">
                  <c:v>34</c:v>
                </c:pt>
              </c:numCache>
            </c:numRef>
          </c:val>
        </c:ser>
        <c:dLbls>
          <c:showPercent val="1"/>
        </c:dLbls>
        <c:firstSliceAng val="80"/>
        <c:holeSize val="50"/>
      </c:doughnutChart>
      <c:spPr>
        <a:noFill/>
      </c:spPr>
    </c:plotArea>
    <c:plotVisOnly val="1"/>
    <c:dispBlanksAs val="zero"/>
  </c:chart>
  <c:txPr>
    <a:bodyPr/>
    <a:lstStyle/>
    <a:p>
      <a:pPr>
        <a:defRPr sz="1200">
          <a:latin typeface="Arial Narrow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>
        <c:manualLayout>
          <c:xMode val="edge"/>
          <c:yMode val="edge"/>
          <c:x val="0.40348603521090831"/>
          <c:y val="0"/>
        </c:manualLayout>
      </c:layout>
      <c:txPr>
        <a:bodyPr/>
        <a:lstStyle/>
        <a:p>
          <a:pPr>
            <a:defRPr lang="en-US" sz="12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7509814557480216"/>
          <c:y val="5.6637091614807011E-2"/>
          <c:w val="0.77206690298178005"/>
          <c:h val="0.88990894843013002"/>
        </c:manualLayout>
      </c:layout>
      <c:doughnutChart>
        <c:varyColors val="1"/>
        <c:ser>
          <c:idx val="0"/>
          <c:order val="0"/>
          <c:tx>
            <c:strRef>
              <c:f>Sheet6!$C$16</c:f>
              <c:strCache>
                <c:ptCount val="1"/>
                <c:pt idx="0">
                  <c:v>Monsoon-East</c:v>
                </c:pt>
              </c:strCache>
            </c:strRef>
          </c:tx>
          <c:dPt>
            <c:idx val="5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-0.16442246980940509"/>
                  <c:y val="-9.718901810011514E-2"/>
                </c:manualLayout>
              </c:layout>
              <c:spPr/>
              <c:txPr>
                <a:bodyPr/>
                <a:lstStyle/>
                <a:p>
                  <a:pPr>
                    <a:defRPr lang="en-US" sz="9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spPr/>
              <c:txPr>
                <a:bodyPr/>
                <a:lstStyle/>
                <a:p>
                  <a:pPr>
                    <a:defRPr lang="en-US" sz="8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Sheet6!$A$17:$A$22</c:f>
              <c:strCache>
                <c:ptCount val="6"/>
                <c:pt idx="0">
                  <c:v>Collision </c:v>
                </c:pt>
                <c:pt idx="1">
                  <c:v>Derailment </c:v>
                </c:pt>
                <c:pt idx="2">
                  <c:v>Fire </c:v>
                </c:pt>
                <c:pt idx="3">
                  <c:v>MLC Accident </c:v>
                </c:pt>
                <c:pt idx="4">
                  <c:v>Miscellaneous Accident </c:v>
                </c:pt>
                <c:pt idx="5">
                  <c:v>UMLC Accident </c:v>
                </c:pt>
              </c:strCache>
            </c:strRef>
          </c:cat>
          <c:val>
            <c:numRef>
              <c:f>Sheet6!$C$17:$C$22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firstSliceAng val="50"/>
        <c:holeSize val="50"/>
      </c:doughnutChart>
    </c:plotArea>
    <c:plotVisOnly val="1"/>
    <c:dispBlanksAs val="zero"/>
  </c:chart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>
        <c:manualLayout>
          <c:xMode val="edge"/>
          <c:yMode val="edge"/>
          <c:x val="7.0314974003617345E-2"/>
          <c:y val="4.3861948833168622E-2"/>
        </c:manualLayout>
      </c:layout>
      <c:txPr>
        <a:bodyPr/>
        <a:lstStyle/>
        <a:p>
          <a:pPr>
            <a:defRPr lang="en-US" sz="11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495091331330901"/>
          <c:y val="8.6297971528079748E-2"/>
          <c:w val="0.72925100927224396"/>
          <c:h val="0.82055800747137131"/>
        </c:manualLayout>
      </c:layout>
      <c:doughnutChart>
        <c:varyColors val="1"/>
        <c:ser>
          <c:idx val="0"/>
          <c:order val="0"/>
          <c:tx>
            <c:strRef>
              <c:f>Sheet6!$B$16</c:f>
              <c:strCache>
                <c:ptCount val="1"/>
                <c:pt idx="0">
                  <c:v>Monsoon-West</c:v>
                </c:pt>
              </c:strCache>
            </c:strRef>
          </c:tx>
          <c:dPt>
            <c:idx val="5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0.18172893210455301"/>
                  <c:y val="3.1899599151395314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21333396377491001"/>
                  <c:y val="-7.9748997878488475E-3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delete val="1"/>
            </c:dLbl>
            <c:dLbl>
              <c:idx val="5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Sheet6!$A$17:$A$22</c:f>
              <c:strCache>
                <c:ptCount val="6"/>
                <c:pt idx="0">
                  <c:v>Collision </c:v>
                </c:pt>
                <c:pt idx="1">
                  <c:v>Derailment </c:v>
                </c:pt>
                <c:pt idx="2">
                  <c:v>Fire </c:v>
                </c:pt>
                <c:pt idx="3">
                  <c:v>MLC Accident </c:v>
                </c:pt>
                <c:pt idx="4">
                  <c:v>Miscellaneous Accident </c:v>
                </c:pt>
                <c:pt idx="5">
                  <c:v>UMLC Accident </c:v>
                </c:pt>
              </c:strCache>
            </c:strRef>
          </c:cat>
          <c:val>
            <c:numRef>
              <c:f>Sheet6!$B$17:$B$22</c:f>
              <c:numCache>
                <c:formatCode>General</c:formatCode>
                <c:ptCount val="6"/>
                <c:pt idx="0">
                  <c:v>1</c:v>
                </c:pt>
                <c:pt idx="1">
                  <c:v>14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16</c:v>
                </c:pt>
              </c:numCache>
            </c:numRef>
          </c:val>
        </c:ser>
        <c:firstSliceAng val="93"/>
        <c:holeSize val="50"/>
      </c:doughnutChart>
    </c:plotArea>
    <c:plotVisOnly val="1"/>
    <c:dispBlanksAs val="zero"/>
  </c:chart>
  <c:txPr>
    <a:bodyPr/>
    <a:lstStyle/>
    <a:p>
      <a:pPr>
        <a:defRPr sz="900">
          <a:latin typeface="Arial Narrow" pitchFamily="34" charset="0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>
        <c:manualLayout>
          <c:xMode val="edge"/>
          <c:yMode val="edge"/>
          <c:x val="0.28988713839837316"/>
          <c:y val="8.9737343228637037E-2"/>
        </c:manualLayout>
      </c:layout>
      <c:txPr>
        <a:bodyPr/>
        <a:lstStyle/>
        <a:p>
          <a:pPr>
            <a:defRPr lang="en-US" sz="12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6.8725803870849519E-2"/>
          <c:y val="0.19444193746585509"/>
          <c:w val="0.79509302002880333"/>
          <c:h val="0.76925779765803048"/>
        </c:manualLayout>
      </c:layout>
      <c:doughnutChart>
        <c:varyColors val="1"/>
        <c:ser>
          <c:idx val="0"/>
          <c:order val="0"/>
          <c:tx>
            <c:strRef>
              <c:f>Sheet6!$F$16</c:f>
              <c:strCache>
                <c:ptCount val="1"/>
                <c:pt idx="0">
                  <c:v>Fog-Gangetic Plain</c:v>
                </c:pt>
              </c:strCache>
            </c:strRef>
          </c:tx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0.15237734892989901"/>
                  <c:y val="1.6315880587024809E-2"/>
                </c:manualLayout>
              </c:layout>
              <c:spPr/>
              <c:txPr>
                <a:bodyPr/>
                <a:lstStyle/>
                <a:p>
                  <a:pPr>
                    <a:defRPr lang="en-US" sz="8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7718296387197507"/>
                  <c:y val="1.2236910440268601E-2"/>
                </c:manualLayout>
              </c:layout>
              <c:spPr/>
              <c:txPr>
                <a:bodyPr/>
                <a:lstStyle/>
                <a:p>
                  <a:pPr>
                    <a:defRPr lang="en-US" sz="8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9.2639596436285027E-2"/>
                  <c:y val="-0.18763262675078493"/>
                </c:manualLayout>
              </c:layout>
              <c:spPr/>
              <c:txPr>
                <a:bodyPr/>
                <a:lstStyle/>
                <a:p>
                  <a:pPr>
                    <a:defRPr lang="en-US" sz="7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Sheet6!$A$17:$A$22</c:f>
              <c:strCache>
                <c:ptCount val="6"/>
                <c:pt idx="0">
                  <c:v>Collision </c:v>
                </c:pt>
                <c:pt idx="1">
                  <c:v>Derailment </c:v>
                </c:pt>
                <c:pt idx="2">
                  <c:v>Fire </c:v>
                </c:pt>
                <c:pt idx="3">
                  <c:v>MLC Accident </c:v>
                </c:pt>
                <c:pt idx="4">
                  <c:v>Miscellaneous Accident </c:v>
                </c:pt>
                <c:pt idx="5">
                  <c:v>UMLC Accident </c:v>
                </c:pt>
              </c:strCache>
            </c:strRef>
          </c:cat>
          <c:val>
            <c:numRef>
              <c:f>Sheet6!$F$17:$F$22</c:f>
              <c:numCache>
                <c:formatCode>General</c:formatCode>
                <c:ptCount val="6"/>
                <c:pt idx="0">
                  <c:v>8</c:v>
                </c:pt>
                <c:pt idx="1">
                  <c:v>40</c:v>
                </c:pt>
                <c:pt idx="2">
                  <c:v>3</c:v>
                </c:pt>
                <c:pt idx="3">
                  <c:v>11</c:v>
                </c:pt>
                <c:pt idx="4">
                  <c:v>3</c:v>
                </c:pt>
                <c:pt idx="5">
                  <c:v>38</c:v>
                </c:pt>
              </c:numCache>
            </c:numRef>
          </c:val>
        </c:ser>
        <c:firstSliceAng val="80"/>
        <c:holeSize val="50"/>
      </c:doughnutChart>
    </c:plotArea>
    <c:plotVisOnly val="1"/>
    <c:dispBlanksAs val="zero"/>
  </c:chart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en-US" sz="1200"/>
            </a:pPr>
            <a:r>
              <a:rPr lang="en-IN" sz="1200" dirty="0"/>
              <a:t>Harvest Seasons</a:t>
            </a:r>
          </a:p>
        </c:rich>
      </c:tx>
      <c:layout>
        <c:manualLayout>
          <c:xMode val="edge"/>
          <c:yMode val="edge"/>
          <c:x val="0.34538888888889041"/>
          <c:y val="0"/>
        </c:manualLayout>
      </c:layout>
    </c:title>
    <c:plotArea>
      <c:layout>
        <c:manualLayout>
          <c:layoutTarget val="inner"/>
          <c:xMode val="edge"/>
          <c:yMode val="edge"/>
          <c:x val="0.20406080489938808"/>
          <c:y val="5.9476159230096332E-2"/>
          <c:w val="0.50021194225721666"/>
          <c:h val="0.83368657042869831"/>
        </c:manualLayout>
      </c:layout>
      <c:doughnutChart>
        <c:varyColors val="1"/>
        <c:ser>
          <c:idx val="4"/>
          <c:order val="4"/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0.10277777777777802"/>
                  <c:y val="4.6296296296296426E-2"/>
                </c:manualLayout>
              </c:layout>
              <c:spPr/>
              <c:txPr>
                <a:bodyPr/>
                <a:lstStyle/>
                <a:p>
                  <a:pPr>
                    <a:defRPr lang="en-US" sz="8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4444444444444524"/>
                  <c:y val="4.6296296296296426E-2"/>
                </c:manualLayout>
              </c:layout>
              <c:spPr/>
              <c:txPr>
                <a:bodyPr/>
                <a:lstStyle/>
                <a:p>
                  <a:pPr>
                    <a:defRPr lang="en-US" sz="8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0.14722222222222209"/>
                  <c:y val="-0.12962962962962885"/>
                </c:manualLayout>
              </c:layout>
              <c:spPr/>
              <c:txPr>
                <a:bodyPr/>
                <a:lstStyle/>
                <a:p>
                  <a:pPr>
                    <a:defRPr lang="en-US" sz="8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CatName val="1"/>
            <c:showPercent val="1"/>
          </c:dLbls>
          <c:cat>
            <c:strRef>
              <c:f>Sheet4!$EJ$130:$EO$130</c:f>
              <c:strCache>
                <c:ptCount val="6"/>
                <c:pt idx="0">
                  <c:v>Collision</c:v>
                </c:pt>
                <c:pt idx="1">
                  <c:v>Derailment</c:v>
                </c:pt>
                <c:pt idx="2">
                  <c:v>Fire</c:v>
                </c:pt>
                <c:pt idx="3">
                  <c:v>MLC Accident</c:v>
                </c:pt>
                <c:pt idx="4">
                  <c:v>Miscellaneous Accidents</c:v>
                </c:pt>
                <c:pt idx="5">
                  <c:v>UMLC Accidents</c:v>
                </c:pt>
              </c:strCache>
            </c:strRef>
          </c:cat>
          <c:val>
            <c:numRef>
              <c:f>Sheet4!$EJ$135:$EO$135</c:f>
              <c:numCache>
                <c:formatCode>General</c:formatCode>
                <c:ptCount val="6"/>
                <c:pt idx="0">
                  <c:v>19</c:v>
                </c:pt>
                <c:pt idx="1">
                  <c:v>215</c:v>
                </c:pt>
                <c:pt idx="2">
                  <c:v>16</c:v>
                </c:pt>
                <c:pt idx="3">
                  <c:v>18</c:v>
                </c:pt>
                <c:pt idx="4">
                  <c:v>8</c:v>
                </c:pt>
                <c:pt idx="5">
                  <c:v>159</c:v>
                </c:pt>
              </c:numCache>
            </c:numRef>
          </c:val>
        </c:ser>
        <c:ser>
          <c:idx val="3"/>
          <c:order val="3"/>
          <c:dLbls>
            <c:showCatName val="1"/>
            <c:showPercent val="1"/>
          </c:dLbls>
          <c:cat>
            <c:strRef>
              <c:f>Sheet4!$EJ$130:$EO$130</c:f>
              <c:strCache>
                <c:ptCount val="6"/>
                <c:pt idx="0">
                  <c:v>Collision</c:v>
                </c:pt>
                <c:pt idx="1">
                  <c:v>Derailment</c:v>
                </c:pt>
                <c:pt idx="2">
                  <c:v>Fire</c:v>
                </c:pt>
                <c:pt idx="3">
                  <c:v>MLC Accident</c:v>
                </c:pt>
                <c:pt idx="4">
                  <c:v>Miscellaneous Accidents</c:v>
                </c:pt>
                <c:pt idx="5">
                  <c:v>UMLC Accidents</c:v>
                </c:pt>
              </c:strCache>
            </c:strRef>
          </c:cat>
          <c:val>
            <c:numRef>
              <c:f>Sheet4!$EJ$134:$EO$134</c:f>
            </c:numRef>
          </c:val>
        </c:ser>
        <c:ser>
          <c:idx val="2"/>
          <c:order val="2"/>
          <c:dLbls>
            <c:showCatName val="1"/>
            <c:showPercent val="1"/>
          </c:dLbls>
          <c:cat>
            <c:strRef>
              <c:f>Sheet4!$EJ$130:$EO$130</c:f>
              <c:strCache>
                <c:ptCount val="6"/>
                <c:pt idx="0">
                  <c:v>Collision</c:v>
                </c:pt>
                <c:pt idx="1">
                  <c:v>Derailment</c:v>
                </c:pt>
                <c:pt idx="2">
                  <c:v>Fire</c:v>
                </c:pt>
                <c:pt idx="3">
                  <c:v>MLC Accident</c:v>
                </c:pt>
                <c:pt idx="4">
                  <c:v>Miscellaneous Accidents</c:v>
                </c:pt>
                <c:pt idx="5">
                  <c:v>UMLC Accidents</c:v>
                </c:pt>
              </c:strCache>
            </c:strRef>
          </c:cat>
          <c:val>
            <c:numRef>
              <c:f>Sheet4!$EJ$133:$EO$133</c:f>
            </c:numRef>
          </c:val>
        </c:ser>
        <c:ser>
          <c:idx val="1"/>
          <c:order val="1"/>
          <c:dLbls>
            <c:showCatName val="1"/>
            <c:showPercent val="1"/>
          </c:dLbls>
          <c:cat>
            <c:strRef>
              <c:f>Sheet4!$EJ$130:$EO$130</c:f>
              <c:strCache>
                <c:ptCount val="6"/>
                <c:pt idx="0">
                  <c:v>Collision</c:v>
                </c:pt>
                <c:pt idx="1">
                  <c:v>Derailment</c:v>
                </c:pt>
                <c:pt idx="2">
                  <c:v>Fire</c:v>
                </c:pt>
                <c:pt idx="3">
                  <c:v>MLC Accident</c:v>
                </c:pt>
                <c:pt idx="4">
                  <c:v>Miscellaneous Accidents</c:v>
                </c:pt>
                <c:pt idx="5">
                  <c:v>UMLC Accidents</c:v>
                </c:pt>
              </c:strCache>
            </c:strRef>
          </c:cat>
          <c:val>
            <c:numRef>
              <c:f>Sheet4!$EJ$132:$EO$132</c:f>
            </c:numRef>
          </c:val>
        </c:ser>
        <c:ser>
          <c:idx val="0"/>
          <c:order val="0"/>
          <c:dLbls>
            <c:showCatName val="1"/>
            <c:showPercent val="1"/>
          </c:dLbls>
          <c:cat>
            <c:strRef>
              <c:f>Sheet4!$EJ$130:$EO$130</c:f>
              <c:strCache>
                <c:ptCount val="6"/>
                <c:pt idx="0">
                  <c:v>Collision</c:v>
                </c:pt>
                <c:pt idx="1">
                  <c:v>Derailment</c:v>
                </c:pt>
                <c:pt idx="2">
                  <c:v>Fire</c:v>
                </c:pt>
                <c:pt idx="3">
                  <c:v>MLC Accident</c:v>
                </c:pt>
                <c:pt idx="4">
                  <c:v>Miscellaneous Accidents</c:v>
                </c:pt>
                <c:pt idx="5">
                  <c:v>UMLC Accidents</c:v>
                </c:pt>
              </c:strCache>
            </c:strRef>
          </c:cat>
          <c:val>
            <c:numRef>
              <c:f>Sheet4!$EJ$131:$EO$131</c:f>
            </c:numRef>
          </c:val>
        </c:ser>
        <c:dLbls>
          <c:showCatName val="1"/>
          <c:showPercent val="1"/>
        </c:dLbls>
        <c:firstSliceAng val="74"/>
        <c:holeSize val="50"/>
      </c:doughnutChart>
    </c:plotArea>
    <c:plotVisOnly val="1"/>
    <c:dispBlanksAs val="zero"/>
  </c:chart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Causes of Accidents 2006-15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dPt>
            <c:idx val="6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0.17222222222222208"/>
                  <c:y val="-8.888888888888918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04166666666667"/>
                  <c:y val="1.2962962962962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Failures other </a:t>
                    </a:r>
                    <a:r>
                      <a:rPr lang="en-US" dirty="0"/>
                      <a:t>than </a:t>
                    </a:r>
                    <a:r>
                      <a:rPr lang="en-US" dirty="0" smtClean="0"/>
                      <a:t>of Railway </a:t>
                    </a:r>
                    <a:r>
                      <a:rPr lang="en-US" dirty="0"/>
                      <a:t>staff
35%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18055555555556"/>
                  <c:y val="-0.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1111111111111102"/>
                  <c:y val="-0.125925925925926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8611111111111119E-2"/>
                  <c:y val="-0.16111111111111101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6666666666666712E-2"/>
                  <c:y val="0.12407407407407404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3611111111111114E-2"/>
                  <c:y val="-0.131481481481482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20833333333333"/>
                  <c:y val="-0.1240740740740740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Failure of Railway staff</c:v>
                </c:pt>
                <c:pt idx="1">
                  <c:v>Failure of other than Railway staff</c:v>
                </c:pt>
                <c:pt idx="2">
                  <c:v>Failure of equipment  </c:v>
                </c:pt>
                <c:pt idx="3">
                  <c:v>Sabotage</c:v>
                </c:pt>
                <c:pt idx="4">
                  <c:v>Combination of factors</c:v>
                </c:pt>
                <c:pt idx="5">
                  <c:v>Incidental</c:v>
                </c:pt>
                <c:pt idx="6">
                  <c:v>Could not be estb.</c:v>
                </c:pt>
                <c:pt idx="7">
                  <c:v>None Held</c:v>
                </c:pt>
              </c:strCache>
            </c:strRef>
          </c:cat>
          <c:val>
            <c:numRef>
              <c:f>Sheet1!$Q$2:$Q$9</c:f>
              <c:numCache>
                <c:formatCode>General</c:formatCode>
                <c:ptCount val="8"/>
                <c:pt idx="0">
                  <c:v>1704</c:v>
                </c:pt>
                <c:pt idx="1">
                  <c:v>1211</c:v>
                </c:pt>
                <c:pt idx="2">
                  <c:v>161</c:v>
                </c:pt>
                <c:pt idx="3">
                  <c:v>144</c:v>
                </c:pt>
                <c:pt idx="4">
                  <c:v>19</c:v>
                </c:pt>
                <c:pt idx="5">
                  <c:v>140</c:v>
                </c:pt>
                <c:pt idx="6">
                  <c:v>29</c:v>
                </c:pt>
                <c:pt idx="7">
                  <c:v>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>
          <a:latin typeface="Arial Narrow" pitchFamily="34" charset="0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Causes of Accidents 2006-2015: Number wise break-up</a:t>
            </a:r>
            <a:endParaRPr lang="en-US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5251224471388108E-2"/>
          <c:y val="8.3602182505627662E-2"/>
          <c:w val="0.9568068872508293"/>
          <c:h val="0.8057060286783372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Failure of Railway staff</c:v>
                </c:pt>
              </c:strCache>
            </c:strRef>
          </c:tx>
          <c:spPr>
            <a:solidFill>
              <a:schemeClr val="tx1"/>
            </a:solidFill>
          </c:spPr>
          <c:dLbls>
            <c:txPr>
              <a:bodyPr/>
              <a:lstStyle/>
              <a:p>
                <a:pPr>
                  <a:defRPr lang="en-US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293</c:v>
                </c:pt>
                <c:pt idx="1">
                  <c:v>249</c:v>
                </c:pt>
                <c:pt idx="2">
                  <c:v>186</c:v>
                </c:pt>
                <c:pt idx="3">
                  <c:v>161</c:v>
                </c:pt>
                <c:pt idx="4">
                  <c:v>119</c:v>
                </c:pt>
                <c:pt idx="5">
                  <c:v>120</c:v>
                </c:pt>
                <c:pt idx="6">
                  <c:v>85</c:v>
                </c:pt>
                <c:pt idx="7">
                  <c:v>88</c:v>
                </c:pt>
                <c:pt idx="8">
                  <c:v>75</c:v>
                </c:pt>
                <c:pt idx="9">
                  <c:v>63</c:v>
                </c:pt>
                <c:pt idx="10">
                  <c:v>56</c:v>
                </c:pt>
                <c:pt idx="11">
                  <c:v>52</c:v>
                </c:pt>
                <c:pt idx="12">
                  <c:v>46</c:v>
                </c:pt>
                <c:pt idx="13">
                  <c:v>51</c:v>
                </c:pt>
                <c:pt idx="14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Failure of other than Railway staff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109</c:v>
                </c:pt>
                <c:pt idx="1">
                  <c:v>103</c:v>
                </c:pt>
                <c:pt idx="2">
                  <c:v>118</c:v>
                </c:pt>
                <c:pt idx="3">
                  <c:v>107</c:v>
                </c:pt>
                <c:pt idx="4">
                  <c:v>78</c:v>
                </c:pt>
                <c:pt idx="5">
                  <c:v>86</c:v>
                </c:pt>
                <c:pt idx="6">
                  <c:v>84</c:v>
                </c:pt>
                <c:pt idx="7">
                  <c:v>81</c:v>
                </c:pt>
                <c:pt idx="8">
                  <c:v>76</c:v>
                </c:pt>
                <c:pt idx="9">
                  <c:v>75</c:v>
                </c:pt>
                <c:pt idx="10">
                  <c:v>57</c:v>
                </c:pt>
                <c:pt idx="11">
                  <c:v>63</c:v>
                </c:pt>
                <c:pt idx="12">
                  <c:v>59</c:v>
                </c:pt>
                <c:pt idx="13">
                  <c:v>57</c:v>
                </c:pt>
                <c:pt idx="14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Failure of equipment  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33</c:v>
                </c:pt>
                <c:pt idx="1">
                  <c:v>24</c:v>
                </c:pt>
                <c:pt idx="2">
                  <c:v>18</c:v>
                </c:pt>
                <c:pt idx="3">
                  <c:v>18</c:v>
                </c:pt>
                <c:pt idx="4">
                  <c:v>14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0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Sabotage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19</c:v>
                </c:pt>
                <c:pt idx="1">
                  <c:v>14</c:v>
                </c:pt>
                <c:pt idx="2">
                  <c:v>10</c:v>
                </c:pt>
                <c:pt idx="3">
                  <c:v>18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6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Combination of factors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Incidental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11</c:v>
                </c:pt>
                <c:pt idx="1">
                  <c:v>20</c:v>
                </c:pt>
                <c:pt idx="2">
                  <c:v>15</c:v>
                </c:pt>
                <c:pt idx="3">
                  <c:v>17</c:v>
                </c:pt>
                <c:pt idx="4">
                  <c:v>16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7</c:v>
                </c:pt>
                <c:pt idx="13">
                  <c:v>4</c:v>
                </c:pt>
                <c:pt idx="14">
                  <c:v>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Could not be estb.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Sheet1!$B$8:$P$8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None Held</c:v>
                </c:pt>
              </c:strCache>
            </c:strRef>
          </c:tx>
          <c:spPr>
            <a:solidFill>
              <a:srgbClr val="3366FF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Sheet1!$B$9:$P$9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14">
                  <c:v>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63754240"/>
        <c:axId val="63755776"/>
        <c:axId val="0"/>
      </c:bar3DChart>
      <c:catAx>
        <c:axId val="63754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000"/>
            </a:pPr>
            <a:endParaRPr lang="en-US"/>
          </a:p>
        </c:txPr>
        <c:crossAx val="63755776"/>
        <c:crosses val="autoZero"/>
        <c:auto val="1"/>
        <c:lblAlgn val="ctr"/>
        <c:lblOffset val="100"/>
      </c:catAx>
      <c:valAx>
        <c:axId val="63755776"/>
        <c:scaling>
          <c:orientation val="minMax"/>
        </c:scaling>
        <c:delete val="1"/>
        <c:axPos val="l"/>
        <c:numFmt formatCode="General" sourceLinked="1"/>
        <c:tickLblPos val="nextTo"/>
        <c:crossAx val="63754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5111373374933299"/>
          <c:y val="0.15308296390198001"/>
          <c:w val="0.20302664767065193"/>
          <c:h val="0.43442751830401732"/>
        </c:manualLayout>
      </c:layout>
      <c:txPr>
        <a:bodyPr/>
        <a:lstStyle/>
        <a:p>
          <a:pPr>
            <a:defRPr lang="en-US" sz="1100" b="1"/>
          </a:pPr>
          <a:endParaRPr lang="en-US"/>
        </a:p>
      </c:txPr>
    </c:legend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 lang="en-US" sz="2000"/>
            </a:pPr>
            <a:r>
              <a:rPr lang="en-US" sz="2000" dirty="0" smtClean="0"/>
              <a:t>Causes of Accidents  2006-2015:</a:t>
            </a:r>
            <a:r>
              <a:rPr lang="en-US" sz="2000" baseline="0" dirty="0" smtClean="0"/>
              <a:t> Percentage break-up</a:t>
            </a:r>
            <a:endParaRPr lang="en-US" sz="2000" dirty="0"/>
          </a:p>
        </c:rich>
      </c:tx>
      <c:layout/>
    </c:title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Failure of Railway staff</c:v>
                </c:pt>
              </c:strCache>
            </c:strRef>
          </c:tx>
          <c:spPr>
            <a:solidFill>
              <a:schemeClr val="tx1"/>
            </a:solidFill>
          </c:spPr>
          <c:dLbls>
            <c:txPr>
              <a:bodyPr/>
              <a:lstStyle/>
              <a:p>
                <a:pPr>
                  <a:defRPr lang="en-US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293</c:v>
                </c:pt>
                <c:pt idx="1">
                  <c:v>249</c:v>
                </c:pt>
                <c:pt idx="2">
                  <c:v>186</c:v>
                </c:pt>
                <c:pt idx="3">
                  <c:v>161</c:v>
                </c:pt>
                <c:pt idx="4">
                  <c:v>119</c:v>
                </c:pt>
                <c:pt idx="5">
                  <c:v>120</c:v>
                </c:pt>
                <c:pt idx="6">
                  <c:v>85</c:v>
                </c:pt>
                <c:pt idx="7">
                  <c:v>88</c:v>
                </c:pt>
                <c:pt idx="8">
                  <c:v>75</c:v>
                </c:pt>
                <c:pt idx="9">
                  <c:v>63</c:v>
                </c:pt>
                <c:pt idx="10">
                  <c:v>56</c:v>
                </c:pt>
                <c:pt idx="11">
                  <c:v>52</c:v>
                </c:pt>
                <c:pt idx="12">
                  <c:v>46</c:v>
                </c:pt>
                <c:pt idx="13">
                  <c:v>51</c:v>
                </c:pt>
                <c:pt idx="14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Failure of other than Railway staff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109</c:v>
                </c:pt>
                <c:pt idx="1">
                  <c:v>103</c:v>
                </c:pt>
                <c:pt idx="2">
                  <c:v>118</c:v>
                </c:pt>
                <c:pt idx="3">
                  <c:v>107</c:v>
                </c:pt>
                <c:pt idx="4">
                  <c:v>78</c:v>
                </c:pt>
                <c:pt idx="5">
                  <c:v>86</c:v>
                </c:pt>
                <c:pt idx="6">
                  <c:v>84</c:v>
                </c:pt>
                <c:pt idx="7">
                  <c:v>81</c:v>
                </c:pt>
                <c:pt idx="8">
                  <c:v>76</c:v>
                </c:pt>
                <c:pt idx="9">
                  <c:v>75</c:v>
                </c:pt>
                <c:pt idx="10">
                  <c:v>57</c:v>
                </c:pt>
                <c:pt idx="11">
                  <c:v>63</c:v>
                </c:pt>
                <c:pt idx="12">
                  <c:v>59</c:v>
                </c:pt>
                <c:pt idx="13">
                  <c:v>57</c:v>
                </c:pt>
                <c:pt idx="14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Failure of equipment  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33</c:v>
                </c:pt>
                <c:pt idx="1">
                  <c:v>24</c:v>
                </c:pt>
                <c:pt idx="2">
                  <c:v>18</c:v>
                </c:pt>
                <c:pt idx="3">
                  <c:v>18</c:v>
                </c:pt>
                <c:pt idx="4">
                  <c:v>14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0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Sabotage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19</c:v>
                </c:pt>
                <c:pt idx="1">
                  <c:v>14</c:v>
                </c:pt>
                <c:pt idx="2">
                  <c:v>10</c:v>
                </c:pt>
                <c:pt idx="3">
                  <c:v>18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6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Combination of factors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Incidental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11</c:v>
                </c:pt>
                <c:pt idx="1">
                  <c:v>20</c:v>
                </c:pt>
                <c:pt idx="2">
                  <c:v>15</c:v>
                </c:pt>
                <c:pt idx="3">
                  <c:v>17</c:v>
                </c:pt>
                <c:pt idx="4">
                  <c:v>16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7</c:v>
                </c:pt>
                <c:pt idx="13">
                  <c:v>4</c:v>
                </c:pt>
                <c:pt idx="14">
                  <c:v>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Could not be estb.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Sheet1!$B$8:$P$8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None Held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en-US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Sheet1!$B$9:$P$9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14">
                  <c:v>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63912576"/>
        <c:axId val="63926656"/>
        <c:axId val="0"/>
      </c:bar3DChart>
      <c:catAx>
        <c:axId val="63912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926656"/>
        <c:crosses val="autoZero"/>
        <c:auto val="1"/>
        <c:lblAlgn val="ctr"/>
        <c:lblOffset val="100"/>
      </c:catAx>
      <c:valAx>
        <c:axId val="63926656"/>
        <c:scaling>
          <c:orientation val="minMax"/>
        </c:scaling>
        <c:delete val="1"/>
        <c:axPos val="l"/>
        <c:numFmt formatCode="0%" sourceLinked="1"/>
        <c:tickLblPos val="nextTo"/>
        <c:crossAx val="63912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279965004374897E-4"/>
          <c:y val="8.7457048195704129E-2"/>
          <c:w val="0.99840551181102166"/>
          <c:h val="3.4268877654299812E-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050">
          <a:latin typeface="Arial Narrow"/>
          <a:cs typeface="Arial Narrow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9.1755244827373628E-2"/>
          <c:y val="1.1671843941275803E-2"/>
          <c:w val="0.86864214375100302"/>
          <c:h val="0.87458987713710534"/>
        </c:manualLayout>
      </c:layout>
      <c:lineChart>
        <c:grouping val="standard"/>
        <c:ser>
          <c:idx val="1"/>
          <c:order val="0"/>
          <c:tx>
            <c:strRef>
              <c:f>Sheet1!$A$18</c:f>
              <c:strCache>
                <c:ptCount val="1"/>
                <c:pt idx="0">
                  <c:v>Failure of other than Railway staff</c:v>
                </c:pt>
              </c:strCache>
            </c:strRef>
          </c:tx>
          <c:marker>
            <c:symbol val="none"/>
          </c:marker>
          <c:dLbls>
            <c:numFmt formatCode="0%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Sheet1!$B$16:$P$16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Sheet1!$B$18:$P$18</c:f>
              <c:numCache>
                <c:formatCode>0.00%</c:formatCode>
                <c:ptCount val="15"/>
                <c:pt idx="0">
                  <c:v>0.23044397463002109</c:v>
                </c:pt>
                <c:pt idx="1">
                  <c:v>0.24819277108433704</c:v>
                </c:pt>
                <c:pt idx="2">
                  <c:v>0.33618233618233617</c:v>
                </c:pt>
                <c:pt idx="3">
                  <c:v>0.32923076923077133</c:v>
                </c:pt>
                <c:pt idx="4">
                  <c:v>0.33333333333333315</c:v>
                </c:pt>
                <c:pt idx="5">
                  <c:v>0.36752136752136716</c:v>
                </c:pt>
                <c:pt idx="6">
                  <c:v>0.43076923076923102</c:v>
                </c:pt>
                <c:pt idx="7">
                  <c:v>0.41752577319587841</c:v>
                </c:pt>
                <c:pt idx="8">
                  <c:v>0.42937853107344842</c:v>
                </c:pt>
                <c:pt idx="9">
                  <c:v>0.45454545454545386</c:v>
                </c:pt>
                <c:pt idx="10">
                  <c:v>0.40425531914893587</c:v>
                </c:pt>
                <c:pt idx="11">
                  <c:v>0.48091603053435117</c:v>
                </c:pt>
                <c:pt idx="12">
                  <c:v>0.48360655737705133</c:v>
                </c:pt>
                <c:pt idx="13">
                  <c:v>0.48305084745762716</c:v>
                </c:pt>
                <c:pt idx="14">
                  <c:v>0.42962962962963025</c:v>
                </c:pt>
              </c:numCache>
            </c:numRef>
          </c:val>
        </c:ser>
        <c:dLbls>
          <c:showVal val="1"/>
        </c:dLbls>
        <c:marker val="1"/>
        <c:axId val="64048128"/>
        <c:axId val="64058112"/>
      </c:lineChart>
      <c:catAx>
        <c:axId val="64048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900"/>
            </a:pPr>
            <a:endParaRPr lang="en-US"/>
          </a:p>
        </c:txPr>
        <c:crossAx val="64058112"/>
        <c:crosses val="autoZero"/>
        <c:auto val="1"/>
        <c:lblAlgn val="ctr"/>
        <c:lblOffset val="100"/>
      </c:catAx>
      <c:valAx>
        <c:axId val="64058112"/>
        <c:scaling>
          <c:orientation val="minMax"/>
        </c:scaling>
        <c:delete val="1"/>
        <c:axPos val="l"/>
        <c:numFmt formatCode="0.00%" sourceLinked="1"/>
        <c:tickLblPos val="nextTo"/>
        <c:crossAx val="6404812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9.1755244827373628E-2"/>
          <c:y val="1.1414268284736602E-2"/>
          <c:w val="0.86864214375100302"/>
          <c:h val="0.87760540463677983"/>
        </c:manualLayout>
      </c:layout>
      <c:lineChart>
        <c:grouping val="standard"/>
        <c:ser>
          <c:idx val="0"/>
          <c:order val="0"/>
          <c:tx>
            <c:strRef>
              <c:f>Sheet1!$A$17</c:f>
              <c:strCache>
                <c:ptCount val="1"/>
                <c:pt idx="0">
                  <c:v>Failure of Railway staff</c:v>
                </c:pt>
              </c:strCache>
            </c:strRef>
          </c:tx>
          <c:marker>
            <c:symbol val="none"/>
          </c:marker>
          <c:dLbls>
            <c:numFmt formatCode="0%" sourceLinked="0"/>
            <c:txPr>
              <a:bodyPr/>
              <a:lstStyle/>
              <a:p>
                <a:pPr>
                  <a:defRPr lang="en-US" sz="800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Sheet1!$B$16:$P$16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Sheet1!$B$17:$P$17</c:f>
              <c:numCache>
                <c:formatCode>0.00%</c:formatCode>
                <c:ptCount val="15"/>
                <c:pt idx="0">
                  <c:v>0.6194503171247383</c:v>
                </c:pt>
                <c:pt idx="1">
                  <c:v>0.60000000000000231</c:v>
                </c:pt>
                <c:pt idx="2">
                  <c:v>0.5299145299145297</c:v>
                </c:pt>
                <c:pt idx="3">
                  <c:v>0.49538461538461759</c:v>
                </c:pt>
                <c:pt idx="4">
                  <c:v>0.50854700854700896</c:v>
                </c:pt>
                <c:pt idx="5">
                  <c:v>0.51282051282051533</c:v>
                </c:pt>
                <c:pt idx="6">
                  <c:v>0.43589743589743624</c:v>
                </c:pt>
                <c:pt idx="7">
                  <c:v>0.45360824742268002</c:v>
                </c:pt>
                <c:pt idx="8">
                  <c:v>0.42372881355932224</c:v>
                </c:pt>
                <c:pt idx="9">
                  <c:v>0.38181818181818433</c:v>
                </c:pt>
                <c:pt idx="10">
                  <c:v>0.39716312056737602</c:v>
                </c:pt>
                <c:pt idx="11">
                  <c:v>0.3969465648854984</c:v>
                </c:pt>
                <c:pt idx="12">
                  <c:v>0.37704918032787132</c:v>
                </c:pt>
                <c:pt idx="13">
                  <c:v>0.43220338983050816</c:v>
                </c:pt>
                <c:pt idx="14">
                  <c:v>0.44444444444444414</c:v>
                </c:pt>
              </c:numCache>
            </c:numRef>
          </c:val>
        </c:ser>
        <c:dLbls>
          <c:showVal val="1"/>
        </c:dLbls>
        <c:marker val="1"/>
        <c:axId val="64074880"/>
        <c:axId val="64076416"/>
      </c:lineChart>
      <c:catAx>
        <c:axId val="64074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900"/>
            </a:pPr>
            <a:endParaRPr lang="en-US"/>
          </a:p>
        </c:txPr>
        <c:crossAx val="64076416"/>
        <c:crosses val="autoZero"/>
        <c:auto val="1"/>
        <c:lblAlgn val="ctr"/>
        <c:lblOffset val="100"/>
      </c:catAx>
      <c:valAx>
        <c:axId val="64076416"/>
        <c:scaling>
          <c:orientation val="minMax"/>
        </c:scaling>
        <c:delete val="1"/>
        <c:axPos val="l"/>
        <c:numFmt formatCode="0.00%" sourceLinked="1"/>
        <c:tickLblPos val="nextTo"/>
        <c:crossAx val="6407488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Accidents on Indian Railways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Sheet1!$B$1:$J$1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0">
                  <c:v>195</c:v>
                </c:pt>
                <c:pt idx="1">
                  <c:v>194</c:v>
                </c:pt>
                <c:pt idx="2">
                  <c:v>177</c:v>
                </c:pt>
                <c:pt idx="3">
                  <c:v>165</c:v>
                </c:pt>
                <c:pt idx="4">
                  <c:v>141</c:v>
                </c:pt>
                <c:pt idx="5">
                  <c:v>131</c:v>
                </c:pt>
                <c:pt idx="6">
                  <c:v>122</c:v>
                </c:pt>
                <c:pt idx="7">
                  <c:v>118</c:v>
                </c:pt>
                <c:pt idx="8">
                  <c:v>135</c:v>
                </c:pt>
              </c:numCache>
            </c:numRef>
          </c:val>
        </c:ser>
        <c:dLbls>
          <c:showVal val="1"/>
        </c:dLbls>
        <c:marker val="1"/>
        <c:axId val="59100160"/>
        <c:axId val="59544320"/>
      </c:lineChart>
      <c:catAx>
        <c:axId val="59100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9544320"/>
        <c:crosses val="autoZero"/>
        <c:auto val="1"/>
        <c:lblAlgn val="ctr"/>
        <c:lblOffset val="100"/>
      </c:catAx>
      <c:valAx>
        <c:axId val="59544320"/>
        <c:scaling>
          <c:orientation val="minMax"/>
        </c:scaling>
        <c:delete val="1"/>
        <c:axPos val="l"/>
        <c:numFmt formatCode="General" sourceLinked="1"/>
        <c:tickLblPos val="nextTo"/>
        <c:crossAx val="5910016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9.1755244827373628E-2"/>
          <c:y val="1.1671843941275803E-2"/>
          <c:w val="0.86864214375100302"/>
          <c:h val="0.87458987713710534"/>
        </c:manualLayout>
      </c:layout>
      <c:lineChart>
        <c:grouping val="standard"/>
        <c:ser>
          <c:idx val="1"/>
          <c:order val="0"/>
          <c:tx>
            <c:strRef>
              <c:f>Sheet1!$A$18</c:f>
              <c:strCache>
                <c:ptCount val="1"/>
                <c:pt idx="0">
                  <c:v>Failure of other than Railway staff</c:v>
                </c:pt>
              </c:strCache>
            </c:strRef>
          </c:tx>
          <c:marker>
            <c:symbol val="none"/>
          </c:marker>
          <c:dLbls>
            <c:numFmt formatCode="0%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Sheet1!$B$16:$P$16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Sheet1!$B$18:$P$18</c:f>
              <c:numCache>
                <c:formatCode>0.00%</c:formatCode>
                <c:ptCount val="15"/>
                <c:pt idx="0">
                  <c:v>0.23044397463002109</c:v>
                </c:pt>
                <c:pt idx="1">
                  <c:v>0.24819277108433704</c:v>
                </c:pt>
                <c:pt idx="2">
                  <c:v>0.33618233618233617</c:v>
                </c:pt>
                <c:pt idx="3">
                  <c:v>0.32923076923077133</c:v>
                </c:pt>
                <c:pt idx="4">
                  <c:v>0.33333333333333315</c:v>
                </c:pt>
                <c:pt idx="5">
                  <c:v>0.36752136752136716</c:v>
                </c:pt>
                <c:pt idx="6">
                  <c:v>0.43076923076923102</c:v>
                </c:pt>
                <c:pt idx="7">
                  <c:v>0.41752577319587841</c:v>
                </c:pt>
                <c:pt idx="8">
                  <c:v>0.42937853107344842</c:v>
                </c:pt>
                <c:pt idx="9">
                  <c:v>0.45454545454545386</c:v>
                </c:pt>
                <c:pt idx="10">
                  <c:v>0.40425531914893587</c:v>
                </c:pt>
                <c:pt idx="11">
                  <c:v>0.48091603053435117</c:v>
                </c:pt>
                <c:pt idx="12">
                  <c:v>0.48360655737705133</c:v>
                </c:pt>
                <c:pt idx="13">
                  <c:v>0.48305084745762716</c:v>
                </c:pt>
                <c:pt idx="14">
                  <c:v>0.42962962962963025</c:v>
                </c:pt>
              </c:numCache>
            </c:numRef>
          </c:val>
        </c:ser>
        <c:dLbls>
          <c:showVal val="1"/>
        </c:dLbls>
        <c:marker val="1"/>
        <c:axId val="63999360"/>
        <c:axId val="64017536"/>
      </c:lineChart>
      <c:catAx>
        <c:axId val="63999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900"/>
            </a:pPr>
            <a:endParaRPr lang="en-US"/>
          </a:p>
        </c:txPr>
        <c:crossAx val="64017536"/>
        <c:crosses val="autoZero"/>
        <c:auto val="1"/>
        <c:lblAlgn val="ctr"/>
        <c:lblOffset val="100"/>
      </c:catAx>
      <c:valAx>
        <c:axId val="64017536"/>
        <c:scaling>
          <c:orientation val="minMax"/>
        </c:scaling>
        <c:delete val="1"/>
        <c:axPos val="l"/>
        <c:numFmt formatCode="0.00%" sourceLinked="1"/>
        <c:tickLblPos val="nextTo"/>
        <c:crossAx val="6399936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9.1755244827373628E-2"/>
          <c:y val="1.1414268284736602E-2"/>
          <c:w val="0.86864214375100302"/>
          <c:h val="0.87760540463677983"/>
        </c:manualLayout>
      </c:layout>
      <c:lineChart>
        <c:grouping val="standard"/>
        <c:ser>
          <c:idx val="0"/>
          <c:order val="0"/>
          <c:tx>
            <c:strRef>
              <c:f>Sheet1!$A$17</c:f>
              <c:strCache>
                <c:ptCount val="1"/>
                <c:pt idx="0">
                  <c:v>Failure of Railway staff</c:v>
                </c:pt>
              </c:strCache>
            </c:strRef>
          </c:tx>
          <c:marker>
            <c:symbol val="none"/>
          </c:marker>
          <c:dLbls>
            <c:numFmt formatCode="0%" sourceLinked="0"/>
            <c:txPr>
              <a:bodyPr/>
              <a:lstStyle/>
              <a:p>
                <a:pPr>
                  <a:defRPr lang="en-US" sz="800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Sheet1!$B$16:$P$16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2008- 2009</c:v>
                </c:pt>
                <c:pt idx="9">
                  <c:v>2009-   2010</c:v>
                </c:pt>
                <c:pt idx="10">
                  <c:v>2010 - 2011</c:v>
                </c:pt>
                <c:pt idx="11">
                  <c:v>2011 - 2012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Sheet1!$B$17:$P$17</c:f>
              <c:numCache>
                <c:formatCode>0.00%</c:formatCode>
                <c:ptCount val="15"/>
                <c:pt idx="0">
                  <c:v>0.6194503171247383</c:v>
                </c:pt>
                <c:pt idx="1">
                  <c:v>0.60000000000000231</c:v>
                </c:pt>
                <c:pt idx="2">
                  <c:v>0.5299145299145297</c:v>
                </c:pt>
                <c:pt idx="3">
                  <c:v>0.49538461538461759</c:v>
                </c:pt>
                <c:pt idx="4">
                  <c:v>0.50854700854700896</c:v>
                </c:pt>
                <c:pt idx="5">
                  <c:v>0.51282051282051533</c:v>
                </c:pt>
                <c:pt idx="6">
                  <c:v>0.43589743589743624</c:v>
                </c:pt>
                <c:pt idx="7">
                  <c:v>0.45360824742268002</c:v>
                </c:pt>
                <c:pt idx="8">
                  <c:v>0.42372881355932224</c:v>
                </c:pt>
                <c:pt idx="9">
                  <c:v>0.38181818181818433</c:v>
                </c:pt>
                <c:pt idx="10">
                  <c:v>0.39716312056737602</c:v>
                </c:pt>
                <c:pt idx="11">
                  <c:v>0.3969465648854984</c:v>
                </c:pt>
                <c:pt idx="12">
                  <c:v>0.37704918032787132</c:v>
                </c:pt>
                <c:pt idx="13">
                  <c:v>0.43220338983050816</c:v>
                </c:pt>
                <c:pt idx="14">
                  <c:v>0.44444444444444414</c:v>
                </c:pt>
              </c:numCache>
            </c:numRef>
          </c:val>
        </c:ser>
        <c:dLbls>
          <c:showVal val="1"/>
        </c:dLbls>
        <c:marker val="1"/>
        <c:axId val="64222720"/>
        <c:axId val="64224256"/>
      </c:lineChart>
      <c:catAx>
        <c:axId val="64222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900"/>
            </a:pPr>
            <a:endParaRPr lang="en-US"/>
          </a:p>
        </c:txPr>
        <c:crossAx val="64224256"/>
        <c:crosses val="autoZero"/>
        <c:auto val="1"/>
        <c:lblAlgn val="ctr"/>
        <c:lblOffset val="100"/>
      </c:catAx>
      <c:valAx>
        <c:axId val="64224256"/>
        <c:scaling>
          <c:orientation val="minMax"/>
        </c:scaling>
        <c:delete val="1"/>
        <c:axPos val="l"/>
        <c:numFmt formatCode="0.00%" sourceLinked="1"/>
        <c:tickLblPos val="nextTo"/>
        <c:crossAx val="6422272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Narrow"/>
          <a:cs typeface="Arial Narrow"/>
        </a:defRPr>
      </a:pPr>
      <a:endParaRPr lang="en-US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665032679738604"/>
          <c:y val="4.3762204724409524E-2"/>
          <c:w val="0.66258169934640632"/>
          <c:h val="0.9011111111111109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9591503267973812E-2"/>
                  <c:y val="-0.30243884514435732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solidFill>
                        <a:srgbClr val="FFFF66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4.10761154855643E-3"/>
                  <c:y val="-4.6019247594030423E-5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2663527353198646E-2"/>
                  <c:y val="-2.8786526684164506E-2"/>
                </c:manualLayout>
              </c:layout>
              <c:showCatName val="1"/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lang="en-US" sz="1200" b="1">
                      <a:solidFill>
                        <a:srgbClr val="FFFF66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9.4760434357470377E-2"/>
                  <c:y val="-0.11389115917472298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5981884617364009"/>
                  <c:y val="-0.11239426559021905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79034661108538"/>
                  <c:y val="1.0092694109438799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2.8035741855797422E-3"/>
                  <c:y val="9.905547279563109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Sheet2!$A$3:$A$11</c:f>
              <c:strCache>
                <c:ptCount val="9"/>
                <c:pt idx="0">
                  <c:v>Failure of Railway staff</c:v>
                </c:pt>
                <c:pt idx="1">
                  <c:v>Failure of other than Railway staff</c:v>
                </c:pt>
                <c:pt idx="2">
                  <c:v>Failure of equipment  </c:v>
                </c:pt>
                <c:pt idx="3">
                  <c:v>Sabotage</c:v>
                </c:pt>
                <c:pt idx="4">
                  <c:v>Combination of factors</c:v>
                </c:pt>
                <c:pt idx="5">
                  <c:v>Incidental</c:v>
                </c:pt>
                <c:pt idx="6">
                  <c:v>Could not estb.</c:v>
                </c:pt>
                <c:pt idx="7">
                  <c:v>None Held</c:v>
                </c:pt>
                <c:pt idx="8">
                  <c:v>Awaited</c:v>
                </c:pt>
              </c:strCache>
            </c:strRef>
          </c:cat>
          <c:val>
            <c:numRef>
              <c:f>Sheet2!$BW$3:$BW$11</c:f>
              <c:numCache>
                <c:formatCode>General</c:formatCode>
                <c:ptCount val="9"/>
                <c:pt idx="0">
                  <c:v>442</c:v>
                </c:pt>
                <c:pt idx="1">
                  <c:v>43</c:v>
                </c:pt>
                <c:pt idx="2">
                  <c:v>44</c:v>
                </c:pt>
                <c:pt idx="3">
                  <c:v>71</c:v>
                </c:pt>
                <c:pt idx="4">
                  <c:v>6</c:v>
                </c:pt>
                <c:pt idx="5">
                  <c:v>45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Val val="1"/>
        </c:dLbls>
        <c:firstSliceAng val="63"/>
      </c:pieChart>
    </c:plotArea>
    <c:plotVisOnly val="1"/>
    <c:dispBlanksAs val="zero"/>
  </c:chart>
  <c:txPr>
    <a:bodyPr/>
    <a:lstStyle/>
    <a:p>
      <a:pPr>
        <a:defRPr sz="1800">
          <a:latin typeface="Arial Narrow" pitchFamily="34" charset="0"/>
        </a:defRPr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3655297065139604"/>
          <c:y val="9.1388801399824998E-2"/>
          <c:w val="0.563257695060845"/>
          <c:h val="0.8261112860892390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20938618468146117"/>
                  <c:y val="-0.25948871391076334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rgbClr val="FFFF66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8972500596516309"/>
                  <c:y val="0.15264496937882804"/>
                </c:manualLayout>
              </c:layout>
              <c:tx>
                <c:rich>
                  <a:bodyPr/>
                  <a:lstStyle/>
                  <a:p>
                    <a:pPr>
                      <a:defRPr lang="en-US" sz="1800" b="1">
                        <a:solidFill>
                          <a:srgbClr val="FFFF00"/>
                        </a:solidFill>
                      </a:defRPr>
                    </a:pP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Failures other </a:t>
                    </a:r>
                    <a:r>
                      <a:rPr lang="en-US" dirty="0">
                        <a:solidFill>
                          <a:srgbClr val="FFFF00"/>
                        </a:solidFill>
                      </a:rPr>
                      <a:t>than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of Railway </a:t>
                    </a:r>
                    <a:r>
                      <a:rPr lang="en-US" dirty="0">
                        <a:solidFill>
                          <a:srgbClr val="FFFF00"/>
                        </a:solidFill>
                      </a:rPr>
                      <a:t>staff
19%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7.494231686948219E-2"/>
                  <c:y val="3.6208923884514521E-2"/>
                </c:manualLayout>
              </c:layout>
              <c:showCatName val="1"/>
              <c:showPercent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lang="en-US" sz="18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Sheet2!$A$3:$A$11</c:f>
              <c:strCache>
                <c:ptCount val="9"/>
                <c:pt idx="0">
                  <c:v>Failure of Railway staff</c:v>
                </c:pt>
                <c:pt idx="1">
                  <c:v>Failure of other than Railway staff</c:v>
                </c:pt>
                <c:pt idx="2">
                  <c:v>Failure of equipment  </c:v>
                </c:pt>
                <c:pt idx="3">
                  <c:v>Sabotage</c:v>
                </c:pt>
                <c:pt idx="4">
                  <c:v>Combination of factors</c:v>
                </c:pt>
                <c:pt idx="5">
                  <c:v>Incidental</c:v>
                </c:pt>
                <c:pt idx="6">
                  <c:v>Could not estb.</c:v>
                </c:pt>
                <c:pt idx="7">
                  <c:v>None Held</c:v>
                </c:pt>
                <c:pt idx="8">
                  <c:v>Awaited</c:v>
                </c:pt>
              </c:strCache>
            </c:strRef>
          </c:cat>
          <c:val>
            <c:numRef>
              <c:f>Sheet2!$BY$3:$BY$11</c:f>
              <c:numCache>
                <c:formatCode>General</c:formatCode>
                <c:ptCount val="9"/>
                <c:pt idx="0">
                  <c:v>46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firstSliceAng val="99"/>
      </c:pieChart>
    </c:plotArea>
    <c:plotVisOnly val="1"/>
    <c:dispBlanksAs val="zero"/>
  </c:chart>
  <c:txPr>
    <a:bodyPr/>
    <a:lstStyle/>
    <a:p>
      <a:pPr>
        <a:defRPr sz="1800">
          <a:latin typeface="Arial Narrow" pitchFamily="34" charset="0"/>
        </a:defRPr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0288118689644416"/>
          <c:y val="0"/>
          <c:w val="0.56800830159271398"/>
          <c:h val="0.99787984498155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134060992473584"/>
                  <c:y val="-3.327986247817463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33369529648315899"/>
                  <c:y val="-0.1996791748690469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n-US"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Failure of Railway Staff</c:v>
                </c:pt>
                <c:pt idx="1">
                  <c:v>Failure of other than Railway Staff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>
          <a:latin typeface="Arial Narrow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Summary!$B$3</c:f>
              <c:strCache>
                <c:ptCount val="1"/>
                <c:pt idx="0">
                  <c:v>Collisions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Summary!$B$4:$B$12</c:f>
              <c:numCache>
                <c:formatCode>General</c:formatCode>
                <c:ptCount val="9"/>
                <c:pt idx="0">
                  <c:v>8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5</c:v>
                </c:pt>
                <c:pt idx="5">
                  <c:v>9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Summary!$C$3</c:f>
              <c:strCache>
                <c:ptCount val="1"/>
                <c:pt idx="0">
                  <c:v>Derailments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Summary!$C$4:$C$12</c:f>
              <c:numCache>
                <c:formatCode>General</c:formatCode>
                <c:ptCount val="9"/>
                <c:pt idx="0">
                  <c:v>96</c:v>
                </c:pt>
                <c:pt idx="1">
                  <c:v>100</c:v>
                </c:pt>
                <c:pt idx="2">
                  <c:v>85</c:v>
                </c:pt>
                <c:pt idx="3">
                  <c:v>80</c:v>
                </c:pt>
                <c:pt idx="4">
                  <c:v>80</c:v>
                </c:pt>
                <c:pt idx="5">
                  <c:v>55</c:v>
                </c:pt>
                <c:pt idx="6">
                  <c:v>49</c:v>
                </c:pt>
                <c:pt idx="7">
                  <c:v>53</c:v>
                </c:pt>
                <c:pt idx="8">
                  <c:v>63</c:v>
                </c:pt>
              </c:numCache>
            </c:numRef>
          </c:val>
        </c:ser>
        <c:ser>
          <c:idx val="2"/>
          <c:order val="2"/>
          <c:tx>
            <c:strRef>
              <c:f>Summary!$D$3</c:f>
              <c:strCache>
                <c:ptCount val="1"/>
                <c:pt idx="0">
                  <c:v>Fire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Summary!$D$4:$D$12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</c:ser>
        <c:ser>
          <c:idx val="3"/>
          <c:order val="3"/>
          <c:tx>
            <c:strRef>
              <c:f>Summary!$E$3</c:f>
              <c:strCache>
                <c:ptCount val="1"/>
                <c:pt idx="0">
                  <c:v>Manned Level Crossing Accidents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Summary!$E$4:$E$12</c:f>
              <c:numCache>
                <c:formatCode>General</c:formatCode>
                <c:ptCount val="9"/>
                <c:pt idx="0">
                  <c:v>7</c:v>
                </c:pt>
                <c:pt idx="1">
                  <c:v>12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ser>
          <c:idx val="4"/>
          <c:order val="4"/>
          <c:tx>
            <c:strRef>
              <c:f>Summary!$F$3</c:f>
              <c:strCache>
                <c:ptCount val="1"/>
                <c:pt idx="0">
                  <c:v>Miscellaneous Accidents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Summary!$F$4:$F$12</c:f>
              <c:numCache>
                <c:formatCode>General</c:formatCode>
                <c:ptCount val="9"/>
                <c:pt idx="0">
                  <c:v>8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ser>
          <c:idx val="5"/>
          <c:order val="5"/>
          <c:tx>
            <c:strRef>
              <c:f>Summary!$G$3</c:f>
              <c:strCache>
                <c:ptCount val="1"/>
                <c:pt idx="0">
                  <c:v>Unmanned Level Crossing Accidents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Summary!$G$4:$G$12</c:f>
              <c:numCache>
                <c:formatCode>General</c:formatCode>
                <c:ptCount val="9"/>
                <c:pt idx="0">
                  <c:v>72</c:v>
                </c:pt>
                <c:pt idx="1">
                  <c:v>65</c:v>
                </c:pt>
                <c:pt idx="2">
                  <c:v>62</c:v>
                </c:pt>
                <c:pt idx="3">
                  <c:v>65</c:v>
                </c:pt>
                <c:pt idx="4">
                  <c:v>48</c:v>
                </c:pt>
                <c:pt idx="5">
                  <c:v>54</c:v>
                </c:pt>
                <c:pt idx="6">
                  <c:v>53</c:v>
                </c:pt>
                <c:pt idx="7">
                  <c:v>47</c:v>
                </c:pt>
                <c:pt idx="8">
                  <c:v>50</c:v>
                </c:pt>
              </c:numCache>
            </c:numRef>
          </c:val>
        </c:ser>
        <c:dLbls>
          <c:showVal val="1"/>
        </c:dLbls>
        <c:shape val="cylinder"/>
        <c:axId val="59567104"/>
        <c:axId val="59458304"/>
        <c:axId val="0"/>
      </c:bar3DChart>
      <c:catAx>
        <c:axId val="59567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9458304"/>
        <c:crosses val="autoZero"/>
        <c:auto val="1"/>
        <c:lblAlgn val="ctr"/>
        <c:lblOffset val="100"/>
      </c:catAx>
      <c:valAx>
        <c:axId val="59458304"/>
        <c:scaling>
          <c:orientation val="minMax"/>
        </c:scaling>
        <c:delete val="1"/>
        <c:axPos val="l"/>
        <c:numFmt formatCode="General" sourceLinked="1"/>
        <c:tickLblPos val="nextTo"/>
        <c:crossAx val="595671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lang="en-US" sz="2000"/>
            </a:pPr>
            <a:r>
              <a:rPr lang="en-IN" sz="2000" dirty="0"/>
              <a:t>Accidents by type in 2006-2015</a:t>
            </a:r>
          </a:p>
        </c:rich>
      </c:tx>
      <c:layout>
        <c:manualLayout>
          <c:xMode val="edge"/>
          <c:yMode val="edge"/>
          <c:x val="0.31185028433945849"/>
          <c:y val="0"/>
        </c:manualLayout>
      </c:layout>
    </c:title>
    <c:plotArea>
      <c:layout>
        <c:manualLayout>
          <c:layoutTarget val="inner"/>
          <c:xMode val="edge"/>
          <c:yMode val="edge"/>
          <c:x val="0.15794602431642024"/>
          <c:y val="5.6799754061644003E-2"/>
          <c:w val="0.69796170475602171"/>
          <c:h val="0.9283957583171113"/>
        </c:manualLayout>
      </c:layout>
      <c:doughnutChart>
        <c:varyColors val="1"/>
        <c:ser>
          <c:idx val="0"/>
          <c:order val="0"/>
          <c:dPt>
            <c:idx val="4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4.6075963917989893E-3"/>
                  <c:y val="1.5537948990733198E-2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2.2761026034940603E-2"/>
                  <c:y val="2.9017206182560744E-5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61528433945757"/>
                  <c:y val="1.4074656560515202E-2"/>
                </c:manualLayout>
              </c:layout>
              <c:spPr/>
              <c:txPr>
                <a:bodyPr/>
                <a:lstStyle/>
                <a:p>
                  <a:pPr>
                    <a:defRPr lang="en-US" sz="16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0.18606900699912512"/>
                  <c:y val="-3.5267423959401592E-2"/>
                </c:manualLayout>
              </c:layout>
              <c:spPr/>
              <c:txPr>
                <a:bodyPr/>
                <a:lstStyle/>
                <a:p>
                  <a:pPr>
                    <a:defRPr lang="en-US" sz="1600"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5.5108204747522432E-4"/>
                  <c:y val="3.3198857750776918E-2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16254254155730516"/>
                  <c:y val="-2.6973382342985713E-2"/>
                </c:manualLayout>
              </c:layout>
              <c:spPr/>
              <c:txPr>
                <a:bodyPr/>
                <a:lstStyle/>
                <a:p>
                  <a:pPr>
                    <a:defRPr lang="en-US" sz="1600" b="1"/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Sheet3!$S$63:$S$68</c:f>
              <c:strCache>
                <c:ptCount val="6"/>
                <c:pt idx="0">
                  <c:v>Collisions</c:v>
                </c:pt>
                <c:pt idx="1">
                  <c:v>Derailment</c:v>
                </c:pt>
                <c:pt idx="2">
                  <c:v>Fire</c:v>
                </c:pt>
                <c:pt idx="3">
                  <c:v>Manned Level Crossing Accidents</c:v>
                </c:pt>
                <c:pt idx="4">
                  <c:v>Unmanned Level Crossing Accidents</c:v>
                </c:pt>
                <c:pt idx="5">
                  <c:v>Miscellaneous Accidents</c:v>
                </c:pt>
              </c:strCache>
            </c:strRef>
          </c:cat>
          <c:val>
            <c:numRef>
              <c:f>Sheet3!$AF$63:$AF$68</c:f>
              <c:numCache>
                <c:formatCode>General</c:formatCode>
                <c:ptCount val="6"/>
                <c:pt idx="0">
                  <c:v>67</c:v>
                </c:pt>
                <c:pt idx="1">
                  <c:v>661</c:v>
                </c:pt>
                <c:pt idx="2">
                  <c:v>42</c:v>
                </c:pt>
                <c:pt idx="3">
                  <c:v>58</c:v>
                </c:pt>
                <c:pt idx="4">
                  <c:v>516</c:v>
                </c:pt>
                <c:pt idx="5">
                  <c:v>34</c:v>
                </c:pt>
              </c:numCache>
            </c:numRef>
          </c:val>
        </c:ser>
        <c:dLbls>
          <c:showPercent val="1"/>
        </c:dLbls>
        <c:firstSliceAng val="80"/>
        <c:holeSize val="50"/>
      </c:doughnutChart>
      <c:spPr>
        <a:noFill/>
      </c:spPr>
    </c:plotArea>
    <c:plotVisOnly val="1"/>
    <c:dispBlanksAs val="zero"/>
  </c:chart>
  <c:txPr>
    <a:bodyPr/>
    <a:lstStyle/>
    <a:p>
      <a:pPr>
        <a:defRPr sz="1200">
          <a:latin typeface="Arial Narrow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4.6236012600365091E-2"/>
          <c:y val="0"/>
          <c:w val="0.94796967301029333"/>
          <c:h val="0.86853575328056831"/>
        </c:manualLayout>
      </c:layout>
      <c:lineChart>
        <c:grouping val="standard"/>
        <c:ser>
          <c:idx val="1"/>
          <c:order val="0"/>
          <c:tx>
            <c:strRef>
              <c:f>Summary!$C$3</c:f>
              <c:strCache>
                <c:ptCount val="1"/>
                <c:pt idx="0">
                  <c:v>Derailments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Summary!$C$4:$C$12</c:f>
              <c:numCache>
                <c:formatCode>General</c:formatCode>
                <c:ptCount val="9"/>
                <c:pt idx="0">
                  <c:v>96</c:v>
                </c:pt>
                <c:pt idx="1">
                  <c:v>100</c:v>
                </c:pt>
                <c:pt idx="2">
                  <c:v>85</c:v>
                </c:pt>
                <c:pt idx="3">
                  <c:v>80</c:v>
                </c:pt>
                <c:pt idx="4">
                  <c:v>80</c:v>
                </c:pt>
                <c:pt idx="5">
                  <c:v>55</c:v>
                </c:pt>
                <c:pt idx="6">
                  <c:v>49</c:v>
                </c:pt>
                <c:pt idx="7">
                  <c:v>53</c:v>
                </c:pt>
                <c:pt idx="8">
                  <c:v>63</c:v>
                </c:pt>
              </c:numCache>
            </c:numRef>
          </c:val>
        </c:ser>
        <c:dLbls>
          <c:showVal val="1"/>
        </c:dLbls>
        <c:marker val="1"/>
        <c:axId val="60940288"/>
        <c:axId val="60941824"/>
      </c:lineChart>
      <c:catAx>
        <c:axId val="60940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0941824"/>
        <c:crosses val="autoZero"/>
        <c:auto val="1"/>
        <c:lblAlgn val="ctr"/>
        <c:lblOffset val="100"/>
      </c:catAx>
      <c:valAx>
        <c:axId val="60941824"/>
        <c:scaling>
          <c:orientation val="minMax"/>
        </c:scaling>
        <c:delete val="1"/>
        <c:axPos val="l"/>
        <c:numFmt formatCode="General" sourceLinked="1"/>
        <c:tickLblPos val="nextTo"/>
        <c:crossAx val="60940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5.6020323602367389E-2"/>
          <c:y val="0"/>
          <c:w val="0.94257961741831364"/>
          <c:h val="0.86264863445279882"/>
        </c:manualLayout>
      </c:layout>
      <c:lineChart>
        <c:grouping val="standard"/>
        <c:ser>
          <c:idx val="5"/>
          <c:order val="0"/>
          <c:tx>
            <c:strRef>
              <c:f>Summary!$G$3</c:f>
              <c:strCache>
                <c:ptCount val="1"/>
                <c:pt idx="0">
                  <c:v>Unmanned Level Crossing Accidents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Summary!$G$4:$G$12</c:f>
              <c:numCache>
                <c:formatCode>General</c:formatCode>
                <c:ptCount val="9"/>
                <c:pt idx="0">
                  <c:v>72</c:v>
                </c:pt>
                <c:pt idx="1">
                  <c:v>65</c:v>
                </c:pt>
                <c:pt idx="2">
                  <c:v>62</c:v>
                </c:pt>
                <c:pt idx="3">
                  <c:v>65</c:v>
                </c:pt>
                <c:pt idx="4">
                  <c:v>48</c:v>
                </c:pt>
                <c:pt idx="5">
                  <c:v>54</c:v>
                </c:pt>
                <c:pt idx="6">
                  <c:v>53</c:v>
                </c:pt>
                <c:pt idx="7">
                  <c:v>47</c:v>
                </c:pt>
                <c:pt idx="8">
                  <c:v>50</c:v>
                </c:pt>
              </c:numCache>
            </c:numRef>
          </c:val>
        </c:ser>
        <c:dLbls>
          <c:showVal val="1"/>
        </c:dLbls>
        <c:marker val="1"/>
        <c:axId val="60970880"/>
        <c:axId val="60972416"/>
      </c:lineChart>
      <c:catAx>
        <c:axId val="60970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0972416"/>
        <c:crosses val="autoZero"/>
        <c:auto val="1"/>
        <c:lblAlgn val="ctr"/>
        <c:lblOffset val="100"/>
      </c:catAx>
      <c:valAx>
        <c:axId val="60972416"/>
        <c:scaling>
          <c:orientation val="minMax"/>
        </c:scaling>
        <c:delete val="1"/>
        <c:axPos val="l"/>
        <c:numFmt formatCode="General" sourceLinked="1"/>
        <c:tickLblPos val="nextTo"/>
        <c:crossAx val="60970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4.6236012600365015E-2"/>
          <c:y val="0"/>
          <c:w val="0.94796967301029333"/>
          <c:h val="0.86853575328056831"/>
        </c:manualLayout>
      </c:layout>
      <c:lineChart>
        <c:grouping val="standard"/>
        <c:ser>
          <c:idx val="1"/>
          <c:order val="0"/>
          <c:tx>
            <c:strRef>
              <c:f>Summary!$C$3</c:f>
              <c:strCache>
                <c:ptCount val="1"/>
                <c:pt idx="0">
                  <c:v>Derailments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trendline>
            <c:trendlineType val="poly"/>
            <c:order val="2"/>
          </c:trendline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Summary!$C$4:$C$12</c:f>
              <c:numCache>
                <c:formatCode>General</c:formatCode>
                <c:ptCount val="9"/>
                <c:pt idx="0">
                  <c:v>96</c:v>
                </c:pt>
                <c:pt idx="1">
                  <c:v>100</c:v>
                </c:pt>
                <c:pt idx="2">
                  <c:v>85</c:v>
                </c:pt>
                <c:pt idx="3">
                  <c:v>80</c:v>
                </c:pt>
                <c:pt idx="4">
                  <c:v>80</c:v>
                </c:pt>
                <c:pt idx="5">
                  <c:v>55</c:v>
                </c:pt>
                <c:pt idx="6">
                  <c:v>49</c:v>
                </c:pt>
                <c:pt idx="7">
                  <c:v>53</c:v>
                </c:pt>
                <c:pt idx="8">
                  <c:v>63</c:v>
                </c:pt>
              </c:numCache>
            </c:numRef>
          </c:val>
        </c:ser>
        <c:dLbls>
          <c:showVal val="1"/>
        </c:dLbls>
        <c:marker val="1"/>
        <c:axId val="61032704"/>
        <c:axId val="61038592"/>
      </c:lineChart>
      <c:catAx>
        <c:axId val="61032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1038592"/>
        <c:crosses val="autoZero"/>
        <c:auto val="1"/>
        <c:lblAlgn val="ctr"/>
        <c:lblOffset val="100"/>
      </c:catAx>
      <c:valAx>
        <c:axId val="61038592"/>
        <c:scaling>
          <c:orientation val="minMax"/>
        </c:scaling>
        <c:delete val="1"/>
        <c:axPos val="l"/>
        <c:numFmt formatCode="General" sourceLinked="1"/>
        <c:tickLblPos val="nextTo"/>
        <c:crossAx val="61032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5.6020323602367389E-2"/>
          <c:y val="0"/>
          <c:w val="0.94257961741831364"/>
          <c:h val="0.86264863445279882"/>
        </c:manualLayout>
      </c:layout>
      <c:lineChart>
        <c:grouping val="standard"/>
        <c:ser>
          <c:idx val="5"/>
          <c:order val="0"/>
          <c:tx>
            <c:strRef>
              <c:f>Summary!$G$3</c:f>
              <c:strCache>
                <c:ptCount val="1"/>
                <c:pt idx="0">
                  <c:v>Unmanned Level Crossing Accidents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Val val="1"/>
          </c:dLbls>
          <c:trendline>
            <c:trendlineType val="poly"/>
            <c:order val="2"/>
          </c:trendline>
          <c:cat>
            <c:strRef>
              <c:f>Summary!$A$4:$A$12</c:f>
              <c:strCache>
                <c:ptCount val="9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</c:strCache>
            </c:strRef>
          </c:cat>
          <c:val>
            <c:numRef>
              <c:f>Summary!$G$4:$G$12</c:f>
              <c:numCache>
                <c:formatCode>General</c:formatCode>
                <c:ptCount val="9"/>
                <c:pt idx="0">
                  <c:v>72</c:v>
                </c:pt>
                <c:pt idx="1">
                  <c:v>65</c:v>
                </c:pt>
                <c:pt idx="2">
                  <c:v>62</c:v>
                </c:pt>
                <c:pt idx="3">
                  <c:v>65</c:v>
                </c:pt>
                <c:pt idx="4">
                  <c:v>48</c:v>
                </c:pt>
                <c:pt idx="5">
                  <c:v>54</c:v>
                </c:pt>
                <c:pt idx="6">
                  <c:v>53</c:v>
                </c:pt>
                <c:pt idx="7">
                  <c:v>47</c:v>
                </c:pt>
                <c:pt idx="8">
                  <c:v>50</c:v>
                </c:pt>
              </c:numCache>
            </c:numRef>
          </c:val>
        </c:ser>
        <c:dLbls>
          <c:showVal val="1"/>
        </c:dLbls>
        <c:marker val="1"/>
        <c:axId val="61055360"/>
        <c:axId val="61056896"/>
      </c:lineChart>
      <c:catAx>
        <c:axId val="61055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1056896"/>
        <c:crosses val="autoZero"/>
        <c:auto val="1"/>
        <c:lblAlgn val="ctr"/>
        <c:lblOffset val="100"/>
      </c:catAx>
      <c:valAx>
        <c:axId val="61056896"/>
        <c:scaling>
          <c:orientation val="minMax"/>
        </c:scaling>
        <c:delete val="1"/>
        <c:axPos val="l"/>
        <c:numFmt formatCode="General" sourceLinked="1"/>
        <c:tickLblPos val="nextTo"/>
        <c:crossAx val="61055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42B6A-A367-4CB9-A299-3C59ED0D7454}" type="doc">
      <dgm:prSet loTypeId="urn:microsoft.com/office/officeart/2005/8/layout/vList4#1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9210C06-8635-4F41-BE24-978223293E9F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An example</a:t>
          </a:r>
          <a:endParaRPr lang="en-IN" sz="3600" dirty="0">
            <a:latin typeface="Arial Narrow" pitchFamily="34" charset="0"/>
          </a:endParaRPr>
        </a:p>
      </dgm:t>
    </dgm:pt>
    <dgm:pt modelId="{BABA9197-96BD-4903-9078-C8BD033932F4}" type="parTrans" cxnId="{982846B4-4FC3-48C3-B357-39841966874E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B146F777-0669-450C-BC30-D67EC9C991E1}" type="sibTrans" cxnId="{982846B4-4FC3-48C3-B357-39841966874E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6A0679C1-82D6-43C0-9492-4361AD67360B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Data Analytics</a:t>
          </a:r>
          <a:endParaRPr lang="en-IN" sz="3600" dirty="0">
            <a:latin typeface="Arial Narrow" pitchFamily="34" charset="0"/>
          </a:endParaRPr>
        </a:p>
      </dgm:t>
    </dgm:pt>
    <dgm:pt modelId="{27F9BC70-C6ED-4229-82F5-873576B829CA}" type="parTrans" cxnId="{4B27BFC0-C68C-4CC5-B8E7-6CBE1AF0FF79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45B43DC4-6C3B-4415-9BDB-D2804324EFAC}" type="sibTrans" cxnId="{4B27BFC0-C68C-4CC5-B8E7-6CBE1AF0FF79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80C9E28D-A0DF-4744-98CD-752FBC0CF828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Digital Dashboard</a:t>
          </a:r>
          <a:endParaRPr lang="en-IN" sz="3600" dirty="0">
            <a:latin typeface="Arial Narrow" pitchFamily="34" charset="0"/>
          </a:endParaRPr>
        </a:p>
      </dgm:t>
    </dgm:pt>
    <dgm:pt modelId="{1E32E968-7F16-4BC2-87A5-1EB28CCDAA9D}" type="parTrans" cxnId="{AD21CEDD-C501-4EC8-9276-C791B0A3922B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9030812A-7D13-4915-862C-714FC91DD46C}" type="sibTrans" cxnId="{AD21CEDD-C501-4EC8-9276-C791B0A3922B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554A6487-301F-4522-99D4-DFF3ADC6FE99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Use of Numbers</a:t>
          </a:r>
          <a:endParaRPr lang="en-IN" sz="3600" dirty="0">
            <a:latin typeface="Arial Narrow" pitchFamily="34" charset="0"/>
          </a:endParaRPr>
        </a:p>
      </dgm:t>
    </dgm:pt>
    <dgm:pt modelId="{B1856E1A-62C3-4B12-BBB9-D9ED97F558C2}" type="parTrans" cxnId="{7F31C0C1-347A-4AAC-9466-D6138F9C1195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6F677BD5-1D32-44C9-8BE7-8BDDDA0A35D1}" type="sibTrans" cxnId="{7F31C0C1-347A-4AAC-9466-D6138F9C1195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D321A295-1C61-4FBF-8D65-E7EDBC750EBC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Reorganising Statistical Units</a:t>
          </a:r>
          <a:endParaRPr lang="en-IN" sz="3600" dirty="0">
            <a:latin typeface="Arial Narrow" pitchFamily="34" charset="0"/>
          </a:endParaRPr>
        </a:p>
      </dgm:t>
    </dgm:pt>
    <dgm:pt modelId="{7E953199-30EF-4051-B0DE-1BFBE26B82FC}" type="parTrans" cxnId="{3DE19AB9-BD29-44BF-8B34-847E1DF7694F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4C9A3CA1-9788-4B7F-BC0D-C7570C7874B9}" type="sibTrans" cxnId="{3DE19AB9-BD29-44BF-8B34-847E1DF7694F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0243B0F4-62D4-4A09-8B61-0CCBC637B1E1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Data on Indian Railways</a:t>
          </a:r>
          <a:endParaRPr lang="en-IN" sz="3600" dirty="0">
            <a:latin typeface="Arial Narrow" pitchFamily="34" charset="0"/>
          </a:endParaRPr>
        </a:p>
      </dgm:t>
    </dgm:pt>
    <dgm:pt modelId="{1A60A73A-13C5-4CF5-8E7A-C9B1ABDDFDE2}" type="parTrans" cxnId="{998E8CF6-1F58-4C5C-9260-6500E1D2D725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47EF1AFA-222A-4241-8CDE-8512889F93C8}" type="sibTrans" cxnId="{998E8CF6-1F58-4C5C-9260-6500E1D2D725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1C094954-8AED-45E9-9DA2-FE6301355C3A}">
      <dgm:prSet phldrT="[Text]" custT="1"/>
      <dgm:spPr/>
      <dgm:t>
        <a:bodyPr/>
        <a:lstStyle/>
        <a:p>
          <a:r>
            <a:rPr lang="en-IN" sz="3600" dirty="0" smtClean="0">
              <a:latin typeface="Arial Narrow" pitchFamily="34" charset="0"/>
            </a:rPr>
            <a:t>Analytics Ecosystem on IR</a:t>
          </a:r>
          <a:endParaRPr lang="en-IN" sz="3600" dirty="0">
            <a:latin typeface="Arial Narrow" pitchFamily="34" charset="0"/>
          </a:endParaRPr>
        </a:p>
      </dgm:t>
    </dgm:pt>
    <dgm:pt modelId="{120A62DF-AFE0-4F31-B103-B44824FFFB5E}" type="parTrans" cxnId="{327EE02B-17A7-425C-80A7-A18798F7B5D0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C30B7DFF-D6CC-4C5F-8F06-4C7B8A4C991C}" type="sibTrans" cxnId="{327EE02B-17A7-425C-80A7-A18798F7B5D0}">
      <dgm:prSet/>
      <dgm:spPr/>
      <dgm:t>
        <a:bodyPr/>
        <a:lstStyle/>
        <a:p>
          <a:endParaRPr lang="en-IN" sz="2400">
            <a:latin typeface="Arial Narrow" pitchFamily="34" charset="0"/>
          </a:endParaRPr>
        </a:p>
      </dgm:t>
    </dgm:pt>
    <dgm:pt modelId="{F7E64C66-1106-9644-80BD-5B71EABB9B57}">
      <dgm:prSet phldrT="[Text]" custT="1"/>
      <dgm:spPr/>
      <dgm:t>
        <a:bodyPr/>
        <a:lstStyle/>
        <a:p>
          <a:r>
            <a:rPr lang="en-US" sz="3600" dirty="0" smtClean="0">
              <a:latin typeface="Arial Narrow" pitchFamily="34" charset="0"/>
            </a:rPr>
            <a:t>A</a:t>
          </a:r>
          <a:r>
            <a:rPr lang="en-IN" sz="3600" dirty="0" smtClean="0">
              <a:latin typeface="Arial Narrow" pitchFamily="34" charset="0"/>
            </a:rPr>
            <a:t> word of caution</a:t>
          </a:r>
          <a:endParaRPr lang="en-IN" sz="3600" dirty="0">
            <a:latin typeface="Arial Narrow" pitchFamily="34" charset="0"/>
          </a:endParaRPr>
        </a:p>
      </dgm:t>
    </dgm:pt>
    <dgm:pt modelId="{DB78F501-00B0-9F4B-8864-238285A96449}" type="parTrans" cxnId="{E8F750C1-DAF4-EC41-B2F7-F903D7180EB6}">
      <dgm:prSet/>
      <dgm:spPr/>
      <dgm:t>
        <a:bodyPr/>
        <a:lstStyle/>
        <a:p>
          <a:endParaRPr lang="en-US"/>
        </a:p>
      </dgm:t>
    </dgm:pt>
    <dgm:pt modelId="{6C470A7C-EDA7-054A-9721-AF8EAF976724}" type="sibTrans" cxnId="{E8F750C1-DAF4-EC41-B2F7-F903D7180EB6}">
      <dgm:prSet/>
      <dgm:spPr/>
      <dgm:t>
        <a:bodyPr/>
        <a:lstStyle/>
        <a:p>
          <a:endParaRPr lang="en-US"/>
        </a:p>
      </dgm:t>
    </dgm:pt>
    <dgm:pt modelId="{DA97BCB6-857D-814E-97FD-EE8F072775EA}" type="pres">
      <dgm:prSet presAssocID="{F3A42B6A-A367-4CB9-A299-3C59ED0D74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34534-4FE7-F544-8A5F-DB1FD3E8B4C7}" type="pres">
      <dgm:prSet presAssocID="{99210C06-8635-4F41-BE24-978223293E9F}" presName="comp" presStyleCnt="0"/>
      <dgm:spPr/>
      <dgm:t>
        <a:bodyPr/>
        <a:lstStyle/>
        <a:p>
          <a:endParaRPr lang="en-US"/>
        </a:p>
      </dgm:t>
    </dgm:pt>
    <dgm:pt modelId="{C2CB3B1C-7D8F-5649-BB65-41CE7EFF7FA4}" type="pres">
      <dgm:prSet presAssocID="{99210C06-8635-4F41-BE24-978223293E9F}" presName="box" presStyleLbl="node1" presStyleIdx="0" presStyleCnt="8"/>
      <dgm:spPr/>
      <dgm:t>
        <a:bodyPr/>
        <a:lstStyle/>
        <a:p>
          <a:endParaRPr lang="en-US"/>
        </a:p>
      </dgm:t>
    </dgm:pt>
    <dgm:pt modelId="{35DD9107-A942-A847-9DA5-2DD0B959B36A}" type="pres">
      <dgm:prSet presAssocID="{99210C06-8635-4F41-BE24-978223293E9F}" presName="img" presStyleLbl="fgImgPlace1" presStyleIdx="0" presStyleCnt="8"/>
      <dgm:spPr/>
      <dgm:t>
        <a:bodyPr/>
        <a:lstStyle/>
        <a:p>
          <a:endParaRPr lang="en-US"/>
        </a:p>
      </dgm:t>
    </dgm:pt>
    <dgm:pt modelId="{C40C8764-0EEA-5842-AF6B-0E7578B1908C}" type="pres">
      <dgm:prSet presAssocID="{99210C06-8635-4F41-BE24-978223293E9F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F3122-ACEA-D345-A0C7-2501CBB21081}" type="pres">
      <dgm:prSet presAssocID="{B146F777-0669-450C-BC30-D67EC9C991E1}" presName="spacer" presStyleCnt="0"/>
      <dgm:spPr/>
      <dgm:t>
        <a:bodyPr/>
        <a:lstStyle/>
        <a:p>
          <a:endParaRPr lang="en-US"/>
        </a:p>
      </dgm:t>
    </dgm:pt>
    <dgm:pt modelId="{C9003B2E-44F7-664D-8BDB-E5A09DE3DF23}" type="pres">
      <dgm:prSet presAssocID="{6A0679C1-82D6-43C0-9492-4361AD67360B}" presName="comp" presStyleCnt="0"/>
      <dgm:spPr/>
      <dgm:t>
        <a:bodyPr/>
        <a:lstStyle/>
        <a:p>
          <a:endParaRPr lang="en-US"/>
        </a:p>
      </dgm:t>
    </dgm:pt>
    <dgm:pt modelId="{F386910B-80E0-134D-B04C-357067C53469}" type="pres">
      <dgm:prSet presAssocID="{6A0679C1-82D6-43C0-9492-4361AD67360B}" presName="box" presStyleLbl="node1" presStyleIdx="1" presStyleCnt="8"/>
      <dgm:spPr/>
      <dgm:t>
        <a:bodyPr/>
        <a:lstStyle/>
        <a:p>
          <a:endParaRPr lang="en-US"/>
        </a:p>
      </dgm:t>
    </dgm:pt>
    <dgm:pt modelId="{7885292E-55C5-3C48-9298-F5AA3238B724}" type="pres">
      <dgm:prSet presAssocID="{6A0679C1-82D6-43C0-9492-4361AD67360B}" presName="img" presStyleLbl="fgImgPlace1" presStyleIdx="1" presStyleCnt="8"/>
      <dgm:spPr/>
      <dgm:t>
        <a:bodyPr/>
        <a:lstStyle/>
        <a:p>
          <a:endParaRPr lang="en-US"/>
        </a:p>
      </dgm:t>
    </dgm:pt>
    <dgm:pt modelId="{85D378AE-45D6-E54A-9643-0CF3006F0152}" type="pres">
      <dgm:prSet presAssocID="{6A0679C1-82D6-43C0-9492-4361AD67360B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0E0D-7EF1-644A-94BB-EB763C959D80}" type="pres">
      <dgm:prSet presAssocID="{45B43DC4-6C3B-4415-9BDB-D2804324EFAC}" presName="spacer" presStyleCnt="0"/>
      <dgm:spPr/>
      <dgm:t>
        <a:bodyPr/>
        <a:lstStyle/>
        <a:p>
          <a:endParaRPr lang="en-US"/>
        </a:p>
      </dgm:t>
    </dgm:pt>
    <dgm:pt modelId="{C4BF36E2-9DF5-2847-BEF3-EC8E05D964FF}" type="pres">
      <dgm:prSet presAssocID="{80C9E28D-A0DF-4744-98CD-752FBC0CF828}" presName="comp" presStyleCnt="0"/>
      <dgm:spPr/>
      <dgm:t>
        <a:bodyPr/>
        <a:lstStyle/>
        <a:p>
          <a:endParaRPr lang="en-US"/>
        </a:p>
      </dgm:t>
    </dgm:pt>
    <dgm:pt modelId="{6F933FFD-46BB-BE46-BEAE-77B1559320C8}" type="pres">
      <dgm:prSet presAssocID="{80C9E28D-A0DF-4744-98CD-752FBC0CF828}" presName="box" presStyleLbl="node1" presStyleIdx="2" presStyleCnt="8"/>
      <dgm:spPr/>
      <dgm:t>
        <a:bodyPr/>
        <a:lstStyle/>
        <a:p>
          <a:endParaRPr lang="en-US"/>
        </a:p>
      </dgm:t>
    </dgm:pt>
    <dgm:pt modelId="{A50B24D3-1190-F340-8A28-169BC22A0A0F}" type="pres">
      <dgm:prSet presAssocID="{80C9E28D-A0DF-4744-98CD-752FBC0CF828}" presName="img" presStyleLbl="fgImgPlace1" presStyleIdx="2" presStyleCnt="8"/>
      <dgm:spPr/>
      <dgm:t>
        <a:bodyPr/>
        <a:lstStyle/>
        <a:p>
          <a:endParaRPr lang="en-US"/>
        </a:p>
      </dgm:t>
    </dgm:pt>
    <dgm:pt modelId="{21815022-5E12-E840-BB76-DF118993D13F}" type="pres">
      <dgm:prSet presAssocID="{80C9E28D-A0DF-4744-98CD-752FBC0CF828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78A4F-9288-614B-A419-3096977A0D56}" type="pres">
      <dgm:prSet presAssocID="{9030812A-7D13-4915-862C-714FC91DD46C}" presName="spacer" presStyleCnt="0"/>
      <dgm:spPr/>
      <dgm:t>
        <a:bodyPr/>
        <a:lstStyle/>
        <a:p>
          <a:endParaRPr lang="en-US"/>
        </a:p>
      </dgm:t>
    </dgm:pt>
    <dgm:pt modelId="{29A6BA59-6B01-2746-9A99-3F2618A1A746}" type="pres">
      <dgm:prSet presAssocID="{554A6487-301F-4522-99D4-DFF3ADC6FE99}" presName="comp" presStyleCnt="0"/>
      <dgm:spPr/>
      <dgm:t>
        <a:bodyPr/>
        <a:lstStyle/>
        <a:p>
          <a:endParaRPr lang="en-US"/>
        </a:p>
      </dgm:t>
    </dgm:pt>
    <dgm:pt modelId="{3C7C696D-FEDE-8740-BCE3-C4B85C9B2BF1}" type="pres">
      <dgm:prSet presAssocID="{554A6487-301F-4522-99D4-DFF3ADC6FE99}" presName="box" presStyleLbl="node1" presStyleIdx="3" presStyleCnt="8"/>
      <dgm:spPr/>
      <dgm:t>
        <a:bodyPr/>
        <a:lstStyle/>
        <a:p>
          <a:endParaRPr lang="en-US"/>
        </a:p>
      </dgm:t>
    </dgm:pt>
    <dgm:pt modelId="{5659CEC2-1A89-874B-AB96-9261B323CA69}" type="pres">
      <dgm:prSet presAssocID="{554A6487-301F-4522-99D4-DFF3ADC6FE99}" presName="img" presStyleLbl="fgImgPlace1" presStyleIdx="3" presStyleCnt="8"/>
      <dgm:spPr/>
      <dgm:t>
        <a:bodyPr/>
        <a:lstStyle/>
        <a:p>
          <a:endParaRPr lang="en-US"/>
        </a:p>
      </dgm:t>
    </dgm:pt>
    <dgm:pt modelId="{47C7557C-29F6-D544-9EE7-21C09184371B}" type="pres">
      <dgm:prSet presAssocID="{554A6487-301F-4522-99D4-DFF3ADC6FE99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4FFE-9C61-6C42-98CC-50E0FF42B4FC}" type="pres">
      <dgm:prSet presAssocID="{6F677BD5-1D32-44C9-8BE7-8BDDDA0A35D1}" presName="spacer" presStyleCnt="0"/>
      <dgm:spPr/>
      <dgm:t>
        <a:bodyPr/>
        <a:lstStyle/>
        <a:p>
          <a:endParaRPr lang="en-US"/>
        </a:p>
      </dgm:t>
    </dgm:pt>
    <dgm:pt modelId="{EBBC30F9-5822-324E-B49E-C8B523030DB0}" type="pres">
      <dgm:prSet presAssocID="{0243B0F4-62D4-4A09-8B61-0CCBC637B1E1}" presName="comp" presStyleCnt="0"/>
      <dgm:spPr/>
      <dgm:t>
        <a:bodyPr/>
        <a:lstStyle/>
        <a:p>
          <a:endParaRPr lang="en-US"/>
        </a:p>
      </dgm:t>
    </dgm:pt>
    <dgm:pt modelId="{114F4962-7C1A-854D-9ABD-131010972AD6}" type="pres">
      <dgm:prSet presAssocID="{0243B0F4-62D4-4A09-8B61-0CCBC637B1E1}" presName="box" presStyleLbl="node1" presStyleIdx="4" presStyleCnt="8"/>
      <dgm:spPr/>
      <dgm:t>
        <a:bodyPr/>
        <a:lstStyle/>
        <a:p>
          <a:endParaRPr lang="en-US"/>
        </a:p>
      </dgm:t>
    </dgm:pt>
    <dgm:pt modelId="{BDEB3C50-72AE-2645-96D9-0C7253491D81}" type="pres">
      <dgm:prSet presAssocID="{0243B0F4-62D4-4A09-8B61-0CCBC637B1E1}" presName="img" presStyleLbl="fgImgPlace1" presStyleIdx="4" presStyleCnt="8"/>
      <dgm:spPr/>
      <dgm:t>
        <a:bodyPr/>
        <a:lstStyle/>
        <a:p>
          <a:endParaRPr lang="en-US"/>
        </a:p>
      </dgm:t>
    </dgm:pt>
    <dgm:pt modelId="{C907144A-61FF-674E-A040-40D981AC614F}" type="pres">
      <dgm:prSet presAssocID="{0243B0F4-62D4-4A09-8B61-0CCBC637B1E1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CA7E2-569B-E149-A877-062C36B96423}" type="pres">
      <dgm:prSet presAssocID="{47EF1AFA-222A-4241-8CDE-8512889F93C8}" presName="spacer" presStyleCnt="0"/>
      <dgm:spPr/>
      <dgm:t>
        <a:bodyPr/>
        <a:lstStyle/>
        <a:p>
          <a:endParaRPr lang="en-US"/>
        </a:p>
      </dgm:t>
    </dgm:pt>
    <dgm:pt modelId="{B8513C81-6925-EE4D-BA3C-42D51DB2101C}" type="pres">
      <dgm:prSet presAssocID="{D321A295-1C61-4FBF-8D65-E7EDBC750EBC}" presName="comp" presStyleCnt="0"/>
      <dgm:spPr/>
      <dgm:t>
        <a:bodyPr/>
        <a:lstStyle/>
        <a:p>
          <a:endParaRPr lang="en-US"/>
        </a:p>
      </dgm:t>
    </dgm:pt>
    <dgm:pt modelId="{EFE5EAF8-BB94-D54C-8B9F-A30A10838B39}" type="pres">
      <dgm:prSet presAssocID="{D321A295-1C61-4FBF-8D65-E7EDBC750EBC}" presName="box" presStyleLbl="node1" presStyleIdx="5" presStyleCnt="8"/>
      <dgm:spPr/>
      <dgm:t>
        <a:bodyPr/>
        <a:lstStyle/>
        <a:p>
          <a:endParaRPr lang="en-US"/>
        </a:p>
      </dgm:t>
    </dgm:pt>
    <dgm:pt modelId="{25C34270-26DD-764D-8A19-AB23DFDCA385}" type="pres">
      <dgm:prSet presAssocID="{D321A295-1C61-4FBF-8D65-E7EDBC750EBC}" presName="img" presStyleLbl="fgImgPlace1" presStyleIdx="5" presStyleCnt="8"/>
      <dgm:spPr/>
      <dgm:t>
        <a:bodyPr/>
        <a:lstStyle/>
        <a:p>
          <a:endParaRPr lang="en-US"/>
        </a:p>
      </dgm:t>
    </dgm:pt>
    <dgm:pt modelId="{05806996-5F6B-ED4F-B0E6-F3918468714F}" type="pres">
      <dgm:prSet presAssocID="{D321A295-1C61-4FBF-8D65-E7EDBC750EBC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C7BF7-1478-D94C-8E03-9C4D6B1847A0}" type="pres">
      <dgm:prSet presAssocID="{4C9A3CA1-9788-4B7F-BC0D-C7570C7874B9}" presName="spacer" presStyleCnt="0"/>
      <dgm:spPr/>
      <dgm:t>
        <a:bodyPr/>
        <a:lstStyle/>
        <a:p>
          <a:endParaRPr lang="en-US"/>
        </a:p>
      </dgm:t>
    </dgm:pt>
    <dgm:pt modelId="{BCD24BA4-FFEC-DE4A-94A6-F37C18185E57}" type="pres">
      <dgm:prSet presAssocID="{1C094954-8AED-45E9-9DA2-FE6301355C3A}" presName="comp" presStyleCnt="0"/>
      <dgm:spPr/>
      <dgm:t>
        <a:bodyPr/>
        <a:lstStyle/>
        <a:p>
          <a:endParaRPr lang="en-US"/>
        </a:p>
      </dgm:t>
    </dgm:pt>
    <dgm:pt modelId="{35B1AD32-9097-C245-9039-37EAB48EAB7E}" type="pres">
      <dgm:prSet presAssocID="{1C094954-8AED-45E9-9DA2-FE6301355C3A}" presName="box" presStyleLbl="node1" presStyleIdx="6" presStyleCnt="8"/>
      <dgm:spPr/>
      <dgm:t>
        <a:bodyPr/>
        <a:lstStyle/>
        <a:p>
          <a:endParaRPr lang="en-US"/>
        </a:p>
      </dgm:t>
    </dgm:pt>
    <dgm:pt modelId="{FA775268-93C1-C54E-95B7-FE33B071F64E}" type="pres">
      <dgm:prSet presAssocID="{1C094954-8AED-45E9-9DA2-FE6301355C3A}" presName="img" presStyleLbl="fgImgPlace1" presStyleIdx="6" presStyleCnt="8"/>
      <dgm:spPr/>
      <dgm:t>
        <a:bodyPr/>
        <a:lstStyle/>
        <a:p>
          <a:endParaRPr lang="en-US"/>
        </a:p>
      </dgm:t>
    </dgm:pt>
    <dgm:pt modelId="{80F382A7-77BD-934E-8E29-59077CFF32C2}" type="pres">
      <dgm:prSet presAssocID="{1C094954-8AED-45E9-9DA2-FE6301355C3A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510C6-07D0-A04B-A888-EDF1CC20B426}" type="pres">
      <dgm:prSet presAssocID="{C30B7DFF-D6CC-4C5F-8F06-4C7B8A4C991C}" presName="spacer" presStyleCnt="0"/>
      <dgm:spPr/>
      <dgm:t>
        <a:bodyPr/>
        <a:lstStyle/>
        <a:p>
          <a:endParaRPr lang="en-US"/>
        </a:p>
      </dgm:t>
    </dgm:pt>
    <dgm:pt modelId="{FE0CCBD1-9B10-E74C-91C3-76BD84D52EFB}" type="pres">
      <dgm:prSet presAssocID="{F7E64C66-1106-9644-80BD-5B71EABB9B57}" presName="comp" presStyleCnt="0"/>
      <dgm:spPr/>
      <dgm:t>
        <a:bodyPr/>
        <a:lstStyle/>
        <a:p>
          <a:endParaRPr lang="en-US"/>
        </a:p>
      </dgm:t>
    </dgm:pt>
    <dgm:pt modelId="{4E50B4A9-23B6-364B-B758-E96AC11D3CE8}" type="pres">
      <dgm:prSet presAssocID="{F7E64C66-1106-9644-80BD-5B71EABB9B57}" presName="box" presStyleLbl="node1" presStyleIdx="7" presStyleCnt="8"/>
      <dgm:spPr/>
      <dgm:t>
        <a:bodyPr/>
        <a:lstStyle/>
        <a:p>
          <a:endParaRPr lang="en-US"/>
        </a:p>
      </dgm:t>
    </dgm:pt>
    <dgm:pt modelId="{2C5B775E-742F-0E4F-85AF-45E2ECFDDE63}" type="pres">
      <dgm:prSet presAssocID="{F7E64C66-1106-9644-80BD-5B71EABB9B57}" presName="img" presStyleLbl="fgImgPlace1" presStyleIdx="7" presStyleCnt="8"/>
      <dgm:spPr/>
      <dgm:t>
        <a:bodyPr/>
        <a:lstStyle/>
        <a:p>
          <a:endParaRPr lang="en-US"/>
        </a:p>
      </dgm:t>
    </dgm:pt>
    <dgm:pt modelId="{BB247ACE-AF39-EB4A-9AC5-AC54150AF912}" type="pres">
      <dgm:prSet presAssocID="{F7E64C66-1106-9644-80BD-5B71EABB9B57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CD263-1358-C341-A445-508A160776F2}" type="presOf" srcId="{F7E64C66-1106-9644-80BD-5B71EABB9B57}" destId="{4E50B4A9-23B6-364B-B758-E96AC11D3CE8}" srcOrd="0" destOrd="0" presId="urn:microsoft.com/office/officeart/2005/8/layout/vList4#1"/>
    <dgm:cxn modelId="{7F31C0C1-347A-4AAC-9466-D6138F9C1195}" srcId="{F3A42B6A-A367-4CB9-A299-3C59ED0D7454}" destId="{554A6487-301F-4522-99D4-DFF3ADC6FE99}" srcOrd="3" destOrd="0" parTransId="{B1856E1A-62C3-4B12-BBB9-D9ED97F558C2}" sibTransId="{6F677BD5-1D32-44C9-8BE7-8BDDDA0A35D1}"/>
    <dgm:cxn modelId="{43C75DFB-294D-A645-B3C1-60B839A524C1}" type="presOf" srcId="{6A0679C1-82D6-43C0-9492-4361AD67360B}" destId="{F386910B-80E0-134D-B04C-357067C53469}" srcOrd="0" destOrd="0" presId="urn:microsoft.com/office/officeart/2005/8/layout/vList4#1"/>
    <dgm:cxn modelId="{1585B43C-DF3C-CA4E-B116-F50EC42630AA}" type="presOf" srcId="{1C094954-8AED-45E9-9DA2-FE6301355C3A}" destId="{35B1AD32-9097-C245-9039-37EAB48EAB7E}" srcOrd="0" destOrd="0" presId="urn:microsoft.com/office/officeart/2005/8/layout/vList4#1"/>
    <dgm:cxn modelId="{E2683601-85EC-DA42-A840-551D6EE23AF8}" type="presOf" srcId="{1C094954-8AED-45E9-9DA2-FE6301355C3A}" destId="{80F382A7-77BD-934E-8E29-59077CFF32C2}" srcOrd="1" destOrd="0" presId="urn:microsoft.com/office/officeart/2005/8/layout/vList4#1"/>
    <dgm:cxn modelId="{E8F750C1-DAF4-EC41-B2F7-F903D7180EB6}" srcId="{F3A42B6A-A367-4CB9-A299-3C59ED0D7454}" destId="{F7E64C66-1106-9644-80BD-5B71EABB9B57}" srcOrd="7" destOrd="0" parTransId="{DB78F501-00B0-9F4B-8864-238285A96449}" sibTransId="{6C470A7C-EDA7-054A-9721-AF8EAF976724}"/>
    <dgm:cxn modelId="{FF372A03-D1C1-FB47-95EB-EA41B1680306}" type="presOf" srcId="{0243B0F4-62D4-4A09-8B61-0CCBC637B1E1}" destId="{114F4962-7C1A-854D-9ABD-131010972AD6}" srcOrd="0" destOrd="0" presId="urn:microsoft.com/office/officeart/2005/8/layout/vList4#1"/>
    <dgm:cxn modelId="{4B27BFC0-C68C-4CC5-B8E7-6CBE1AF0FF79}" srcId="{F3A42B6A-A367-4CB9-A299-3C59ED0D7454}" destId="{6A0679C1-82D6-43C0-9492-4361AD67360B}" srcOrd="1" destOrd="0" parTransId="{27F9BC70-C6ED-4229-82F5-873576B829CA}" sibTransId="{45B43DC4-6C3B-4415-9BDB-D2804324EFAC}"/>
    <dgm:cxn modelId="{D897DB96-EFD0-B84B-80A0-86DA52409FF6}" type="presOf" srcId="{99210C06-8635-4F41-BE24-978223293E9F}" destId="{C40C8764-0EEA-5842-AF6B-0E7578B1908C}" srcOrd="1" destOrd="0" presId="urn:microsoft.com/office/officeart/2005/8/layout/vList4#1"/>
    <dgm:cxn modelId="{327EE02B-17A7-425C-80A7-A18798F7B5D0}" srcId="{F3A42B6A-A367-4CB9-A299-3C59ED0D7454}" destId="{1C094954-8AED-45E9-9DA2-FE6301355C3A}" srcOrd="6" destOrd="0" parTransId="{120A62DF-AFE0-4F31-B103-B44824FFFB5E}" sibTransId="{C30B7DFF-D6CC-4C5F-8F06-4C7B8A4C991C}"/>
    <dgm:cxn modelId="{37A09B86-C51B-9642-B217-657F58E7F58D}" type="presOf" srcId="{D321A295-1C61-4FBF-8D65-E7EDBC750EBC}" destId="{EFE5EAF8-BB94-D54C-8B9F-A30A10838B39}" srcOrd="0" destOrd="0" presId="urn:microsoft.com/office/officeart/2005/8/layout/vList4#1"/>
    <dgm:cxn modelId="{630A1159-3C4C-474D-8BC8-071F5AF9EBA0}" type="presOf" srcId="{80C9E28D-A0DF-4744-98CD-752FBC0CF828}" destId="{6F933FFD-46BB-BE46-BEAE-77B1559320C8}" srcOrd="0" destOrd="0" presId="urn:microsoft.com/office/officeart/2005/8/layout/vList4#1"/>
    <dgm:cxn modelId="{528235A7-8B7F-C044-AEC5-F3A4E86E7449}" type="presOf" srcId="{80C9E28D-A0DF-4744-98CD-752FBC0CF828}" destId="{21815022-5E12-E840-BB76-DF118993D13F}" srcOrd="1" destOrd="0" presId="urn:microsoft.com/office/officeart/2005/8/layout/vList4#1"/>
    <dgm:cxn modelId="{D563D3F2-FD5A-AD42-8DB1-59FA30A552E6}" type="presOf" srcId="{D321A295-1C61-4FBF-8D65-E7EDBC750EBC}" destId="{05806996-5F6B-ED4F-B0E6-F3918468714F}" srcOrd="1" destOrd="0" presId="urn:microsoft.com/office/officeart/2005/8/layout/vList4#1"/>
    <dgm:cxn modelId="{AD21CEDD-C501-4EC8-9276-C791B0A3922B}" srcId="{F3A42B6A-A367-4CB9-A299-3C59ED0D7454}" destId="{80C9E28D-A0DF-4744-98CD-752FBC0CF828}" srcOrd="2" destOrd="0" parTransId="{1E32E968-7F16-4BC2-87A5-1EB28CCDAA9D}" sibTransId="{9030812A-7D13-4915-862C-714FC91DD46C}"/>
    <dgm:cxn modelId="{D27196B5-CB5D-BB42-8A82-A8FCB7E82CFB}" type="presOf" srcId="{554A6487-301F-4522-99D4-DFF3ADC6FE99}" destId="{3C7C696D-FEDE-8740-BCE3-C4B85C9B2BF1}" srcOrd="0" destOrd="0" presId="urn:microsoft.com/office/officeart/2005/8/layout/vList4#1"/>
    <dgm:cxn modelId="{4161999D-10BD-F549-8014-DC96DAA32BE4}" type="presOf" srcId="{F3A42B6A-A367-4CB9-A299-3C59ED0D7454}" destId="{DA97BCB6-857D-814E-97FD-EE8F072775EA}" srcOrd="0" destOrd="0" presId="urn:microsoft.com/office/officeart/2005/8/layout/vList4#1"/>
    <dgm:cxn modelId="{998E8CF6-1F58-4C5C-9260-6500E1D2D725}" srcId="{F3A42B6A-A367-4CB9-A299-3C59ED0D7454}" destId="{0243B0F4-62D4-4A09-8B61-0CCBC637B1E1}" srcOrd="4" destOrd="0" parTransId="{1A60A73A-13C5-4CF5-8E7A-C9B1ABDDFDE2}" sibTransId="{47EF1AFA-222A-4241-8CDE-8512889F93C8}"/>
    <dgm:cxn modelId="{120DFDCA-4E31-0446-BD4B-D3BFACDC2DF9}" type="presOf" srcId="{554A6487-301F-4522-99D4-DFF3ADC6FE99}" destId="{47C7557C-29F6-D544-9EE7-21C09184371B}" srcOrd="1" destOrd="0" presId="urn:microsoft.com/office/officeart/2005/8/layout/vList4#1"/>
    <dgm:cxn modelId="{0874F379-286F-BD4C-A0DB-DD0D2A54253D}" type="presOf" srcId="{6A0679C1-82D6-43C0-9492-4361AD67360B}" destId="{85D378AE-45D6-E54A-9643-0CF3006F0152}" srcOrd="1" destOrd="0" presId="urn:microsoft.com/office/officeart/2005/8/layout/vList4#1"/>
    <dgm:cxn modelId="{1908016B-190D-124F-8E08-8178646438FC}" type="presOf" srcId="{99210C06-8635-4F41-BE24-978223293E9F}" destId="{C2CB3B1C-7D8F-5649-BB65-41CE7EFF7FA4}" srcOrd="0" destOrd="0" presId="urn:microsoft.com/office/officeart/2005/8/layout/vList4#1"/>
    <dgm:cxn modelId="{3DE19AB9-BD29-44BF-8B34-847E1DF7694F}" srcId="{F3A42B6A-A367-4CB9-A299-3C59ED0D7454}" destId="{D321A295-1C61-4FBF-8D65-E7EDBC750EBC}" srcOrd="5" destOrd="0" parTransId="{7E953199-30EF-4051-B0DE-1BFBE26B82FC}" sibTransId="{4C9A3CA1-9788-4B7F-BC0D-C7570C7874B9}"/>
    <dgm:cxn modelId="{F566618A-12A9-114F-B307-7C944743DD89}" type="presOf" srcId="{0243B0F4-62D4-4A09-8B61-0CCBC637B1E1}" destId="{C907144A-61FF-674E-A040-40D981AC614F}" srcOrd="1" destOrd="0" presId="urn:microsoft.com/office/officeart/2005/8/layout/vList4#1"/>
    <dgm:cxn modelId="{379F1D0C-5F2C-CA45-B3D6-3C341C547C03}" type="presOf" srcId="{F7E64C66-1106-9644-80BD-5B71EABB9B57}" destId="{BB247ACE-AF39-EB4A-9AC5-AC54150AF912}" srcOrd="1" destOrd="0" presId="urn:microsoft.com/office/officeart/2005/8/layout/vList4#1"/>
    <dgm:cxn modelId="{982846B4-4FC3-48C3-B357-39841966874E}" srcId="{F3A42B6A-A367-4CB9-A299-3C59ED0D7454}" destId="{99210C06-8635-4F41-BE24-978223293E9F}" srcOrd="0" destOrd="0" parTransId="{BABA9197-96BD-4903-9078-C8BD033932F4}" sibTransId="{B146F777-0669-450C-BC30-D67EC9C991E1}"/>
    <dgm:cxn modelId="{B4221D70-4FFA-0F42-84C2-20C68F3B4213}" type="presParOf" srcId="{DA97BCB6-857D-814E-97FD-EE8F072775EA}" destId="{37534534-4FE7-F544-8A5F-DB1FD3E8B4C7}" srcOrd="0" destOrd="0" presId="urn:microsoft.com/office/officeart/2005/8/layout/vList4#1"/>
    <dgm:cxn modelId="{667626C9-1CC4-FC42-AD54-E167FD4ED1A3}" type="presParOf" srcId="{37534534-4FE7-F544-8A5F-DB1FD3E8B4C7}" destId="{C2CB3B1C-7D8F-5649-BB65-41CE7EFF7FA4}" srcOrd="0" destOrd="0" presId="urn:microsoft.com/office/officeart/2005/8/layout/vList4#1"/>
    <dgm:cxn modelId="{1852AE22-619F-BB48-8BDB-D553CE9523B2}" type="presParOf" srcId="{37534534-4FE7-F544-8A5F-DB1FD3E8B4C7}" destId="{35DD9107-A942-A847-9DA5-2DD0B959B36A}" srcOrd="1" destOrd="0" presId="urn:microsoft.com/office/officeart/2005/8/layout/vList4#1"/>
    <dgm:cxn modelId="{4AAB5E73-1CD2-5A4D-9ADF-73FBC14F2AC6}" type="presParOf" srcId="{37534534-4FE7-F544-8A5F-DB1FD3E8B4C7}" destId="{C40C8764-0EEA-5842-AF6B-0E7578B1908C}" srcOrd="2" destOrd="0" presId="urn:microsoft.com/office/officeart/2005/8/layout/vList4#1"/>
    <dgm:cxn modelId="{880E062B-436A-384D-8345-BB7B80EAC51D}" type="presParOf" srcId="{DA97BCB6-857D-814E-97FD-EE8F072775EA}" destId="{2A5F3122-ACEA-D345-A0C7-2501CBB21081}" srcOrd="1" destOrd="0" presId="urn:microsoft.com/office/officeart/2005/8/layout/vList4#1"/>
    <dgm:cxn modelId="{A8B7093E-B1D3-E04A-97D5-67A9799A259F}" type="presParOf" srcId="{DA97BCB6-857D-814E-97FD-EE8F072775EA}" destId="{C9003B2E-44F7-664D-8BDB-E5A09DE3DF23}" srcOrd="2" destOrd="0" presId="urn:microsoft.com/office/officeart/2005/8/layout/vList4#1"/>
    <dgm:cxn modelId="{C0AFF6B6-652A-EC47-B6B3-22F134EC1CC7}" type="presParOf" srcId="{C9003B2E-44F7-664D-8BDB-E5A09DE3DF23}" destId="{F386910B-80E0-134D-B04C-357067C53469}" srcOrd="0" destOrd="0" presId="urn:microsoft.com/office/officeart/2005/8/layout/vList4#1"/>
    <dgm:cxn modelId="{945AA6CC-32FE-3A48-BA03-363E053C809F}" type="presParOf" srcId="{C9003B2E-44F7-664D-8BDB-E5A09DE3DF23}" destId="{7885292E-55C5-3C48-9298-F5AA3238B724}" srcOrd="1" destOrd="0" presId="urn:microsoft.com/office/officeart/2005/8/layout/vList4#1"/>
    <dgm:cxn modelId="{0E8E85FE-D243-334D-BBDA-FD83B475A26F}" type="presParOf" srcId="{C9003B2E-44F7-664D-8BDB-E5A09DE3DF23}" destId="{85D378AE-45D6-E54A-9643-0CF3006F0152}" srcOrd="2" destOrd="0" presId="urn:microsoft.com/office/officeart/2005/8/layout/vList4#1"/>
    <dgm:cxn modelId="{CF98609F-43FE-8C49-936E-892528131D71}" type="presParOf" srcId="{DA97BCB6-857D-814E-97FD-EE8F072775EA}" destId="{728A0E0D-7EF1-644A-94BB-EB763C959D80}" srcOrd="3" destOrd="0" presId="urn:microsoft.com/office/officeart/2005/8/layout/vList4#1"/>
    <dgm:cxn modelId="{DF1EF38C-EA42-A146-B642-C1C1894D5216}" type="presParOf" srcId="{DA97BCB6-857D-814E-97FD-EE8F072775EA}" destId="{C4BF36E2-9DF5-2847-BEF3-EC8E05D964FF}" srcOrd="4" destOrd="0" presId="urn:microsoft.com/office/officeart/2005/8/layout/vList4#1"/>
    <dgm:cxn modelId="{0205DC17-BDD7-364F-A0D7-8141D3C77D69}" type="presParOf" srcId="{C4BF36E2-9DF5-2847-BEF3-EC8E05D964FF}" destId="{6F933FFD-46BB-BE46-BEAE-77B1559320C8}" srcOrd="0" destOrd="0" presId="urn:microsoft.com/office/officeart/2005/8/layout/vList4#1"/>
    <dgm:cxn modelId="{4C016478-9EC9-AB44-817C-0F0229F46884}" type="presParOf" srcId="{C4BF36E2-9DF5-2847-BEF3-EC8E05D964FF}" destId="{A50B24D3-1190-F340-8A28-169BC22A0A0F}" srcOrd="1" destOrd="0" presId="urn:microsoft.com/office/officeart/2005/8/layout/vList4#1"/>
    <dgm:cxn modelId="{257CBB98-BD6C-8D43-967F-BD05D7FF766B}" type="presParOf" srcId="{C4BF36E2-9DF5-2847-BEF3-EC8E05D964FF}" destId="{21815022-5E12-E840-BB76-DF118993D13F}" srcOrd="2" destOrd="0" presId="urn:microsoft.com/office/officeart/2005/8/layout/vList4#1"/>
    <dgm:cxn modelId="{24673AFC-895F-6F41-B8A2-98E6EB24C057}" type="presParOf" srcId="{DA97BCB6-857D-814E-97FD-EE8F072775EA}" destId="{89578A4F-9288-614B-A419-3096977A0D56}" srcOrd="5" destOrd="0" presId="urn:microsoft.com/office/officeart/2005/8/layout/vList4#1"/>
    <dgm:cxn modelId="{7EE5AECC-1309-5046-A1D3-B7EC9EE50A5D}" type="presParOf" srcId="{DA97BCB6-857D-814E-97FD-EE8F072775EA}" destId="{29A6BA59-6B01-2746-9A99-3F2618A1A746}" srcOrd="6" destOrd="0" presId="urn:microsoft.com/office/officeart/2005/8/layout/vList4#1"/>
    <dgm:cxn modelId="{7A82B60D-D2C7-CC44-BDAA-1FEDBF088BB3}" type="presParOf" srcId="{29A6BA59-6B01-2746-9A99-3F2618A1A746}" destId="{3C7C696D-FEDE-8740-BCE3-C4B85C9B2BF1}" srcOrd="0" destOrd="0" presId="urn:microsoft.com/office/officeart/2005/8/layout/vList4#1"/>
    <dgm:cxn modelId="{2AC6DCB1-6248-2544-A750-CF60510502F1}" type="presParOf" srcId="{29A6BA59-6B01-2746-9A99-3F2618A1A746}" destId="{5659CEC2-1A89-874B-AB96-9261B323CA69}" srcOrd="1" destOrd="0" presId="urn:microsoft.com/office/officeart/2005/8/layout/vList4#1"/>
    <dgm:cxn modelId="{AF984FD1-0601-D340-B943-0D79FE5E7F9D}" type="presParOf" srcId="{29A6BA59-6B01-2746-9A99-3F2618A1A746}" destId="{47C7557C-29F6-D544-9EE7-21C09184371B}" srcOrd="2" destOrd="0" presId="urn:microsoft.com/office/officeart/2005/8/layout/vList4#1"/>
    <dgm:cxn modelId="{109BA2A4-4E44-CD49-8E91-462B5ACAD250}" type="presParOf" srcId="{DA97BCB6-857D-814E-97FD-EE8F072775EA}" destId="{E8D84FFE-9C61-6C42-98CC-50E0FF42B4FC}" srcOrd="7" destOrd="0" presId="urn:microsoft.com/office/officeart/2005/8/layout/vList4#1"/>
    <dgm:cxn modelId="{6C47A23C-D51D-6940-8940-0F9D6852A1A6}" type="presParOf" srcId="{DA97BCB6-857D-814E-97FD-EE8F072775EA}" destId="{EBBC30F9-5822-324E-B49E-C8B523030DB0}" srcOrd="8" destOrd="0" presId="urn:microsoft.com/office/officeart/2005/8/layout/vList4#1"/>
    <dgm:cxn modelId="{C5393AB3-26AA-4E4F-B4C4-041E69E88990}" type="presParOf" srcId="{EBBC30F9-5822-324E-B49E-C8B523030DB0}" destId="{114F4962-7C1A-854D-9ABD-131010972AD6}" srcOrd="0" destOrd="0" presId="urn:microsoft.com/office/officeart/2005/8/layout/vList4#1"/>
    <dgm:cxn modelId="{A1929A28-3D8C-954D-9D7B-5D0CB3881833}" type="presParOf" srcId="{EBBC30F9-5822-324E-B49E-C8B523030DB0}" destId="{BDEB3C50-72AE-2645-96D9-0C7253491D81}" srcOrd="1" destOrd="0" presId="urn:microsoft.com/office/officeart/2005/8/layout/vList4#1"/>
    <dgm:cxn modelId="{858DA58F-104A-2548-98BD-D5D3E9A19779}" type="presParOf" srcId="{EBBC30F9-5822-324E-B49E-C8B523030DB0}" destId="{C907144A-61FF-674E-A040-40D981AC614F}" srcOrd="2" destOrd="0" presId="urn:microsoft.com/office/officeart/2005/8/layout/vList4#1"/>
    <dgm:cxn modelId="{B1600729-EFC9-E945-B5E4-CB2388914E94}" type="presParOf" srcId="{DA97BCB6-857D-814E-97FD-EE8F072775EA}" destId="{0E1CA7E2-569B-E149-A877-062C36B96423}" srcOrd="9" destOrd="0" presId="urn:microsoft.com/office/officeart/2005/8/layout/vList4#1"/>
    <dgm:cxn modelId="{113C75FB-66AE-2B41-9ED7-E02A06E06BD5}" type="presParOf" srcId="{DA97BCB6-857D-814E-97FD-EE8F072775EA}" destId="{B8513C81-6925-EE4D-BA3C-42D51DB2101C}" srcOrd="10" destOrd="0" presId="urn:microsoft.com/office/officeart/2005/8/layout/vList4#1"/>
    <dgm:cxn modelId="{BA9940A3-3F0B-D148-8FB3-C357EF59DA03}" type="presParOf" srcId="{B8513C81-6925-EE4D-BA3C-42D51DB2101C}" destId="{EFE5EAF8-BB94-D54C-8B9F-A30A10838B39}" srcOrd="0" destOrd="0" presId="urn:microsoft.com/office/officeart/2005/8/layout/vList4#1"/>
    <dgm:cxn modelId="{DDE6BBE1-FBD2-134E-AFA0-2EB48488AC81}" type="presParOf" srcId="{B8513C81-6925-EE4D-BA3C-42D51DB2101C}" destId="{25C34270-26DD-764D-8A19-AB23DFDCA385}" srcOrd="1" destOrd="0" presId="urn:microsoft.com/office/officeart/2005/8/layout/vList4#1"/>
    <dgm:cxn modelId="{914E4E24-A08E-F046-97FD-344A3B433FB0}" type="presParOf" srcId="{B8513C81-6925-EE4D-BA3C-42D51DB2101C}" destId="{05806996-5F6B-ED4F-B0E6-F3918468714F}" srcOrd="2" destOrd="0" presId="urn:microsoft.com/office/officeart/2005/8/layout/vList4#1"/>
    <dgm:cxn modelId="{F2BD8AF1-DFF7-EB45-8921-2FCDFCE0A919}" type="presParOf" srcId="{DA97BCB6-857D-814E-97FD-EE8F072775EA}" destId="{8CDC7BF7-1478-D94C-8E03-9C4D6B1847A0}" srcOrd="11" destOrd="0" presId="urn:microsoft.com/office/officeart/2005/8/layout/vList4#1"/>
    <dgm:cxn modelId="{5755513A-774C-7E41-BFBF-698E8182A679}" type="presParOf" srcId="{DA97BCB6-857D-814E-97FD-EE8F072775EA}" destId="{BCD24BA4-FFEC-DE4A-94A6-F37C18185E57}" srcOrd="12" destOrd="0" presId="urn:microsoft.com/office/officeart/2005/8/layout/vList4#1"/>
    <dgm:cxn modelId="{AA62A180-1892-AF40-B9D5-6380AE28779D}" type="presParOf" srcId="{BCD24BA4-FFEC-DE4A-94A6-F37C18185E57}" destId="{35B1AD32-9097-C245-9039-37EAB48EAB7E}" srcOrd="0" destOrd="0" presId="urn:microsoft.com/office/officeart/2005/8/layout/vList4#1"/>
    <dgm:cxn modelId="{6FDE3929-3D1A-9944-BE96-15E4F4C2BE7D}" type="presParOf" srcId="{BCD24BA4-FFEC-DE4A-94A6-F37C18185E57}" destId="{FA775268-93C1-C54E-95B7-FE33B071F64E}" srcOrd="1" destOrd="0" presId="urn:microsoft.com/office/officeart/2005/8/layout/vList4#1"/>
    <dgm:cxn modelId="{D2D47691-EC12-D949-ADB4-DF24ED4812A7}" type="presParOf" srcId="{BCD24BA4-FFEC-DE4A-94A6-F37C18185E57}" destId="{80F382A7-77BD-934E-8E29-59077CFF32C2}" srcOrd="2" destOrd="0" presId="urn:microsoft.com/office/officeart/2005/8/layout/vList4#1"/>
    <dgm:cxn modelId="{2C98F140-F2E7-194C-9DD9-752E8CD00B11}" type="presParOf" srcId="{DA97BCB6-857D-814E-97FD-EE8F072775EA}" destId="{169510C6-07D0-A04B-A888-EDF1CC20B426}" srcOrd="13" destOrd="0" presId="urn:microsoft.com/office/officeart/2005/8/layout/vList4#1"/>
    <dgm:cxn modelId="{F8B68255-4401-B343-9AF1-D5B4F6D09B8F}" type="presParOf" srcId="{DA97BCB6-857D-814E-97FD-EE8F072775EA}" destId="{FE0CCBD1-9B10-E74C-91C3-76BD84D52EFB}" srcOrd="14" destOrd="0" presId="urn:microsoft.com/office/officeart/2005/8/layout/vList4#1"/>
    <dgm:cxn modelId="{E33AF810-3223-B248-B79E-5D3E699F6330}" type="presParOf" srcId="{FE0CCBD1-9B10-E74C-91C3-76BD84D52EFB}" destId="{4E50B4A9-23B6-364B-B758-E96AC11D3CE8}" srcOrd="0" destOrd="0" presId="urn:microsoft.com/office/officeart/2005/8/layout/vList4#1"/>
    <dgm:cxn modelId="{F5BF5A4F-6F8B-8542-8800-CEEE269EA3E4}" type="presParOf" srcId="{FE0CCBD1-9B10-E74C-91C3-76BD84D52EFB}" destId="{2C5B775E-742F-0E4F-85AF-45E2ECFDDE63}" srcOrd="1" destOrd="0" presId="urn:microsoft.com/office/officeart/2005/8/layout/vList4#1"/>
    <dgm:cxn modelId="{AAB0EB93-09A5-8249-97BE-DA08A2E34946}" type="presParOf" srcId="{FE0CCBD1-9B10-E74C-91C3-76BD84D52EFB}" destId="{BB247ACE-AF39-EB4A-9AC5-AC54150AF91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CA38C-1237-0046-B485-82E4BA73AB95}" type="doc">
      <dgm:prSet loTypeId="urn:microsoft.com/office/officeart/2005/8/layout/cycle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9EE5B-3F9F-8644-A16B-BF6BFBFE0600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>
              <a:latin typeface="Arial Narrow"/>
              <a:cs typeface="Arial Narrow"/>
            </a:rPr>
            <a:t>Volume</a:t>
          </a:r>
          <a:endParaRPr lang="en-US" dirty="0">
            <a:latin typeface="Arial Narrow"/>
            <a:cs typeface="Arial Narrow"/>
          </a:endParaRPr>
        </a:p>
      </dgm:t>
    </dgm:pt>
    <dgm:pt modelId="{B1478B16-80DE-DE48-AD64-B3FEAB6AE356}" type="parTrans" cxnId="{A4C15189-ADFE-A649-B306-C0D12FEDF41C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F5D1E683-E745-334B-838D-1AEC3A21CBAF}" type="sibTrans" cxnId="{A4C15189-ADFE-A649-B306-C0D12FEDF41C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5386C753-CEF4-604A-851E-B2FF4A4C47DA}">
      <dgm:prSet phldrT="[Text]"/>
      <dgm:spPr/>
      <dgm:t>
        <a:bodyPr/>
        <a:lstStyle/>
        <a:p>
          <a:pPr algn="ctr"/>
          <a:r>
            <a:rPr lang="en-US" dirty="0" smtClean="0">
              <a:latin typeface="Arial Narrow"/>
              <a:cs typeface="Arial Narrow"/>
            </a:rPr>
            <a:t>Scale of data</a:t>
          </a:r>
          <a:endParaRPr lang="en-US" dirty="0">
            <a:latin typeface="Arial Narrow"/>
            <a:cs typeface="Arial Narrow"/>
          </a:endParaRPr>
        </a:p>
      </dgm:t>
    </dgm:pt>
    <dgm:pt modelId="{75F8FF5F-F2A0-DC4D-9D32-E91F45F6C0AB}" type="parTrans" cxnId="{586CE633-26E0-E54F-BBF7-2709D4EDABC1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EA3F8A82-74A1-F540-942E-BE41994F7BD6}" type="sibTrans" cxnId="{586CE633-26E0-E54F-BBF7-2709D4EDABC1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8DD76CB-7AE2-D046-B77B-32FBBBC49DF4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>
              <a:latin typeface="Arial Narrow"/>
              <a:cs typeface="Arial Narrow"/>
            </a:rPr>
            <a:t>Variety</a:t>
          </a:r>
          <a:endParaRPr lang="en-US" dirty="0">
            <a:latin typeface="Arial Narrow"/>
            <a:cs typeface="Arial Narrow"/>
          </a:endParaRPr>
        </a:p>
      </dgm:t>
    </dgm:pt>
    <dgm:pt modelId="{4212E9AD-FF8B-D14F-9128-2264CE0E329D}" type="parTrans" cxnId="{E3129E47-B8C1-0A4A-A4A5-9EA91C2F7151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9C14E83E-1271-DA42-8A09-C2CC75C4FA5F}" type="sibTrans" cxnId="{E3129E47-B8C1-0A4A-A4A5-9EA91C2F7151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46A270B9-37B0-D049-9922-9A33B8D66E41}">
      <dgm:prSet phldrT="[Text]"/>
      <dgm:spPr/>
      <dgm:t>
        <a:bodyPr/>
        <a:lstStyle/>
        <a:p>
          <a:pPr algn="ctr"/>
          <a:r>
            <a:rPr lang="en-US" dirty="0" smtClean="0">
              <a:latin typeface="Arial Narrow"/>
              <a:cs typeface="Arial Narrow"/>
            </a:rPr>
            <a:t>Different forms of data</a:t>
          </a:r>
          <a:endParaRPr lang="en-US" dirty="0">
            <a:latin typeface="Arial Narrow"/>
            <a:cs typeface="Arial Narrow"/>
          </a:endParaRPr>
        </a:p>
      </dgm:t>
    </dgm:pt>
    <dgm:pt modelId="{568829F8-90BF-BC4B-9C9A-57E4971867A3}" type="parTrans" cxnId="{37A0F91A-9600-9E4A-B1EF-ABC548A61024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150FBB2-3DF9-314E-BA56-82EA546E790A}" type="sibTrans" cxnId="{37A0F91A-9600-9E4A-B1EF-ABC548A61024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A3BA2F25-E862-F646-A258-8525795F47D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 Narrow"/>
              <a:cs typeface="Arial Narrow"/>
            </a:rPr>
            <a:t>Veracity</a:t>
          </a:r>
          <a:endParaRPr lang="en-US" dirty="0">
            <a:latin typeface="Arial Narrow"/>
            <a:cs typeface="Arial Narrow"/>
          </a:endParaRPr>
        </a:p>
      </dgm:t>
    </dgm:pt>
    <dgm:pt modelId="{2FA8885E-187B-3F44-8F2F-26D1A1DB6C7A}" type="parTrans" cxnId="{C1DDF798-20DE-E74D-AA3C-8B48FC68216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55E249F-01B7-F54E-AFE6-AEA97E69CB6E}" type="sibTrans" cxnId="{C1DDF798-20DE-E74D-AA3C-8B48FC68216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C6E1223B-280E-0046-A1AB-C33141371483}">
      <dgm:prSet phldrT="[Text]"/>
      <dgm:spPr/>
      <dgm:t>
        <a:bodyPr/>
        <a:lstStyle/>
        <a:p>
          <a:pPr algn="ctr"/>
          <a:r>
            <a:rPr lang="en-US" dirty="0" smtClean="0">
              <a:latin typeface="Arial Narrow"/>
              <a:cs typeface="Arial Narrow"/>
            </a:rPr>
            <a:t>Uncertainty of data</a:t>
          </a:r>
          <a:endParaRPr lang="en-US" dirty="0">
            <a:latin typeface="Arial Narrow"/>
            <a:cs typeface="Arial Narrow"/>
          </a:endParaRPr>
        </a:p>
      </dgm:t>
    </dgm:pt>
    <dgm:pt modelId="{82E3C180-4E52-094F-9327-08F4B8E3D2E9}" type="parTrans" cxnId="{DA1BC75D-5810-494B-AD01-C9F8EB70449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BE2DBDCE-EF23-CA49-AFDB-1A89DE6AADAD}" type="sibTrans" cxnId="{DA1BC75D-5810-494B-AD01-C9F8EB70449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76E3E147-DA83-1B4B-BC0E-494803BA0F0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 Narrow"/>
              <a:cs typeface="Arial Narrow"/>
            </a:rPr>
            <a:t>Velocity</a:t>
          </a:r>
          <a:endParaRPr lang="en-US" dirty="0">
            <a:latin typeface="Arial Narrow"/>
            <a:cs typeface="Arial Narrow"/>
          </a:endParaRPr>
        </a:p>
      </dgm:t>
    </dgm:pt>
    <dgm:pt modelId="{FEACA44D-A6B4-2F41-B11C-A098F5157322}" type="parTrans" cxnId="{0682E0EC-F194-D44A-842D-732D8A46F82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E7983F25-534D-4E4D-AA4A-F05654D07CCA}" type="sibTrans" cxnId="{0682E0EC-F194-D44A-842D-732D8A46F82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778F20CB-6D41-744B-9EEE-1FD09C6B6913}">
      <dgm:prSet phldrT="[Text]"/>
      <dgm:spPr/>
      <dgm:t>
        <a:bodyPr/>
        <a:lstStyle/>
        <a:p>
          <a:pPr algn="ctr"/>
          <a:r>
            <a:rPr lang="en-US" dirty="0" smtClean="0">
              <a:latin typeface="Arial Narrow"/>
              <a:cs typeface="Arial Narrow"/>
            </a:rPr>
            <a:t>Analysis of data</a:t>
          </a:r>
          <a:endParaRPr lang="en-US" dirty="0">
            <a:latin typeface="Arial Narrow"/>
            <a:cs typeface="Arial Narrow"/>
          </a:endParaRPr>
        </a:p>
      </dgm:t>
    </dgm:pt>
    <dgm:pt modelId="{8FF48344-06E3-9C45-AA21-B0E6A97B0439}" type="parTrans" cxnId="{E58ADA29-EE27-C249-A493-379F2D411EB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5D16FAE-AFB3-7B42-8D4C-C82728A14409}" type="sibTrans" cxnId="{E58ADA29-EE27-C249-A493-379F2D411EB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6E45C5A3-CF64-E74C-B5F1-609BEB1C1C6D}" type="pres">
      <dgm:prSet presAssocID="{ADBCA38C-1237-0046-B485-82E4BA73AB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DF78B-1F1C-9C41-865E-FC5A8C46F8C0}" type="pres">
      <dgm:prSet presAssocID="{ADBCA38C-1237-0046-B485-82E4BA73AB95}" presName="children" presStyleCnt="0"/>
      <dgm:spPr/>
    </dgm:pt>
    <dgm:pt modelId="{54B754C8-5C0E-4242-9DBE-7455AEB7CF0B}" type="pres">
      <dgm:prSet presAssocID="{ADBCA38C-1237-0046-B485-82E4BA73AB95}" presName="child1group" presStyleCnt="0"/>
      <dgm:spPr/>
    </dgm:pt>
    <dgm:pt modelId="{C4C7A02D-1F3C-4140-AFC6-46238A83364C}" type="pres">
      <dgm:prSet presAssocID="{ADBCA38C-1237-0046-B485-82E4BA73AB95}" presName="child1" presStyleLbl="bgAcc1" presStyleIdx="0" presStyleCnt="4"/>
      <dgm:spPr/>
      <dgm:t>
        <a:bodyPr/>
        <a:lstStyle/>
        <a:p>
          <a:endParaRPr lang="en-US"/>
        </a:p>
      </dgm:t>
    </dgm:pt>
    <dgm:pt modelId="{FD62C709-5680-D843-80F9-66E6AC020CFB}" type="pres">
      <dgm:prSet presAssocID="{ADBCA38C-1237-0046-B485-82E4BA73AB9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72597-04D0-CB49-93EA-E3BA4F38F272}" type="pres">
      <dgm:prSet presAssocID="{ADBCA38C-1237-0046-B485-82E4BA73AB95}" presName="child2group" presStyleCnt="0"/>
      <dgm:spPr/>
    </dgm:pt>
    <dgm:pt modelId="{D3A644BA-0258-D447-B323-3371A78619F2}" type="pres">
      <dgm:prSet presAssocID="{ADBCA38C-1237-0046-B485-82E4BA73AB95}" presName="child2" presStyleLbl="bgAcc1" presStyleIdx="1" presStyleCnt="4"/>
      <dgm:spPr/>
      <dgm:t>
        <a:bodyPr/>
        <a:lstStyle/>
        <a:p>
          <a:endParaRPr lang="en-US"/>
        </a:p>
      </dgm:t>
    </dgm:pt>
    <dgm:pt modelId="{016724C5-12F1-AC41-AA6F-92E29C4543D3}" type="pres">
      <dgm:prSet presAssocID="{ADBCA38C-1237-0046-B485-82E4BA73AB9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28791-3F10-D44F-B446-FAB824206E26}" type="pres">
      <dgm:prSet presAssocID="{ADBCA38C-1237-0046-B485-82E4BA73AB95}" presName="child3group" presStyleCnt="0"/>
      <dgm:spPr/>
    </dgm:pt>
    <dgm:pt modelId="{A79FCC0B-D1D2-E648-9D67-4E04870393AC}" type="pres">
      <dgm:prSet presAssocID="{ADBCA38C-1237-0046-B485-82E4BA73AB95}" presName="child3" presStyleLbl="bgAcc1" presStyleIdx="2" presStyleCnt="4"/>
      <dgm:spPr/>
      <dgm:t>
        <a:bodyPr/>
        <a:lstStyle/>
        <a:p>
          <a:endParaRPr lang="en-US"/>
        </a:p>
      </dgm:t>
    </dgm:pt>
    <dgm:pt modelId="{C27778AA-1DEB-AE49-ABFE-004A871FB37E}" type="pres">
      <dgm:prSet presAssocID="{ADBCA38C-1237-0046-B485-82E4BA73AB9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88BCE-45FF-8647-B7A8-A00185F8FC5D}" type="pres">
      <dgm:prSet presAssocID="{ADBCA38C-1237-0046-B485-82E4BA73AB95}" presName="child4group" presStyleCnt="0"/>
      <dgm:spPr/>
    </dgm:pt>
    <dgm:pt modelId="{54586F57-A7AA-5D4B-AF61-A2F675C64EF1}" type="pres">
      <dgm:prSet presAssocID="{ADBCA38C-1237-0046-B485-82E4BA73AB95}" presName="child4" presStyleLbl="bgAcc1" presStyleIdx="3" presStyleCnt="4"/>
      <dgm:spPr/>
      <dgm:t>
        <a:bodyPr/>
        <a:lstStyle/>
        <a:p>
          <a:endParaRPr lang="en-US"/>
        </a:p>
      </dgm:t>
    </dgm:pt>
    <dgm:pt modelId="{A8895ED6-4BC9-A84B-B11D-8F23ABC970AA}" type="pres">
      <dgm:prSet presAssocID="{ADBCA38C-1237-0046-B485-82E4BA73AB9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6FE91-476C-8A4C-BA37-EA256B865578}" type="pres">
      <dgm:prSet presAssocID="{ADBCA38C-1237-0046-B485-82E4BA73AB95}" presName="childPlaceholder" presStyleCnt="0"/>
      <dgm:spPr/>
    </dgm:pt>
    <dgm:pt modelId="{ABF91CCA-0DEC-DF44-A5A9-EBB898E12CAB}" type="pres">
      <dgm:prSet presAssocID="{ADBCA38C-1237-0046-B485-82E4BA73AB95}" presName="circle" presStyleCnt="0"/>
      <dgm:spPr/>
    </dgm:pt>
    <dgm:pt modelId="{D7357D0E-A3DD-D74C-AB09-5ED788E6A196}" type="pres">
      <dgm:prSet presAssocID="{ADBCA38C-1237-0046-B485-82E4BA73AB9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9676-F22C-9240-8C96-E965A0F38A51}" type="pres">
      <dgm:prSet presAssocID="{ADBCA38C-1237-0046-B485-82E4BA73AB9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E46D2-EFDE-F94C-B0DF-65689853CD27}" type="pres">
      <dgm:prSet presAssocID="{ADBCA38C-1237-0046-B485-82E4BA73AB9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FB2AE-7F56-0A42-B7A9-1D02BC6EE92E}" type="pres">
      <dgm:prSet presAssocID="{ADBCA38C-1237-0046-B485-82E4BA73AB9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21B20-53ED-0048-8B89-EEFC2F261ACD}" type="pres">
      <dgm:prSet presAssocID="{ADBCA38C-1237-0046-B485-82E4BA73AB95}" presName="quadrantPlaceholder" presStyleCnt="0"/>
      <dgm:spPr/>
    </dgm:pt>
    <dgm:pt modelId="{00C5CDF7-5B93-9944-855D-FB1BE4872616}" type="pres">
      <dgm:prSet presAssocID="{ADBCA38C-1237-0046-B485-82E4BA73AB95}" presName="center1" presStyleLbl="fgShp" presStyleIdx="0" presStyleCnt="2"/>
      <dgm:spPr>
        <a:solidFill>
          <a:schemeClr val="accent6">
            <a:lumMod val="50000"/>
          </a:schemeClr>
        </a:solidFill>
      </dgm:spPr>
    </dgm:pt>
    <dgm:pt modelId="{78E6C956-1DEE-064E-A7CF-73D29BF8DE54}" type="pres">
      <dgm:prSet presAssocID="{ADBCA38C-1237-0046-B485-82E4BA73AB95}" presName="center2" presStyleLbl="fgShp" presStyleIdx="1" presStyleCnt="2"/>
      <dgm:spPr>
        <a:solidFill>
          <a:schemeClr val="tx1"/>
        </a:solidFill>
      </dgm:spPr>
    </dgm:pt>
  </dgm:ptLst>
  <dgm:cxnLst>
    <dgm:cxn modelId="{1B51C94F-283A-BC46-A151-D1CBF11F4384}" type="presOf" srcId="{778F20CB-6D41-744B-9EEE-1FD09C6B6913}" destId="{A8895ED6-4BC9-A84B-B11D-8F23ABC970AA}" srcOrd="1" destOrd="0" presId="urn:microsoft.com/office/officeart/2005/8/layout/cycle4#1"/>
    <dgm:cxn modelId="{A2CF9FFD-6CE6-B34C-B519-3F6D01DE0CAB}" type="presOf" srcId="{5739EE5B-3F9F-8644-A16B-BF6BFBFE0600}" destId="{D7357D0E-A3DD-D74C-AB09-5ED788E6A196}" srcOrd="0" destOrd="0" presId="urn:microsoft.com/office/officeart/2005/8/layout/cycle4#1"/>
    <dgm:cxn modelId="{37A0F91A-9600-9E4A-B1EF-ABC548A61024}" srcId="{D8DD76CB-7AE2-D046-B77B-32FBBBC49DF4}" destId="{46A270B9-37B0-D049-9922-9A33B8D66E41}" srcOrd="0" destOrd="0" parTransId="{568829F8-90BF-BC4B-9C9A-57E4971867A3}" sibTransId="{1150FBB2-3DF9-314E-BA56-82EA546E790A}"/>
    <dgm:cxn modelId="{80EDC6C5-3E94-9441-99DE-9DCA29ED9A0B}" type="presOf" srcId="{5386C753-CEF4-604A-851E-B2FF4A4C47DA}" destId="{C4C7A02D-1F3C-4140-AFC6-46238A83364C}" srcOrd="0" destOrd="0" presId="urn:microsoft.com/office/officeart/2005/8/layout/cycle4#1"/>
    <dgm:cxn modelId="{586CE633-26E0-E54F-BBF7-2709D4EDABC1}" srcId="{5739EE5B-3F9F-8644-A16B-BF6BFBFE0600}" destId="{5386C753-CEF4-604A-851E-B2FF4A4C47DA}" srcOrd="0" destOrd="0" parTransId="{75F8FF5F-F2A0-DC4D-9D32-E91F45F6C0AB}" sibTransId="{EA3F8A82-74A1-F540-942E-BE41994F7BD6}"/>
    <dgm:cxn modelId="{E58ADA29-EE27-C249-A493-379F2D411EB6}" srcId="{76E3E147-DA83-1B4B-BC0E-494803BA0F08}" destId="{778F20CB-6D41-744B-9EEE-1FD09C6B6913}" srcOrd="0" destOrd="0" parTransId="{8FF48344-06E3-9C45-AA21-B0E6A97B0439}" sibTransId="{35D16FAE-AFB3-7B42-8D4C-C82728A14409}"/>
    <dgm:cxn modelId="{14AB8AEA-6961-BC42-8369-B7A389BCDBC8}" type="presOf" srcId="{ADBCA38C-1237-0046-B485-82E4BA73AB95}" destId="{6E45C5A3-CF64-E74C-B5F1-609BEB1C1C6D}" srcOrd="0" destOrd="0" presId="urn:microsoft.com/office/officeart/2005/8/layout/cycle4#1"/>
    <dgm:cxn modelId="{C1DDF798-20DE-E74D-AA3C-8B48FC682162}" srcId="{ADBCA38C-1237-0046-B485-82E4BA73AB95}" destId="{A3BA2F25-E862-F646-A258-8525795F47DE}" srcOrd="2" destOrd="0" parTransId="{2FA8885E-187B-3F44-8F2F-26D1A1DB6C7A}" sibTransId="{155E249F-01B7-F54E-AFE6-AEA97E69CB6E}"/>
    <dgm:cxn modelId="{79CF0EC6-79C5-8F47-8568-84E883DA18A1}" type="presOf" srcId="{C6E1223B-280E-0046-A1AB-C33141371483}" destId="{C27778AA-1DEB-AE49-ABFE-004A871FB37E}" srcOrd="1" destOrd="0" presId="urn:microsoft.com/office/officeart/2005/8/layout/cycle4#1"/>
    <dgm:cxn modelId="{B510C16F-0B01-184F-937D-1408B3417073}" type="presOf" srcId="{C6E1223B-280E-0046-A1AB-C33141371483}" destId="{A79FCC0B-D1D2-E648-9D67-4E04870393AC}" srcOrd="0" destOrd="0" presId="urn:microsoft.com/office/officeart/2005/8/layout/cycle4#1"/>
    <dgm:cxn modelId="{4312E941-8FCE-8946-BF53-B432BFDAA334}" type="presOf" srcId="{A3BA2F25-E862-F646-A258-8525795F47DE}" destId="{0D9E46D2-EFDE-F94C-B0DF-65689853CD27}" srcOrd="0" destOrd="0" presId="urn:microsoft.com/office/officeart/2005/8/layout/cycle4#1"/>
    <dgm:cxn modelId="{956CC42F-6E16-DC4A-8771-1772D0E2AE91}" type="presOf" srcId="{D8DD76CB-7AE2-D046-B77B-32FBBBC49DF4}" destId="{08A59676-F22C-9240-8C96-E965A0F38A51}" srcOrd="0" destOrd="0" presId="urn:microsoft.com/office/officeart/2005/8/layout/cycle4#1"/>
    <dgm:cxn modelId="{0E68146A-E71B-EF4A-ABCF-B3F584ABEA6C}" type="presOf" srcId="{76E3E147-DA83-1B4B-BC0E-494803BA0F08}" destId="{986FB2AE-7F56-0A42-B7A9-1D02BC6EE92E}" srcOrd="0" destOrd="0" presId="urn:microsoft.com/office/officeart/2005/8/layout/cycle4#1"/>
    <dgm:cxn modelId="{DDD05C6B-8BB4-3E49-9237-CADACCC2CCC4}" type="presOf" srcId="{46A270B9-37B0-D049-9922-9A33B8D66E41}" destId="{016724C5-12F1-AC41-AA6F-92E29C4543D3}" srcOrd="1" destOrd="0" presId="urn:microsoft.com/office/officeart/2005/8/layout/cycle4#1"/>
    <dgm:cxn modelId="{63535978-B48A-1642-811B-FD45AB45F00A}" type="presOf" srcId="{778F20CB-6D41-744B-9EEE-1FD09C6B6913}" destId="{54586F57-A7AA-5D4B-AF61-A2F675C64EF1}" srcOrd="0" destOrd="0" presId="urn:microsoft.com/office/officeart/2005/8/layout/cycle4#1"/>
    <dgm:cxn modelId="{DA1BC75D-5810-494B-AD01-C9F8EB704492}" srcId="{A3BA2F25-E862-F646-A258-8525795F47DE}" destId="{C6E1223B-280E-0046-A1AB-C33141371483}" srcOrd="0" destOrd="0" parTransId="{82E3C180-4E52-094F-9327-08F4B8E3D2E9}" sibTransId="{BE2DBDCE-EF23-CA49-AFDB-1A89DE6AADAD}"/>
    <dgm:cxn modelId="{E3129E47-B8C1-0A4A-A4A5-9EA91C2F7151}" srcId="{ADBCA38C-1237-0046-B485-82E4BA73AB95}" destId="{D8DD76CB-7AE2-D046-B77B-32FBBBC49DF4}" srcOrd="1" destOrd="0" parTransId="{4212E9AD-FF8B-D14F-9128-2264CE0E329D}" sibTransId="{9C14E83E-1271-DA42-8A09-C2CC75C4FA5F}"/>
    <dgm:cxn modelId="{0682E0EC-F194-D44A-842D-732D8A46F826}" srcId="{ADBCA38C-1237-0046-B485-82E4BA73AB95}" destId="{76E3E147-DA83-1B4B-BC0E-494803BA0F08}" srcOrd="3" destOrd="0" parTransId="{FEACA44D-A6B4-2F41-B11C-A098F5157322}" sibTransId="{E7983F25-534D-4E4D-AA4A-F05654D07CCA}"/>
    <dgm:cxn modelId="{A4C15189-ADFE-A649-B306-C0D12FEDF41C}" srcId="{ADBCA38C-1237-0046-B485-82E4BA73AB95}" destId="{5739EE5B-3F9F-8644-A16B-BF6BFBFE0600}" srcOrd="0" destOrd="0" parTransId="{B1478B16-80DE-DE48-AD64-B3FEAB6AE356}" sibTransId="{F5D1E683-E745-334B-838D-1AEC3A21CBAF}"/>
    <dgm:cxn modelId="{89B9A672-52E6-1440-B84F-A25BF62F4B2A}" type="presOf" srcId="{46A270B9-37B0-D049-9922-9A33B8D66E41}" destId="{D3A644BA-0258-D447-B323-3371A78619F2}" srcOrd="0" destOrd="0" presId="urn:microsoft.com/office/officeart/2005/8/layout/cycle4#1"/>
    <dgm:cxn modelId="{D8EEC060-DFE7-EE49-98CD-FD01A402BA6A}" type="presOf" srcId="{5386C753-CEF4-604A-851E-B2FF4A4C47DA}" destId="{FD62C709-5680-D843-80F9-66E6AC020CFB}" srcOrd="1" destOrd="0" presId="urn:microsoft.com/office/officeart/2005/8/layout/cycle4#1"/>
    <dgm:cxn modelId="{147C3875-3C8F-AC4D-B756-E936EA13A1CA}" type="presParOf" srcId="{6E45C5A3-CF64-E74C-B5F1-609BEB1C1C6D}" destId="{E14DF78B-1F1C-9C41-865E-FC5A8C46F8C0}" srcOrd="0" destOrd="0" presId="urn:microsoft.com/office/officeart/2005/8/layout/cycle4#1"/>
    <dgm:cxn modelId="{B276B2AD-3D2B-C642-82A3-ED4D213C13AC}" type="presParOf" srcId="{E14DF78B-1F1C-9C41-865E-FC5A8C46F8C0}" destId="{54B754C8-5C0E-4242-9DBE-7455AEB7CF0B}" srcOrd="0" destOrd="0" presId="urn:microsoft.com/office/officeart/2005/8/layout/cycle4#1"/>
    <dgm:cxn modelId="{412F9A37-556D-7145-BEDF-DD3F56104A74}" type="presParOf" srcId="{54B754C8-5C0E-4242-9DBE-7455AEB7CF0B}" destId="{C4C7A02D-1F3C-4140-AFC6-46238A83364C}" srcOrd="0" destOrd="0" presId="urn:microsoft.com/office/officeart/2005/8/layout/cycle4#1"/>
    <dgm:cxn modelId="{D781FE46-48A4-4C4E-B3F9-8B832C577CD9}" type="presParOf" srcId="{54B754C8-5C0E-4242-9DBE-7455AEB7CF0B}" destId="{FD62C709-5680-D843-80F9-66E6AC020CFB}" srcOrd="1" destOrd="0" presId="urn:microsoft.com/office/officeart/2005/8/layout/cycle4#1"/>
    <dgm:cxn modelId="{0768C990-12FF-7E4B-ABC7-4AC1950AFFDC}" type="presParOf" srcId="{E14DF78B-1F1C-9C41-865E-FC5A8C46F8C0}" destId="{12C72597-04D0-CB49-93EA-E3BA4F38F272}" srcOrd="1" destOrd="0" presId="urn:microsoft.com/office/officeart/2005/8/layout/cycle4#1"/>
    <dgm:cxn modelId="{07432DD6-F3EC-B24E-9106-D6BAE57D97E3}" type="presParOf" srcId="{12C72597-04D0-CB49-93EA-E3BA4F38F272}" destId="{D3A644BA-0258-D447-B323-3371A78619F2}" srcOrd="0" destOrd="0" presId="urn:microsoft.com/office/officeart/2005/8/layout/cycle4#1"/>
    <dgm:cxn modelId="{4B666F8E-E7EF-974D-AABE-617E4943D1B7}" type="presParOf" srcId="{12C72597-04D0-CB49-93EA-E3BA4F38F272}" destId="{016724C5-12F1-AC41-AA6F-92E29C4543D3}" srcOrd="1" destOrd="0" presId="urn:microsoft.com/office/officeart/2005/8/layout/cycle4#1"/>
    <dgm:cxn modelId="{8D65893C-BA70-9F41-BC0A-F16902991F69}" type="presParOf" srcId="{E14DF78B-1F1C-9C41-865E-FC5A8C46F8C0}" destId="{0F428791-3F10-D44F-B446-FAB824206E26}" srcOrd="2" destOrd="0" presId="urn:microsoft.com/office/officeart/2005/8/layout/cycle4#1"/>
    <dgm:cxn modelId="{F50D236B-7461-5A4F-BD3A-A67EAEF4CB0F}" type="presParOf" srcId="{0F428791-3F10-D44F-B446-FAB824206E26}" destId="{A79FCC0B-D1D2-E648-9D67-4E04870393AC}" srcOrd="0" destOrd="0" presId="urn:microsoft.com/office/officeart/2005/8/layout/cycle4#1"/>
    <dgm:cxn modelId="{60FCD416-9B8E-904B-B000-C41768CF31F7}" type="presParOf" srcId="{0F428791-3F10-D44F-B446-FAB824206E26}" destId="{C27778AA-1DEB-AE49-ABFE-004A871FB37E}" srcOrd="1" destOrd="0" presId="urn:microsoft.com/office/officeart/2005/8/layout/cycle4#1"/>
    <dgm:cxn modelId="{08A56727-B449-A74E-B2EC-BAD6C119D3A4}" type="presParOf" srcId="{E14DF78B-1F1C-9C41-865E-FC5A8C46F8C0}" destId="{0BC88BCE-45FF-8647-B7A8-A00185F8FC5D}" srcOrd="3" destOrd="0" presId="urn:microsoft.com/office/officeart/2005/8/layout/cycle4#1"/>
    <dgm:cxn modelId="{5E978778-F011-2646-AEB5-9CFC8F1BF47A}" type="presParOf" srcId="{0BC88BCE-45FF-8647-B7A8-A00185F8FC5D}" destId="{54586F57-A7AA-5D4B-AF61-A2F675C64EF1}" srcOrd="0" destOrd="0" presId="urn:microsoft.com/office/officeart/2005/8/layout/cycle4#1"/>
    <dgm:cxn modelId="{D9102563-0D19-0D48-A788-D960CF231BA1}" type="presParOf" srcId="{0BC88BCE-45FF-8647-B7A8-A00185F8FC5D}" destId="{A8895ED6-4BC9-A84B-B11D-8F23ABC970AA}" srcOrd="1" destOrd="0" presId="urn:microsoft.com/office/officeart/2005/8/layout/cycle4#1"/>
    <dgm:cxn modelId="{59E12766-FEDF-174C-9F45-26539388750C}" type="presParOf" srcId="{E14DF78B-1F1C-9C41-865E-FC5A8C46F8C0}" destId="{A326FE91-476C-8A4C-BA37-EA256B865578}" srcOrd="4" destOrd="0" presId="urn:microsoft.com/office/officeart/2005/8/layout/cycle4#1"/>
    <dgm:cxn modelId="{CBC7B167-6A93-8F40-9791-F342611DBC9C}" type="presParOf" srcId="{6E45C5A3-CF64-E74C-B5F1-609BEB1C1C6D}" destId="{ABF91CCA-0DEC-DF44-A5A9-EBB898E12CAB}" srcOrd="1" destOrd="0" presId="urn:microsoft.com/office/officeart/2005/8/layout/cycle4#1"/>
    <dgm:cxn modelId="{A1F6305F-ACD2-E14D-8D02-546E0619F5D1}" type="presParOf" srcId="{ABF91CCA-0DEC-DF44-A5A9-EBB898E12CAB}" destId="{D7357D0E-A3DD-D74C-AB09-5ED788E6A196}" srcOrd="0" destOrd="0" presId="urn:microsoft.com/office/officeart/2005/8/layout/cycle4#1"/>
    <dgm:cxn modelId="{CD38F2B2-C935-E240-99F6-7A31BFF4B5BC}" type="presParOf" srcId="{ABF91CCA-0DEC-DF44-A5A9-EBB898E12CAB}" destId="{08A59676-F22C-9240-8C96-E965A0F38A51}" srcOrd="1" destOrd="0" presId="urn:microsoft.com/office/officeart/2005/8/layout/cycle4#1"/>
    <dgm:cxn modelId="{6C33511C-B674-0244-ACFC-720B074F9C0E}" type="presParOf" srcId="{ABF91CCA-0DEC-DF44-A5A9-EBB898E12CAB}" destId="{0D9E46D2-EFDE-F94C-B0DF-65689853CD27}" srcOrd="2" destOrd="0" presId="urn:microsoft.com/office/officeart/2005/8/layout/cycle4#1"/>
    <dgm:cxn modelId="{CCB6DBA2-A933-A947-8F11-7F1BA14466F3}" type="presParOf" srcId="{ABF91CCA-0DEC-DF44-A5A9-EBB898E12CAB}" destId="{986FB2AE-7F56-0A42-B7A9-1D02BC6EE92E}" srcOrd="3" destOrd="0" presId="urn:microsoft.com/office/officeart/2005/8/layout/cycle4#1"/>
    <dgm:cxn modelId="{497B8DA7-BCB9-5341-819C-0E3915DD546F}" type="presParOf" srcId="{ABF91CCA-0DEC-DF44-A5A9-EBB898E12CAB}" destId="{8F121B20-53ED-0048-8B89-EEFC2F261ACD}" srcOrd="4" destOrd="0" presId="urn:microsoft.com/office/officeart/2005/8/layout/cycle4#1"/>
    <dgm:cxn modelId="{F07E964C-0635-CD4E-A798-4FCCAD3D52EA}" type="presParOf" srcId="{6E45C5A3-CF64-E74C-B5F1-609BEB1C1C6D}" destId="{00C5CDF7-5B93-9944-855D-FB1BE4872616}" srcOrd="2" destOrd="0" presId="urn:microsoft.com/office/officeart/2005/8/layout/cycle4#1"/>
    <dgm:cxn modelId="{A2F4C036-1B8C-924B-9F18-1DE6FD1FFB40}" type="presParOf" srcId="{6E45C5A3-CF64-E74C-B5F1-609BEB1C1C6D}" destId="{78E6C956-1DEE-064E-A7CF-73D29BF8DE54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6B0D1-F98B-2E48-B1A5-4C910775FC1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</dgm:pt>
    <dgm:pt modelId="{CC17E508-C28D-3642-BBDB-2770410E400A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Service request by User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22B1196C-9514-DA4A-A3B8-03104013DF86}" type="parTrans" cxnId="{394EAC2C-D7B0-8C46-B972-FB5AF29EB260}">
      <dgm:prSet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16E50A23-73E1-C444-9E30-CA34167BE072}" type="sibTrans" cxnId="{394EAC2C-D7B0-8C46-B972-FB5AF29EB260}">
      <dgm:prSet custT="1"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0BC771DF-6F7F-EA4B-B0D1-2CB344112D0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Request assigned a priority number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C0FAF9D9-FEA5-EA4A-8456-9392C6622CED}" type="parTrans" cxnId="{B35CC802-13EB-8F4B-8256-1660A6ED30F0}">
      <dgm:prSet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8EA920FA-927C-D245-B266-15F644CFB592}" type="sibTrans" cxnId="{B35CC802-13EB-8F4B-8256-1660A6ED30F0}">
      <dgm:prSet custT="1"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8AECEF4B-C9EA-0B4B-A291-EB5B337795A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Design team selects dashboard format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1AB40338-F046-2A48-95D1-EFC566C4E874}" type="parTrans" cxnId="{46895F7F-B03E-D240-89C7-371D7BF3D6F3}">
      <dgm:prSet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86061C3E-E715-AC41-BB01-29674BEFD812}" type="sibTrans" cxnId="{46895F7F-B03E-D240-89C7-371D7BF3D6F3}">
      <dgm:prSet custT="1"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5E7EC853-347E-A449-976B-EFABAE0D7FB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Feedback is sent to Analyst for recalibration/modification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3D3DBBCF-71DC-D748-A6AD-8AF75C5664D8}" type="parTrans" cxnId="{C8E7CEF0-1A9D-EE42-9CBE-A4017EFCCAE3}">
      <dgm:prSet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8463EFC6-9A38-C74F-8C1E-A53CF653D7FD}" type="sibTrans" cxnId="{C8E7CEF0-1A9D-EE42-9CBE-A4017EFCCAE3}">
      <dgm:prSet custT="1"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155DAA44-ACF3-E143-9136-76641752EB6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Continuous monitoring and upgradation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F5EE0D24-359D-E941-9024-080547ED0806}" type="parTrans" cxnId="{E733D8E3-27D2-DF4B-A906-282930737BAC}">
      <dgm:prSet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5A4ED66B-F78F-FA42-B8EE-4D057302B7E6}" type="sibTrans" cxnId="{E733D8E3-27D2-DF4B-A906-282930737BAC}">
      <dgm:prSet custT="1"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E80CA2C8-2B95-4742-86D0-2DA97A179FD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Analyst, with assistance from User, creates functional requirements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A1E47699-9C0B-FF48-980A-078DC49602CE}" type="sibTrans" cxnId="{248A8B13-E332-134E-84B4-91DFABC0D753}">
      <dgm:prSet custT="1"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8B48C148-735F-8041-A495-23BE6521608F}" type="parTrans" cxnId="{248A8B13-E332-134E-84B4-91DFABC0D753}">
      <dgm:prSet/>
      <dgm:spPr/>
      <dgm:t>
        <a:bodyPr/>
        <a:lstStyle/>
        <a:p>
          <a:endParaRPr lang="en-US" sz="4800">
            <a:latin typeface="Arial Narrow"/>
            <a:cs typeface="Arial Narrow"/>
          </a:endParaRPr>
        </a:p>
      </dgm:t>
    </dgm:pt>
    <dgm:pt modelId="{4C3695B8-66F1-8143-9F73-4250792B3556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  <a:latin typeface="Arial Narrow"/>
              <a:cs typeface="Arial Narrow"/>
            </a:rPr>
            <a:t> Implementation team implements the selected model</a:t>
          </a:r>
          <a:endParaRPr lang="en-US" sz="1600" dirty="0">
            <a:solidFill>
              <a:srgbClr val="FFFF00"/>
            </a:solidFill>
            <a:latin typeface="Arial Narrow"/>
            <a:cs typeface="Arial Narrow"/>
          </a:endParaRPr>
        </a:p>
      </dgm:t>
    </dgm:pt>
    <dgm:pt modelId="{2C45D7D6-9B7A-274C-8775-86F002AB88E8}" type="parTrans" cxnId="{0C0E3FEE-AF0B-414E-B7D5-34DD2F46A11C}">
      <dgm:prSet/>
      <dgm:spPr/>
      <dgm:t>
        <a:bodyPr/>
        <a:lstStyle/>
        <a:p>
          <a:endParaRPr lang="en-US" sz="3600">
            <a:latin typeface="Arial Narrow"/>
            <a:cs typeface="Arial Narrow"/>
          </a:endParaRPr>
        </a:p>
      </dgm:t>
    </dgm:pt>
    <dgm:pt modelId="{CE663B0F-E2BE-8449-B40B-1BC8ED5C83D9}" type="sibTrans" cxnId="{0C0E3FEE-AF0B-414E-B7D5-34DD2F46A11C}">
      <dgm:prSet custT="1"/>
      <dgm:spPr/>
      <dgm:t>
        <a:bodyPr/>
        <a:lstStyle/>
        <a:p>
          <a:endParaRPr lang="en-US" sz="3600">
            <a:latin typeface="Arial Narrow"/>
            <a:cs typeface="Arial Narrow"/>
          </a:endParaRPr>
        </a:p>
      </dgm:t>
    </dgm:pt>
    <dgm:pt modelId="{725D0A13-F15B-8A49-A389-CBE1D8FE5024}" type="pres">
      <dgm:prSet presAssocID="{8686B0D1-F98B-2E48-B1A5-4C910775FC19}" presName="cycle" presStyleCnt="0">
        <dgm:presLayoutVars>
          <dgm:dir/>
          <dgm:resizeHandles val="exact"/>
        </dgm:presLayoutVars>
      </dgm:prSet>
      <dgm:spPr/>
    </dgm:pt>
    <dgm:pt modelId="{7B7E3B8C-28FD-4F49-B1C6-2104E78C5290}" type="pres">
      <dgm:prSet presAssocID="{CC17E508-C28D-3642-BBDB-2770410E400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72EE8-FD0B-1C4A-BE22-4E200C1BD703}" type="pres">
      <dgm:prSet presAssocID="{16E50A23-73E1-C444-9E30-CA34167BE07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C5DC847-FE2B-DC46-907E-F5F65C4BA089}" type="pres">
      <dgm:prSet presAssocID="{16E50A23-73E1-C444-9E30-CA34167BE07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1CD4054-1D4C-5846-B35D-518B211DD949}" type="pres">
      <dgm:prSet presAssocID="{0BC771DF-6F7F-EA4B-B0D1-2CB344112D0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2E181-134C-2B49-B661-B6F4C4C630CD}" type="pres">
      <dgm:prSet presAssocID="{8EA920FA-927C-D245-B266-15F644CFB59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353B296-D8FD-3D40-8670-6E496859F3B8}" type="pres">
      <dgm:prSet presAssocID="{8EA920FA-927C-D245-B266-15F644CFB59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4FCEF00-965E-9849-9953-517A8A1EB57A}" type="pres">
      <dgm:prSet presAssocID="{E80CA2C8-2B95-4742-86D0-2DA97A179FD2}" presName="node" presStyleLbl="node1" presStyleIdx="2" presStyleCnt="7" custScaleX="117281" custScaleY="117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53F12-E402-9843-B516-E4CD8DDC121E}" type="pres">
      <dgm:prSet presAssocID="{A1E47699-9C0B-FF48-980A-078DC49602CE}" presName="sibTrans" presStyleLbl="sibTrans2D1" presStyleIdx="2" presStyleCnt="7"/>
      <dgm:spPr/>
      <dgm:t>
        <a:bodyPr/>
        <a:lstStyle/>
        <a:p>
          <a:endParaRPr lang="en-US"/>
        </a:p>
      </dgm:t>
    </dgm:pt>
    <dgm:pt modelId="{84A81891-2C16-2148-B5F6-1255EFE774AB}" type="pres">
      <dgm:prSet presAssocID="{A1E47699-9C0B-FF48-980A-078DC49602C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CD1823C-3E18-C24E-99AF-C3300209E0A3}" type="pres">
      <dgm:prSet presAssocID="{8AECEF4B-C9EA-0B4B-A291-EB5B337795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194E7-92A8-C743-ABFF-F36A2E9C49B2}" type="pres">
      <dgm:prSet presAssocID="{86061C3E-E715-AC41-BB01-29674BEFD81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5B0FE08-DD5F-BD4E-946E-853DD0753FB0}" type="pres">
      <dgm:prSet presAssocID="{86061C3E-E715-AC41-BB01-29674BEFD81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1F0BE22-5B04-0F4C-BFAA-1F5C01B1BCC5}" type="pres">
      <dgm:prSet presAssocID="{4C3695B8-66F1-8143-9F73-4250792B3556}" presName="node" presStyleLbl="node1" presStyleIdx="4" presStyleCnt="7" custScaleX="12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24E8B-97AC-6347-B740-4D61D4DA4DB7}" type="pres">
      <dgm:prSet presAssocID="{CE663B0F-E2BE-8449-B40B-1BC8ED5C83D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EA288E7-6A3B-F14D-B143-AEA92FB3891A}" type="pres">
      <dgm:prSet presAssocID="{CE663B0F-E2BE-8449-B40B-1BC8ED5C83D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80EA54D-F3B6-B145-A5F9-C8E0E4DF5063}" type="pres">
      <dgm:prSet presAssocID="{5E7EC853-347E-A449-976B-EFABAE0D7FB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AC8B4-5F95-BF4A-9974-BFBADAFF3CBB}" type="pres">
      <dgm:prSet presAssocID="{8463EFC6-9A38-C74F-8C1E-A53CF653D7F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6EA0EAD-8323-8442-9784-62219F8E80A6}" type="pres">
      <dgm:prSet presAssocID="{8463EFC6-9A38-C74F-8C1E-A53CF653D7F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159A252-3E7E-3242-BE58-CE83FCAB059E}" type="pres">
      <dgm:prSet presAssocID="{155DAA44-ACF3-E143-9136-76641752EB6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50687-2A4E-E740-9CCB-93BB3E9DA69E}" type="pres">
      <dgm:prSet presAssocID="{5A4ED66B-F78F-FA42-B8EE-4D057302B7E6}" presName="sibTrans" presStyleLbl="sibTrans2D1" presStyleIdx="6" presStyleCnt="7"/>
      <dgm:spPr/>
      <dgm:t>
        <a:bodyPr/>
        <a:lstStyle/>
        <a:p>
          <a:endParaRPr lang="en-US"/>
        </a:p>
      </dgm:t>
    </dgm:pt>
    <dgm:pt modelId="{EF433B97-BF23-CE42-956E-B96A4578037C}" type="pres">
      <dgm:prSet presAssocID="{5A4ED66B-F78F-FA42-B8EE-4D057302B7E6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B9D8EAD-D53B-9E4A-BEC5-A9D0CB23C91A}" type="presOf" srcId="{CC17E508-C28D-3642-BBDB-2770410E400A}" destId="{7B7E3B8C-28FD-4F49-B1C6-2104E78C5290}" srcOrd="0" destOrd="0" presId="urn:microsoft.com/office/officeart/2005/8/layout/cycle2"/>
    <dgm:cxn modelId="{6F625710-3843-5740-9DDA-52C08D78A89A}" type="presOf" srcId="{CE663B0F-E2BE-8449-B40B-1BC8ED5C83D9}" destId="{7EA288E7-6A3B-F14D-B143-AEA92FB3891A}" srcOrd="1" destOrd="0" presId="urn:microsoft.com/office/officeart/2005/8/layout/cycle2"/>
    <dgm:cxn modelId="{377CF13D-7F80-E244-A718-193CD1ACFE32}" type="presOf" srcId="{5A4ED66B-F78F-FA42-B8EE-4D057302B7E6}" destId="{74450687-2A4E-E740-9CCB-93BB3E9DA69E}" srcOrd="0" destOrd="0" presId="urn:microsoft.com/office/officeart/2005/8/layout/cycle2"/>
    <dgm:cxn modelId="{74B73B20-E099-2F44-8ACE-68885452C5C6}" type="presOf" srcId="{8463EFC6-9A38-C74F-8C1E-A53CF653D7FD}" destId="{16EA0EAD-8323-8442-9784-62219F8E80A6}" srcOrd="1" destOrd="0" presId="urn:microsoft.com/office/officeart/2005/8/layout/cycle2"/>
    <dgm:cxn modelId="{6959A21A-9D68-CE4A-BC20-D6FA371FF15C}" type="presOf" srcId="{16E50A23-73E1-C444-9E30-CA34167BE072}" destId="{74472EE8-FD0B-1C4A-BE22-4E200C1BD703}" srcOrd="0" destOrd="0" presId="urn:microsoft.com/office/officeart/2005/8/layout/cycle2"/>
    <dgm:cxn modelId="{617AE928-CFB9-F44B-BBDE-6C9387222567}" type="presOf" srcId="{8EA920FA-927C-D245-B266-15F644CFB592}" destId="{C353B296-D8FD-3D40-8670-6E496859F3B8}" srcOrd="1" destOrd="0" presId="urn:microsoft.com/office/officeart/2005/8/layout/cycle2"/>
    <dgm:cxn modelId="{03BE50C3-1FA0-ED4A-ACEB-C12D615B04A0}" type="presOf" srcId="{86061C3E-E715-AC41-BB01-29674BEFD812}" destId="{C5B0FE08-DD5F-BD4E-946E-853DD0753FB0}" srcOrd="1" destOrd="0" presId="urn:microsoft.com/office/officeart/2005/8/layout/cycle2"/>
    <dgm:cxn modelId="{248A8B13-E332-134E-84B4-91DFABC0D753}" srcId="{8686B0D1-F98B-2E48-B1A5-4C910775FC19}" destId="{E80CA2C8-2B95-4742-86D0-2DA97A179FD2}" srcOrd="2" destOrd="0" parTransId="{8B48C148-735F-8041-A495-23BE6521608F}" sibTransId="{A1E47699-9C0B-FF48-980A-078DC49602CE}"/>
    <dgm:cxn modelId="{0C0E3FEE-AF0B-414E-B7D5-34DD2F46A11C}" srcId="{8686B0D1-F98B-2E48-B1A5-4C910775FC19}" destId="{4C3695B8-66F1-8143-9F73-4250792B3556}" srcOrd="4" destOrd="0" parTransId="{2C45D7D6-9B7A-274C-8775-86F002AB88E8}" sibTransId="{CE663B0F-E2BE-8449-B40B-1BC8ED5C83D9}"/>
    <dgm:cxn modelId="{C74C7130-88F9-5749-B497-FA3631E49703}" type="presOf" srcId="{8463EFC6-9A38-C74F-8C1E-A53CF653D7FD}" destId="{C43AC8B4-5F95-BF4A-9974-BFBADAFF3CBB}" srcOrd="0" destOrd="0" presId="urn:microsoft.com/office/officeart/2005/8/layout/cycle2"/>
    <dgm:cxn modelId="{AB0CB0AF-8942-B84E-90CE-29527EEB9793}" type="presOf" srcId="{155DAA44-ACF3-E143-9136-76641752EB6C}" destId="{7159A252-3E7E-3242-BE58-CE83FCAB059E}" srcOrd="0" destOrd="0" presId="urn:microsoft.com/office/officeart/2005/8/layout/cycle2"/>
    <dgm:cxn modelId="{4994C5AF-AA76-4B41-9451-F3A185D9C075}" type="presOf" srcId="{8EA920FA-927C-D245-B266-15F644CFB592}" destId="{3C22E181-134C-2B49-B661-B6F4C4C630CD}" srcOrd="0" destOrd="0" presId="urn:microsoft.com/office/officeart/2005/8/layout/cycle2"/>
    <dgm:cxn modelId="{6AAD7AC4-26D6-1A4E-95DA-790DD2E4127B}" type="presOf" srcId="{4C3695B8-66F1-8143-9F73-4250792B3556}" destId="{D1F0BE22-5B04-0F4C-BFAA-1F5C01B1BCC5}" srcOrd="0" destOrd="0" presId="urn:microsoft.com/office/officeart/2005/8/layout/cycle2"/>
    <dgm:cxn modelId="{25C44000-2C37-0D4E-8232-B3322508963E}" type="presOf" srcId="{CE663B0F-E2BE-8449-B40B-1BC8ED5C83D9}" destId="{6D324E8B-97AC-6347-B740-4D61D4DA4DB7}" srcOrd="0" destOrd="0" presId="urn:microsoft.com/office/officeart/2005/8/layout/cycle2"/>
    <dgm:cxn modelId="{BA0171B4-C457-0648-9EEF-E35EF5CE155D}" type="presOf" srcId="{A1E47699-9C0B-FF48-980A-078DC49602CE}" destId="{84A81891-2C16-2148-B5F6-1255EFE774AB}" srcOrd="1" destOrd="0" presId="urn:microsoft.com/office/officeart/2005/8/layout/cycle2"/>
    <dgm:cxn modelId="{D7617B9B-F953-FF4A-BF46-B139DC1F3A15}" type="presOf" srcId="{5A4ED66B-F78F-FA42-B8EE-4D057302B7E6}" destId="{EF433B97-BF23-CE42-956E-B96A4578037C}" srcOrd="1" destOrd="0" presId="urn:microsoft.com/office/officeart/2005/8/layout/cycle2"/>
    <dgm:cxn modelId="{6364DAE9-4D3C-4E41-9634-2D21AFE45D83}" type="presOf" srcId="{0BC771DF-6F7F-EA4B-B0D1-2CB344112D0D}" destId="{C1CD4054-1D4C-5846-B35D-518B211DD949}" srcOrd="0" destOrd="0" presId="urn:microsoft.com/office/officeart/2005/8/layout/cycle2"/>
    <dgm:cxn modelId="{B318EE00-62B1-5A46-8E2A-EC679C870971}" type="presOf" srcId="{5E7EC853-347E-A449-976B-EFABAE0D7FB7}" destId="{080EA54D-F3B6-B145-A5F9-C8E0E4DF5063}" srcOrd="0" destOrd="0" presId="urn:microsoft.com/office/officeart/2005/8/layout/cycle2"/>
    <dgm:cxn modelId="{94CEF66B-9886-1B46-857E-5160B55B0CE0}" type="presOf" srcId="{A1E47699-9C0B-FF48-980A-078DC49602CE}" destId="{BE353F12-E402-9843-B516-E4CD8DDC121E}" srcOrd="0" destOrd="0" presId="urn:microsoft.com/office/officeart/2005/8/layout/cycle2"/>
    <dgm:cxn modelId="{675D4A37-01B0-834E-89D6-F8D6B6C70EAD}" type="presOf" srcId="{16E50A23-73E1-C444-9E30-CA34167BE072}" destId="{EC5DC847-FE2B-DC46-907E-F5F65C4BA089}" srcOrd="1" destOrd="0" presId="urn:microsoft.com/office/officeart/2005/8/layout/cycle2"/>
    <dgm:cxn modelId="{C8E7CEF0-1A9D-EE42-9CBE-A4017EFCCAE3}" srcId="{8686B0D1-F98B-2E48-B1A5-4C910775FC19}" destId="{5E7EC853-347E-A449-976B-EFABAE0D7FB7}" srcOrd="5" destOrd="0" parTransId="{3D3DBBCF-71DC-D748-A6AD-8AF75C5664D8}" sibTransId="{8463EFC6-9A38-C74F-8C1E-A53CF653D7FD}"/>
    <dgm:cxn modelId="{E55988C4-C604-814D-B533-6753C3DD4D04}" type="presOf" srcId="{8686B0D1-F98B-2E48-B1A5-4C910775FC19}" destId="{725D0A13-F15B-8A49-A389-CBE1D8FE5024}" srcOrd="0" destOrd="0" presId="urn:microsoft.com/office/officeart/2005/8/layout/cycle2"/>
    <dgm:cxn modelId="{394EAC2C-D7B0-8C46-B972-FB5AF29EB260}" srcId="{8686B0D1-F98B-2E48-B1A5-4C910775FC19}" destId="{CC17E508-C28D-3642-BBDB-2770410E400A}" srcOrd="0" destOrd="0" parTransId="{22B1196C-9514-DA4A-A3B8-03104013DF86}" sibTransId="{16E50A23-73E1-C444-9E30-CA34167BE072}"/>
    <dgm:cxn modelId="{46895F7F-B03E-D240-89C7-371D7BF3D6F3}" srcId="{8686B0D1-F98B-2E48-B1A5-4C910775FC19}" destId="{8AECEF4B-C9EA-0B4B-A291-EB5B337795A1}" srcOrd="3" destOrd="0" parTransId="{1AB40338-F046-2A48-95D1-EFC566C4E874}" sibTransId="{86061C3E-E715-AC41-BB01-29674BEFD812}"/>
    <dgm:cxn modelId="{B35CC802-13EB-8F4B-8256-1660A6ED30F0}" srcId="{8686B0D1-F98B-2E48-B1A5-4C910775FC19}" destId="{0BC771DF-6F7F-EA4B-B0D1-2CB344112D0D}" srcOrd="1" destOrd="0" parTransId="{C0FAF9D9-FEA5-EA4A-8456-9392C6622CED}" sibTransId="{8EA920FA-927C-D245-B266-15F644CFB592}"/>
    <dgm:cxn modelId="{074DA4EB-58D8-1B4E-ACE6-2B21D8434312}" type="presOf" srcId="{E80CA2C8-2B95-4742-86D0-2DA97A179FD2}" destId="{94FCEF00-965E-9849-9953-517A8A1EB57A}" srcOrd="0" destOrd="0" presId="urn:microsoft.com/office/officeart/2005/8/layout/cycle2"/>
    <dgm:cxn modelId="{E733D8E3-27D2-DF4B-A906-282930737BAC}" srcId="{8686B0D1-F98B-2E48-B1A5-4C910775FC19}" destId="{155DAA44-ACF3-E143-9136-76641752EB6C}" srcOrd="6" destOrd="0" parTransId="{F5EE0D24-359D-E941-9024-080547ED0806}" sibTransId="{5A4ED66B-F78F-FA42-B8EE-4D057302B7E6}"/>
    <dgm:cxn modelId="{6A17DEA6-24BA-EE49-9CEB-80AE381577B7}" type="presOf" srcId="{86061C3E-E715-AC41-BB01-29674BEFD812}" destId="{AE2194E7-92A8-C743-ABFF-F36A2E9C49B2}" srcOrd="0" destOrd="0" presId="urn:microsoft.com/office/officeart/2005/8/layout/cycle2"/>
    <dgm:cxn modelId="{C27B8AF7-FBED-B643-861B-5F6CF0C8EA81}" type="presOf" srcId="{8AECEF4B-C9EA-0B4B-A291-EB5B337795A1}" destId="{1CD1823C-3E18-C24E-99AF-C3300209E0A3}" srcOrd="0" destOrd="0" presId="urn:microsoft.com/office/officeart/2005/8/layout/cycle2"/>
    <dgm:cxn modelId="{CE161D62-E671-2346-B03D-7062C2495B64}" type="presParOf" srcId="{725D0A13-F15B-8A49-A389-CBE1D8FE5024}" destId="{7B7E3B8C-28FD-4F49-B1C6-2104E78C5290}" srcOrd="0" destOrd="0" presId="urn:microsoft.com/office/officeart/2005/8/layout/cycle2"/>
    <dgm:cxn modelId="{2A6DEB8F-0DEB-BD4C-ACE9-09800AB417BB}" type="presParOf" srcId="{725D0A13-F15B-8A49-A389-CBE1D8FE5024}" destId="{74472EE8-FD0B-1C4A-BE22-4E200C1BD703}" srcOrd="1" destOrd="0" presId="urn:microsoft.com/office/officeart/2005/8/layout/cycle2"/>
    <dgm:cxn modelId="{73998EA9-A857-654F-A793-C0FB69412B9A}" type="presParOf" srcId="{74472EE8-FD0B-1C4A-BE22-4E200C1BD703}" destId="{EC5DC847-FE2B-DC46-907E-F5F65C4BA089}" srcOrd="0" destOrd="0" presId="urn:microsoft.com/office/officeart/2005/8/layout/cycle2"/>
    <dgm:cxn modelId="{9D322D7F-E3C8-004B-AC4B-43E86D8B771B}" type="presParOf" srcId="{725D0A13-F15B-8A49-A389-CBE1D8FE5024}" destId="{C1CD4054-1D4C-5846-B35D-518B211DD949}" srcOrd="2" destOrd="0" presId="urn:microsoft.com/office/officeart/2005/8/layout/cycle2"/>
    <dgm:cxn modelId="{E46B0A5A-7859-7642-A3C0-C00B84FDF76B}" type="presParOf" srcId="{725D0A13-F15B-8A49-A389-CBE1D8FE5024}" destId="{3C22E181-134C-2B49-B661-B6F4C4C630CD}" srcOrd="3" destOrd="0" presId="urn:microsoft.com/office/officeart/2005/8/layout/cycle2"/>
    <dgm:cxn modelId="{7CA351EC-F8EC-D749-8297-C5592D8C7D4D}" type="presParOf" srcId="{3C22E181-134C-2B49-B661-B6F4C4C630CD}" destId="{C353B296-D8FD-3D40-8670-6E496859F3B8}" srcOrd="0" destOrd="0" presId="urn:microsoft.com/office/officeart/2005/8/layout/cycle2"/>
    <dgm:cxn modelId="{A2733491-75FD-7A4A-A5C9-32AF137B8DFB}" type="presParOf" srcId="{725D0A13-F15B-8A49-A389-CBE1D8FE5024}" destId="{94FCEF00-965E-9849-9953-517A8A1EB57A}" srcOrd="4" destOrd="0" presId="urn:microsoft.com/office/officeart/2005/8/layout/cycle2"/>
    <dgm:cxn modelId="{294F2EFA-01B9-C945-A96F-8B1F3F75E947}" type="presParOf" srcId="{725D0A13-F15B-8A49-A389-CBE1D8FE5024}" destId="{BE353F12-E402-9843-B516-E4CD8DDC121E}" srcOrd="5" destOrd="0" presId="urn:microsoft.com/office/officeart/2005/8/layout/cycle2"/>
    <dgm:cxn modelId="{BC966893-7D54-E445-BCA8-1C1CD1E61247}" type="presParOf" srcId="{BE353F12-E402-9843-B516-E4CD8DDC121E}" destId="{84A81891-2C16-2148-B5F6-1255EFE774AB}" srcOrd="0" destOrd="0" presId="urn:microsoft.com/office/officeart/2005/8/layout/cycle2"/>
    <dgm:cxn modelId="{79E86759-71C3-BE48-9166-60EE63A69607}" type="presParOf" srcId="{725D0A13-F15B-8A49-A389-CBE1D8FE5024}" destId="{1CD1823C-3E18-C24E-99AF-C3300209E0A3}" srcOrd="6" destOrd="0" presId="urn:microsoft.com/office/officeart/2005/8/layout/cycle2"/>
    <dgm:cxn modelId="{47B84041-0591-F841-8F46-6A473C80CA22}" type="presParOf" srcId="{725D0A13-F15B-8A49-A389-CBE1D8FE5024}" destId="{AE2194E7-92A8-C743-ABFF-F36A2E9C49B2}" srcOrd="7" destOrd="0" presId="urn:microsoft.com/office/officeart/2005/8/layout/cycle2"/>
    <dgm:cxn modelId="{F58C8F5B-F838-6E42-BA2D-AB2A4A5E4D24}" type="presParOf" srcId="{AE2194E7-92A8-C743-ABFF-F36A2E9C49B2}" destId="{C5B0FE08-DD5F-BD4E-946E-853DD0753FB0}" srcOrd="0" destOrd="0" presId="urn:microsoft.com/office/officeart/2005/8/layout/cycle2"/>
    <dgm:cxn modelId="{843F2DF5-B0BD-FA45-B77C-F4F7FFA99436}" type="presParOf" srcId="{725D0A13-F15B-8A49-A389-CBE1D8FE5024}" destId="{D1F0BE22-5B04-0F4C-BFAA-1F5C01B1BCC5}" srcOrd="8" destOrd="0" presId="urn:microsoft.com/office/officeart/2005/8/layout/cycle2"/>
    <dgm:cxn modelId="{017241C1-A52F-6342-91B5-B3D7FB1F12E8}" type="presParOf" srcId="{725D0A13-F15B-8A49-A389-CBE1D8FE5024}" destId="{6D324E8B-97AC-6347-B740-4D61D4DA4DB7}" srcOrd="9" destOrd="0" presId="urn:microsoft.com/office/officeart/2005/8/layout/cycle2"/>
    <dgm:cxn modelId="{B46BFFDF-349B-E540-9AD3-835830D45926}" type="presParOf" srcId="{6D324E8B-97AC-6347-B740-4D61D4DA4DB7}" destId="{7EA288E7-6A3B-F14D-B143-AEA92FB3891A}" srcOrd="0" destOrd="0" presId="urn:microsoft.com/office/officeart/2005/8/layout/cycle2"/>
    <dgm:cxn modelId="{266CDF1D-6EB8-A646-9133-3D959D1007F2}" type="presParOf" srcId="{725D0A13-F15B-8A49-A389-CBE1D8FE5024}" destId="{080EA54D-F3B6-B145-A5F9-C8E0E4DF5063}" srcOrd="10" destOrd="0" presId="urn:microsoft.com/office/officeart/2005/8/layout/cycle2"/>
    <dgm:cxn modelId="{E7E1EEC8-B05E-0140-A16A-EADF5044FC15}" type="presParOf" srcId="{725D0A13-F15B-8A49-A389-CBE1D8FE5024}" destId="{C43AC8B4-5F95-BF4A-9974-BFBADAFF3CBB}" srcOrd="11" destOrd="0" presId="urn:microsoft.com/office/officeart/2005/8/layout/cycle2"/>
    <dgm:cxn modelId="{D1779362-B447-DD48-BABE-567F1829F308}" type="presParOf" srcId="{C43AC8B4-5F95-BF4A-9974-BFBADAFF3CBB}" destId="{16EA0EAD-8323-8442-9784-62219F8E80A6}" srcOrd="0" destOrd="0" presId="urn:microsoft.com/office/officeart/2005/8/layout/cycle2"/>
    <dgm:cxn modelId="{2A5245E6-9DCD-B04A-84E4-B42FC44CBC7D}" type="presParOf" srcId="{725D0A13-F15B-8A49-A389-CBE1D8FE5024}" destId="{7159A252-3E7E-3242-BE58-CE83FCAB059E}" srcOrd="12" destOrd="0" presId="urn:microsoft.com/office/officeart/2005/8/layout/cycle2"/>
    <dgm:cxn modelId="{D8D9E021-789E-084F-B5EA-A31D05371046}" type="presParOf" srcId="{725D0A13-F15B-8A49-A389-CBE1D8FE5024}" destId="{74450687-2A4E-E740-9CCB-93BB3E9DA69E}" srcOrd="13" destOrd="0" presId="urn:microsoft.com/office/officeart/2005/8/layout/cycle2"/>
    <dgm:cxn modelId="{B98CA407-24FC-0240-BC9A-F2827594BF85}" type="presParOf" srcId="{74450687-2A4E-E740-9CCB-93BB3E9DA69E}" destId="{EF433B97-BF23-CE42-956E-B96A4578037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521EE-5FD5-214A-ACF6-4BAF03CC1D44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A70E0B69-5870-734F-968C-3FBFE4478114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Extract data</a:t>
          </a:r>
          <a:endParaRPr lang="en-US" dirty="0">
            <a:latin typeface="Arial Narrow"/>
            <a:cs typeface="Arial Narrow"/>
          </a:endParaRPr>
        </a:p>
      </dgm:t>
    </dgm:pt>
    <dgm:pt modelId="{3E8A74FD-0813-504D-BCC2-3096B14767A3}" type="parTrans" cxnId="{708265CC-7718-6748-862A-9E3D0B1C12B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2A53667C-25A2-184C-B3F6-3BC771D039B9}" type="sibTrans" cxnId="{708265CC-7718-6748-862A-9E3D0B1C12B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9ECB5F7-0110-6043-99A8-F1ACB100213B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Analyze</a:t>
          </a:r>
          <a:endParaRPr lang="en-US" dirty="0">
            <a:latin typeface="Arial Narrow"/>
            <a:cs typeface="Arial Narrow"/>
          </a:endParaRPr>
        </a:p>
      </dgm:t>
    </dgm:pt>
    <dgm:pt modelId="{2992AF1C-DC2D-C944-AA06-29A3D84A0044}" type="parTrans" cxnId="{2852D4E2-E056-FA4B-A913-668673E104C9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64CCB7EA-32E6-524C-8F3D-A29D3C5AEE83}" type="sibTrans" cxnId="{2852D4E2-E056-FA4B-A913-668673E104C9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A533A0F5-63CD-D84B-BCCD-6D953AD492DD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Decide action</a:t>
          </a:r>
          <a:endParaRPr lang="en-US" dirty="0">
            <a:latin typeface="Arial Narrow"/>
            <a:cs typeface="Arial Narrow"/>
          </a:endParaRPr>
        </a:p>
      </dgm:t>
    </dgm:pt>
    <dgm:pt modelId="{DD1A278F-1AB5-AD48-AD68-87C2A163BFB1}" type="parTrans" cxnId="{863D2642-59C8-6243-A143-75CBEF9E621E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0A670C0-96AD-0641-A899-42A86D970F15}" type="sibTrans" cxnId="{863D2642-59C8-6243-A143-75CBEF9E621E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4F75097-785D-7B42-9961-669F22CC6104}" type="pres">
      <dgm:prSet presAssocID="{89F521EE-5FD5-214A-ACF6-4BAF03CC1D44}" presName="Name0" presStyleCnt="0">
        <dgm:presLayoutVars>
          <dgm:dir/>
          <dgm:resizeHandles val="exact"/>
        </dgm:presLayoutVars>
      </dgm:prSet>
      <dgm:spPr/>
    </dgm:pt>
    <dgm:pt modelId="{968126CD-9005-384A-B671-885E0AA40B6A}" type="pres">
      <dgm:prSet presAssocID="{89F521EE-5FD5-214A-ACF6-4BAF03CC1D44}" presName="arrow" presStyleLbl="bgShp" presStyleIdx="0" presStyleCnt="1"/>
      <dgm:spPr/>
    </dgm:pt>
    <dgm:pt modelId="{CEDDFB64-4FFA-C44F-B00A-761DD99D63DA}" type="pres">
      <dgm:prSet presAssocID="{89F521EE-5FD5-214A-ACF6-4BAF03CC1D44}" presName="points" presStyleCnt="0"/>
      <dgm:spPr/>
    </dgm:pt>
    <dgm:pt modelId="{D72546C4-893F-AB4D-8359-F439C195178A}" type="pres">
      <dgm:prSet presAssocID="{A70E0B69-5870-734F-968C-3FBFE4478114}" presName="compositeA" presStyleCnt="0"/>
      <dgm:spPr/>
    </dgm:pt>
    <dgm:pt modelId="{265C3382-FB6D-E14E-898B-5D5BCD42EA34}" type="pres">
      <dgm:prSet presAssocID="{A70E0B69-5870-734F-968C-3FBFE447811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C2677-54B6-6C4F-B1FD-606FE793AEF1}" type="pres">
      <dgm:prSet presAssocID="{A70E0B69-5870-734F-968C-3FBFE4478114}" presName="circleA" presStyleLbl="node1" presStyleIdx="0" presStyleCnt="3"/>
      <dgm:spPr/>
    </dgm:pt>
    <dgm:pt modelId="{B4632E64-FB61-084B-B17F-A3A669762AA6}" type="pres">
      <dgm:prSet presAssocID="{A70E0B69-5870-734F-968C-3FBFE4478114}" presName="spaceA" presStyleCnt="0"/>
      <dgm:spPr/>
    </dgm:pt>
    <dgm:pt modelId="{58F1016D-A2B1-6F4F-8A42-072CF506AF30}" type="pres">
      <dgm:prSet presAssocID="{2A53667C-25A2-184C-B3F6-3BC771D039B9}" presName="space" presStyleCnt="0"/>
      <dgm:spPr/>
    </dgm:pt>
    <dgm:pt modelId="{A9550B51-41BD-6D42-B738-059A0F06064D}" type="pres">
      <dgm:prSet presAssocID="{19ECB5F7-0110-6043-99A8-F1ACB100213B}" presName="compositeB" presStyleCnt="0"/>
      <dgm:spPr/>
    </dgm:pt>
    <dgm:pt modelId="{E499E4AE-1CE7-DC4A-816B-525949981926}" type="pres">
      <dgm:prSet presAssocID="{19ECB5F7-0110-6043-99A8-F1ACB100213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39AB2-1B19-1241-8755-17DDDBB45D90}" type="pres">
      <dgm:prSet presAssocID="{19ECB5F7-0110-6043-99A8-F1ACB100213B}" presName="circleB" presStyleLbl="node1" presStyleIdx="1" presStyleCnt="3" custLinFactNeighborX="5658" custLinFactNeighborY="7042"/>
      <dgm:spPr/>
    </dgm:pt>
    <dgm:pt modelId="{C837E51B-A6FB-0F4F-9C5C-6BB3B9411B34}" type="pres">
      <dgm:prSet presAssocID="{19ECB5F7-0110-6043-99A8-F1ACB100213B}" presName="spaceB" presStyleCnt="0"/>
      <dgm:spPr/>
    </dgm:pt>
    <dgm:pt modelId="{71D9753D-CEFB-AF45-BB11-505779B9FDC7}" type="pres">
      <dgm:prSet presAssocID="{64CCB7EA-32E6-524C-8F3D-A29D3C5AEE83}" presName="space" presStyleCnt="0"/>
      <dgm:spPr/>
    </dgm:pt>
    <dgm:pt modelId="{84C17243-D2F1-ED4B-B338-6DF76FBB7B84}" type="pres">
      <dgm:prSet presAssocID="{A533A0F5-63CD-D84B-BCCD-6D953AD492DD}" presName="compositeA" presStyleCnt="0"/>
      <dgm:spPr/>
    </dgm:pt>
    <dgm:pt modelId="{79E6A713-6374-134E-961F-60EFFE40236E}" type="pres">
      <dgm:prSet presAssocID="{A533A0F5-63CD-D84B-BCCD-6D953AD492D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AC268-87F3-874A-8C09-6C90ADFF4DAE}" type="pres">
      <dgm:prSet presAssocID="{A533A0F5-63CD-D84B-BCCD-6D953AD492DD}" presName="circleA" presStyleLbl="node1" presStyleIdx="2" presStyleCnt="3"/>
      <dgm:spPr/>
    </dgm:pt>
    <dgm:pt modelId="{851DE610-CAF3-4942-AA6A-802BD0DD4168}" type="pres">
      <dgm:prSet presAssocID="{A533A0F5-63CD-D84B-BCCD-6D953AD492DD}" presName="spaceA" presStyleCnt="0"/>
      <dgm:spPr/>
    </dgm:pt>
  </dgm:ptLst>
  <dgm:cxnLst>
    <dgm:cxn modelId="{863D2642-59C8-6243-A143-75CBEF9E621E}" srcId="{89F521EE-5FD5-214A-ACF6-4BAF03CC1D44}" destId="{A533A0F5-63CD-D84B-BCCD-6D953AD492DD}" srcOrd="2" destOrd="0" parTransId="{DD1A278F-1AB5-AD48-AD68-87C2A163BFB1}" sibTransId="{30A670C0-96AD-0641-A899-42A86D970F15}"/>
    <dgm:cxn modelId="{3AC44F2C-8261-8B43-A641-484726A84DBF}" type="presOf" srcId="{89F521EE-5FD5-214A-ACF6-4BAF03CC1D44}" destId="{34F75097-785D-7B42-9961-669F22CC6104}" srcOrd="0" destOrd="0" presId="urn:microsoft.com/office/officeart/2005/8/layout/hProcess11"/>
    <dgm:cxn modelId="{559E2752-1D4A-C547-8297-601A24FF0F81}" type="presOf" srcId="{A70E0B69-5870-734F-968C-3FBFE4478114}" destId="{265C3382-FB6D-E14E-898B-5D5BCD42EA34}" srcOrd="0" destOrd="0" presId="urn:microsoft.com/office/officeart/2005/8/layout/hProcess11"/>
    <dgm:cxn modelId="{708265CC-7718-6748-862A-9E3D0B1C12B2}" srcId="{89F521EE-5FD5-214A-ACF6-4BAF03CC1D44}" destId="{A70E0B69-5870-734F-968C-3FBFE4478114}" srcOrd="0" destOrd="0" parTransId="{3E8A74FD-0813-504D-BCC2-3096B14767A3}" sibTransId="{2A53667C-25A2-184C-B3F6-3BC771D039B9}"/>
    <dgm:cxn modelId="{2852D4E2-E056-FA4B-A913-668673E104C9}" srcId="{89F521EE-5FD5-214A-ACF6-4BAF03CC1D44}" destId="{19ECB5F7-0110-6043-99A8-F1ACB100213B}" srcOrd="1" destOrd="0" parTransId="{2992AF1C-DC2D-C944-AA06-29A3D84A0044}" sibTransId="{64CCB7EA-32E6-524C-8F3D-A29D3C5AEE83}"/>
    <dgm:cxn modelId="{9DB24B86-FB47-9E48-B1DE-63EB25C06996}" type="presOf" srcId="{19ECB5F7-0110-6043-99A8-F1ACB100213B}" destId="{E499E4AE-1CE7-DC4A-816B-525949981926}" srcOrd="0" destOrd="0" presId="urn:microsoft.com/office/officeart/2005/8/layout/hProcess11"/>
    <dgm:cxn modelId="{7CE94A06-82FB-614D-B760-09CAE8E982B5}" type="presOf" srcId="{A533A0F5-63CD-D84B-BCCD-6D953AD492DD}" destId="{79E6A713-6374-134E-961F-60EFFE40236E}" srcOrd="0" destOrd="0" presId="urn:microsoft.com/office/officeart/2005/8/layout/hProcess11"/>
    <dgm:cxn modelId="{28175B62-D5C3-9A4E-BE83-B284FB010C23}" type="presParOf" srcId="{34F75097-785D-7B42-9961-669F22CC6104}" destId="{968126CD-9005-384A-B671-885E0AA40B6A}" srcOrd="0" destOrd="0" presId="urn:microsoft.com/office/officeart/2005/8/layout/hProcess11"/>
    <dgm:cxn modelId="{D51CC36D-6A4C-6145-85EA-FA424B4F5D38}" type="presParOf" srcId="{34F75097-785D-7B42-9961-669F22CC6104}" destId="{CEDDFB64-4FFA-C44F-B00A-761DD99D63DA}" srcOrd="1" destOrd="0" presId="urn:microsoft.com/office/officeart/2005/8/layout/hProcess11"/>
    <dgm:cxn modelId="{6664C14B-BCB1-EB42-9140-0A4A2D47C28D}" type="presParOf" srcId="{CEDDFB64-4FFA-C44F-B00A-761DD99D63DA}" destId="{D72546C4-893F-AB4D-8359-F439C195178A}" srcOrd="0" destOrd="0" presId="urn:microsoft.com/office/officeart/2005/8/layout/hProcess11"/>
    <dgm:cxn modelId="{37BB975F-BAC2-5B48-851E-08E1F7F440B8}" type="presParOf" srcId="{D72546C4-893F-AB4D-8359-F439C195178A}" destId="{265C3382-FB6D-E14E-898B-5D5BCD42EA34}" srcOrd="0" destOrd="0" presId="urn:microsoft.com/office/officeart/2005/8/layout/hProcess11"/>
    <dgm:cxn modelId="{9A3C4A3F-449A-D640-9F85-55FCF6FACE7B}" type="presParOf" srcId="{D72546C4-893F-AB4D-8359-F439C195178A}" destId="{178C2677-54B6-6C4F-B1FD-606FE793AEF1}" srcOrd="1" destOrd="0" presId="urn:microsoft.com/office/officeart/2005/8/layout/hProcess11"/>
    <dgm:cxn modelId="{484B13B8-0BCD-5A40-BAF5-5B28B23226E7}" type="presParOf" srcId="{D72546C4-893F-AB4D-8359-F439C195178A}" destId="{B4632E64-FB61-084B-B17F-A3A669762AA6}" srcOrd="2" destOrd="0" presId="urn:microsoft.com/office/officeart/2005/8/layout/hProcess11"/>
    <dgm:cxn modelId="{74E9211A-7254-D141-A4F9-59A164275F35}" type="presParOf" srcId="{CEDDFB64-4FFA-C44F-B00A-761DD99D63DA}" destId="{58F1016D-A2B1-6F4F-8A42-072CF506AF30}" srcOrd="1" destOrd="0" presId="urn:microsoft.com/office/officeart/2005/8/layout/hProcess11"/>
    <dgm:cxn modelId="{5C353F46-A1A8-334B-BE13-7C9536BE4CBD}" type="presParOf" srcId="{CEDDFB64-4FFA-C44F-B00A-761DD99D63DA}" destId="{A9550B51-41BD-6D42-B738-059A0F06064D}" srcOrd="2" destOrd="0" presId="urn:microsoft.com/office/officeart/2005/8/layout/hProcess11"/>
    <dgm:cxn modelId="{5878AA07-9A24-844A-96E9-C8EA14A61852}" type="presParOf" srcId="{A9550B51-41BD-6D42-B738-059A0F06064D}" destId="{E499E4AE-1CE7-DC4A-816B-525949981926}" srcOrd="0" destOrd="0" presId="urn:microsoft.com/office/officeart/2005/8/layout/hProcess11"/>
    <dgm:cxn modelId="{48210E40-B523-844B-ABEB-F6135B19E5C5}" type="presParOf" srcId="{A9550B51-41BD-6D42-B738-059A0F06064D}" destId="{9A939AB2-1B19-1241-8755-17DDDBB45D90}" srcOrd="1" destOrd="0" presId="urn:microsoft.com/office/officeart/2005/8/layout/hProcess11"/>
    <dgm:cxn modelId="{E6F9DF46-FB10-8049-8245-DF2371DC1E2A}" type="presParOf" srcId="{A9550B51-41BD-6D42-B738-059A0F06064D}" destId="{C837E51B-A6FB-0F4F-9C5C-6BB3B9411B34}" srcOrd="2" destOrd="0" presId="urn:microsoft.com/office/officeart/2005/8/layout/hProcess11"/>
    <dgm:cxn modelId="{CD4259D5-C8B2-D54D-A0AF-0222405EAAD8}" type="presParOf" srcId="{CEDDFB64-4FFA-C44F-B00A-761DD99D63DA}" destId="{71D9753D-CEFB-AF45-BB11-505779B9FDC7}" srcOrd="3" destOrd="0" presId="urn:microsoft.com/office/officeart/2005/8/layout/hProcess11"/>
    <dgm:cxn modelId="{595B6ED0-BC9B-D745-8FE6-F84102F4A7E2}" type="presParOf" srcId="{CEDDFB64-4FFA-C44F-B00A-761DD99D63DA}" destId="{84C17243-D2F1-ED4B-B338-6DF76FBB7B84}" srcOrd="4" destOrd="0" presId="urn:microsoft.com/office/officeart/2005/8/layout/hProcess11"/>
    <dgm:cxn modelId="{80EB06C6-BCDF-5B4E-AEAD-E0333659FA37}" type="presParOf" srcId="{84C17243-D2F1-ED4B-B338-6DF76FBB7B84}" destId="{79E6A713-6374-134E-961F-60EFFE40236E}" srcOrd="0" destOrd="0" presId="urn:microsoft.com/office/officeart/2005/8/layout/hProcess11"/>
    <dgm:cxn modelId="{BECCC273-1FE6-4A42-BC0E-36C982B3D156}" type="presParOf" srcId="{84C17243-D2F1-ED4B-B338-6DF76FBB7B84}" destId="{76BAC268-87F3-874A-8C09-6C90ADFF4DAE}" srcOrd="1" destOrd="0" presId="urn:microsoft.com/office/officeart/2005/8/layout/hProcess11"/>
    <dgm:cxn modelId="{1697868A-BE96-0B4B-A7B1-6BD0E4F65B0B}" type="presParOf" srcId="{84C17243-D2F1-ED4B-B338-6DF76FBB7B84}" destId="{851DE610-CAF3-4942-AA6A-802BD0DD41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521EE-5FD5-214A-ACF6-4BAF03CC1D44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A70E0B69-5870-734F-968C-3FBFE4478114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Extract data</a:t>
          </a:r>
          <a:endParaRPr lang="en-US" dirty="0">
            <a:latin typeface="Arial Narrow"/>
            <a:cs typeface="Arial Narrow"/>
          </a:endParaRPr>
        </a:p>
      </dgm:t>
    </dgm:pt>
    <dgm:pt modelId="{3E8A74FD-0813-504D-BCC2-3096B14767A3}" type="parTrans" cxnId="{708265CC-7718-6748-862A-9E3D0B1C12B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2A53667C-25A2-184C-B3F6-3BC771D039B9}" type="sibTrans" cxnId="{708265CC-7718-6748-862A-9E3D0B1C12B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9ECB5F7-0110-6043-99A8-F1ACB100213B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Analyze</a:t>
          </a:r>
          <a:endParaRPr lang="en-US" dirty="0">
            <a:latin typeface="Arial Narrow"/>
            <a:cs typeface="Arial Narrow"/>
          </a:endParaRPr>
        </a:p>
      </dgm:t>
    </dgm:pt>
    <dgm:pt modelId="{2992AF1C-DC2D-C944-AA06-29A3D84A0044}" type="parTrans" cxnId="{2852D4E2-E056-FA4B-A913-668673E104C9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64CCB7EA-32E6-524C-8F3D-A29D3C5AEE83}" type="sibTrans" cxnId="{2852D4E2-E056-FA4B-A913-668673E104C9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A533A0F5-63CD-D84B-BCCD-6D953AD492DD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Decide action</a:t>
          </a:r>
          <a:endParaRPr lang="en-US" dirty="0">
            <a:latin typeface="Arial Narrow"/>
            <a:cs typeface="Arial Narrow"/>
          </a:endParaRPr>
        </a:p>
      </dgm:t>
    </dgm:pt>
    <dgm:pt modelId="{DD1A278F-1AB5-AD48-AD68-87C2A163BFB1}" type="parTrans" cxnId="{863D2642-59C8-6243-A143-75CBEF9E621E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0A670C0-96AD-0641-A899-42A86D970F15}" type="sibTrans" cxnId="{863D2642-59C8-6243-A143-75CBEF9E621E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4F75097-785D-7B42-9961-669F22CC6104}" type="pres">
      <dgm:prSet presAssocID="{89F521EE-5FD5-214A-ACF6-4BAF03CC1D44}" presName="Name0" presStyleCnt="0">
        <dgm:presLayoutVars>
          <dgm:dir/>
          <dgm:resizeHandles val="exact"/>
        </dgm:presLayoutVars>
      </dgm:prSet>
      <dgm:spPr/>
    </dgm:pt>
    <dgm:pt modelId="{968126CD-9005-384A-B671-885E0AA40B6A}" type="pres">
      <dgm:prSet presAssocID="{89F521EE-5FD5-214A-ACF6-4BAF03CC1D44}" presName="arrow" presStyleLbl="bgShp" presStyleIdx="0" presStyleCnt="1"/>
      <dgm:spPr>
        <a:gradFill flip="none" rotWithShape="1">
          <a:gsLst>
            <a:gs pos="49000">
              <a:srgbClr val="008000"/>
            </a:gs>
            <a:gs pos="0">
              <a:srgbClr val="FFFFFF"/>
            </a:gs>
          </a:gsLst>
          <a:lin ang="0" scaled="1"/>
          <a:tileRect/>
        </a:gradFill>
      </dgm:spPr>
    </dgm:pt>
    <dgm:pt modelId="{CEDDFB64-4FFA-C44F-B00A-761DD99D63DA}" type="pres">
      <dgm:prSet presAssocID="{89F521EE-5FD5-214A-ACF6-4BAF03CC1D44}" presName="points" presStyleCnt="0"/>
      <dgm:spPr/>
    </dgm:pt>
    <dgm:pt modelId="{D72546C4-893F-AB4D-8359-F439C195178A}" type="pres">
      <dgm:prSet presAssocID="{A70E0B69-5870-734F-968C-3FBFE4478114}" presName="compositeA" presStyleCnt="0"/>
      <dgm:spPr/>
    </dgm:pt>
    <dgm:pt modelId="{265C3382-FB6D-E14E-898B-5D5BCD42EA34}" type="pres">
      <dgm:prSet presAssocID="{A70E0B69-5870-734F-968C-3FBFE447811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C2677-54B6-6C4F-B1FD-606FE793AEF1}" type="pres">
      <dgm:prSet presAssocID="{A70E0B69-5870-734F-968C-3FBFE4478114}" presName="circleA" presStyleLbl="node1" presStyleIdx="0" presStyleCnt="3"/>
      <dgm:spPr>
        <a:solidFill>
          <a:srgbClr val="800000"/>
        </a:solidFill>
      </dgm:spPr>
    </dgm:pt>
    <dgm:pt modelId="{B4632E64-FB61-084B-B17F-A3A669762AA6}" type="pres">
      <dgm:prSet presAssocID="{A70E0B69-5870-734F-968C-3FBFE4478114}" presName="spaceA" presStyleCnt="0"/>
      <dgm:spPr/>
    </dgm:pt>
    <dgm:pt modelId="{58F1016D-A2B1-6F4F-8A42-072CF506AF30}" type="pres">
      <dgm:prSet presAssocID="{2A53667C-25A2-184C-B3F6-3BC771D039B9}" presName="space" presStyleCnt="0"/>
      <dgm:spPr/>
    </dgm:pt>
    <dgm:pt modelId="{A9550B51-41BD-6D42-B738-059A0F06064D}" type="pres">
      <dgm:prSet presAssocID="{19ECB5F7-0110-6043-99A8-F1ACB100213B}" presName="compositeB" presStyleCnt="0"/>
      <dgm:spPr/>
    </dgm:pt>
    <dgm:pt modelId="{E499E4AE-1CE7-DC4A-816B-525949981926}" type="pres">
      <dgm:prSet presAssocID="{19ECB5F7-0110-6043-99A8-F1ACB100213B}" presName="textB" presStyleLbl="revTx" presStyleIdx="1" presStyleCnt="3" custLinFactNeighborX="-60955" custLinFactNeighborY="-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39AB2-1B19-1241-8755-17DDDBB45D90}" type="pres">
      <dgm:prSet presAssocID="{19ECB5F7-0110-6043-99A8-F1ACB100213B}" presName="circleB" presStyleLbl="node1" presStyleIdx="1" presStyleCnt="3" custLinFactX="-600000" custLinFactNeighborX="-682286" custLinFactNeighborY="-14919"/>
      <dgm:spPr>
        <a:solidFill>
          <a:srgbClr val="800000"/>
        </a:solidFill>
      </dgm:spPr>
    </dgm:pt>
    <dgm:pt modelId="{C837E51B-A6FB-0F4F-9C5C-6BB3B9411B34}" type="pres">
      <dgm:prSet presAssocID="{19ECB5F7-0110-6043-99A8-F1ACB100213B}" presName="spaceB" presStyleCnt="0"/>
      <dgm:spPr/>
    </dgm:pt>
    <dgm:pt modelId="{71D9753D-CEFB-AF45-BB11-505779B9FDC7}" type="pres">
      <dgm:prSet presAssocID="{64CCB7EA-32E6-524C-8F3D-A29D3C5AEE83}" presName="space" presStyleCnt="0"/>
      <dgm:spPr/>
    </dgm:pt>
    <dgm:pt modelId="{84C17243-D2F1-ED4B-B338-6DF76FBB7B84}" type="pres">
      <dgm:prSet presAssocID="{A533A0F5-63CD-D84B-BCCD-6D953AD492DD}" presName="compositeA" presStyleCnt="0"/>
      <dgm:spPr/>
    </dgm:pt>
    <dgm:pt modelId="{79E6A713-6374-134E-961F-60EFFE40236E}" type="pres">
      <dgm:prSet presAssocID="{A533A0F5-63CD-D84B-BCCD-6D953AD492DD}" presName="textA" presStyleLbl="revTx" presStyleIdx="2" presStyleCnt="3" custLinFactX="-30659" custLinFactNeighborX="-100000" custLinFactNeighborY="15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AC268-87F3-874A-8C09-6C90ADFF4DAE}" type="pres">
      <dgm:prSet presAssocID="{A533A0F5-63CD-D84B-BCCD-6D953AD492DD}" presName="circleA" presStyleLbl="node1" presStyleIdx="2" presStyleCnt="3" custLinFactX="-1250632" custLinFactNeighborX="-1300000" custLinFactNeighborY="-14919"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851DE610-CAF3-4942-AA6A-802BD0DD4168}" type="pres">
      <dgm:prSet presAssocID="{A533A0F5-63CD-D84B-BCCD-6D953AD492DD}" presName="spaceA" presStyleCnt="0"/>
      <dgm:spPr/>
    </dgm:pt>
  </dgm:ptLst>
  <dgm:cxnLst>
    <dgm:cxn modelId="{863D2642-59C8-6243-A143-75CBEF9E621E}" srcId="{89F521EE-5FD5-214A-ACF6-4BAF03CC1D44}" destId="{A533A0F5-63CD-D84B-BCCD-6D953AD492DD}" srcOrd="2" destOrd="0" parTransId="{DD1A278F-1AB5-AD48-AD68-87C2A163BFB1}" sibTransId="{30A670C0-96AD-0641-A899-42A86D970F15}"/>
    <dgm:cxn modelId="{4D5F6902-EAD1-6B4B-9C55-43A3E98D1A94}" type="presOf" srcId="{A533A0F5-63CD-D84B-BCCD-6D953AD492DD}" destId="{79E6A713-6374-134E-961F-60EFFE40236E}" srcOrd="0" destOrd="0" presId="urn:microsoft.com/office/officeart/2005/8/layout/hProcess11"/>
    <dgm:cxn modelId="{A7872891-352F-044C-9A83-21428ED03C91}" type="presOf" srcId="{89F521EE-5FD5-214A-ACF6-4BAF03CC1D44}" destId="{34F75097-785D-7B42-9961-669F22CC6104}" srcOrd="0" destOrd="0" presId="urn:microsoft.com/office/officeart/2005/8/layout/hProcess11"/>
    <dgm:cxn modelId="{708265CC-7718-6748-862A-9E3D0B1C12B2}" srcId="{89F521EE-5FD5-214A-ACF6-4BAF03CC1D44}" destId="{A70E0B69-5870-734F-968C-3FBFE4478114}" srcOrd="0" destOrd="0" parTransId="{3E8A74FD-0813-504D-BCC2-3096B14767A3}" sibTransId="{2A53667C-25A2-184C-B3F6-3BC771D039B9}"/>
    <dgm:cxn modelId="{2852D4E2-E056-FA4B-A913-668673E104C9}" srcId="{89F521EE-5FD5-214A-ACF6-4BAF03CC1D44}" destId="{19ECB5F7-0110-6043-99A8-F1ACB100213B}" srcOrd="1" destOrd="0" parTransId="{2992AF1C-DC2D-C944-AA06-29A3D84A0044}" sibTransId="{64CCB7EA-32E6-524C-8F3D-A29D3C5AEE83}"/>
    <dgm:cxn modelId="{4457041C-6C47-7949-AE72-85827912EDBC}" type="presOf" srcId="{A70E0B69-5870-734F-968C-3FBFE4478114}" destId="{265C3382-FB6D-E14E-898B-5D5BCD42EA34}" srcOrd="0" destOrd="0" presId="urn:microsoft.com/office/officeart/2005/8/layout/hProcess11"/>
    <dgm:cxn modelId="{4DA78582-F0B1-2B4F-970C-25F493D7B542}" type="presOf" srcId="{19ECB5F7-0110-6043-99A8-F1ACB100213B}" destId="{E499E4AE-1CE7-DC4A-816B-525949981926}" srcOrd="0" destOrd="0" presId="urn:microsoft.com/office/officeart/2005/8/layout/hProcess11"/>
    <dgm:cxn modelId="{D7D1481E-04BC-B145-8F4C-A36E33B3FF50}" type="presParOf" srcId="{34F75097-785D-7B42-9961-669F22CC6104}" destId="{968126CD-9005-384A-B671-885E0AA40B6A}" srcOrd="0" destOrd="0" presId="urn:microsoft.com/office/officeart/2005/8/layout/hProcess11"/>
    <dgm:cxn modelId="{6BBEE4B5-C097-974B-91C4-5C163D61FC54}" type="presParOf" srcId="{34F75097-785D-7B42-9961-669F22CC6104}" destId="{CEDDFB64-4FFA-C44F-B00A-761DD99D63DA}" srcOrd="1" destOrd="0" presId="urn:microsoft.com/office/officeart/2005/8/layout/hProcess11"/>
    <dgm:cxn modelId="{D5AD1C4D-88E0-FD43-9958-F2D127DB494B}" type="presParOf" srcId="{CEDDFB64-4FFA-C44F-B00A-761DD99D63DA}" destId="{D72546C4-893F-AB4D-8359-F439C195178A}" srcOrd="0" destOrd="0" presId="urn:microsoft.com/office/officeart/2005/8/layout/hProcess11"/>
    <dgm:cxn modelId="{6DF65B52-A757-CE4A-BC0C-10A20D522459}" type="presParOf" srcId="{D72546C4-893F-AB4D-8359-F439C195178A}" destId="{265C3382-FB6D-E14E-898B-5D5BCD42EA34}" srcOrd="0" destOrd="0" presId="urn:microsoft.com/office/officeart/2005/8/layout/hProcess11"/>
    <dgm:cxn modelId="{E42D289C-351C-1345-A3FB-551DC3D4D9EA}" type="presParOf" srcId="{D72546C4-893F-AB4D-8359-F439C195178A}" destId="{178C2677-54B6-6C4F-B1FD-606FE793AEF1}" srcOrd="1" destOrd="0" presId="urn:microsoft.com/office/officeart/2005/8/layout/hProcess11"/>
    <dgm:cxn modelId="{D37A3EB7-A3B8-E94D-BB25-BA1A6F281BD8}" type="presParOf" srcId="{D72546C4-893F-AB4D-8359-F439C195178A}" destId="{B4632E64-FB61-084B-B17F-A3A669762AA6}" srcOrd="2" destOrd="0" presId="urn:microsoft.com/office/officeart/2005/8/layout/hProcess11"/>
    <dgm:cxn modelId="{1928EDA9-10CA-1342-9C11-5696A713024F}" type="presParOf" srcId="{CEDDFB64-4FFA-C44F-B00A-761DD99D63DA}" destId="{58F1016D-A2B1-6F4F-8A42-072CF506AF30}" srcOrd="1" destOrd="0" presId="urn:microsoft.com/office/officeart/2005/8/layout/hProcess11"/>
    <dgm:cxn modelId="{F95493E5-EC8E-1E4B-B4AD-78B17E25241A}" type="presParOf" srcId="{CEDDFB64-4FFA-C44F-B00A-761DD99D63DA}" destId="{A9550B51-41BD-6D42-B738-059A0F06064D}" srcOrd="2" destOrd="0" presId="urn:microsoft.com/office/officeart/2005/8/layout/hProcess11"/>
    <dgm:cxn modelId="{2C48388F-04A7-BC44-9644-E46C81553E57}" type="presParOf" srcId="{A9550B51-41BD-6D42-B738-059A0F06064D}" destId="{E499E4AE-1CE7-DC4A-816B-525949981926}" srcOrd="0" destOrd="0" presId="urn:microsoft.com/office/officeart/2005/8/layout/hProcess11"/>
    <dgm:cxn modelId="{0D1BC0A0-83A0-0B41-BE46-A9D8A00C4F59}" type="presParOf" srcId="{A9550B51-41BD-6D42-B738-059A0F06064D}" destId="{9A939AB2-1B19-1241-8755-17DDDBB45D90}" srcOrd="1" destOrd="0" presId="urn:microsoft.com/office/officeart/2005/8/layout/hProcess11"/>
    <dgm:cxn modelId="{5E25AFB3-32F7-8849-9B0A-60E186D8C8F1}" type="presParOf" srcId="{A9550B51-41BD-6D42-B738-059A0F06064D}" destId="{C837E51B-A6FB-0F4F-9C5C-6BB3B9411B34}" srcOrd="2" destOrd="0" presId="urn:microsoft.com/office/officeart/2005/8/layout/hProcess11"/>
    <dgm:cxn modelId="{AD927B2E-51D7-7F43-A6FF-257A24F5F4CD}" type="presParOf" srcId="{CEDDFB64-4FFA-C44F-B00A-761DD99D63DA}" destId="{71D9753D-CEFB-AF45-BB11-505779B9FDC7}" srcOrd="3" destOrd="0" presId="urn:microsoft.com/office/officeart/2005/8/layout/hProcess11"/>
    <dgm:cxn modelId="{52FE7673-CD1D-EA42-8E26-14DD2FAE3981}" type="presParOf" srcId="{CEDDFB64-4FFA-C44F-B00A-761DD99D63DA}" destId="{84C17243-D2F1-ED4B-B338-6DF76FBB7B84}" srcOrd="4" destOrd="0" presId="urn:microsoft.com/office/officeart/2005/8/layout/hProcess11"/>
    <dgm:cxn modelId="{BA0A43AF-EE3B-DC4C-B037-74FDF32B0B23}" type="presParOf" srcId="{84C17243-D2F1-ED4B-B338-6DF76FBB7B84}" destId="{79E6A713-6374-134E-961F-60EFFE40236E}" srcOrd="0" destOrd="0" presId="urn:microsoft.com/office/officeart/2005/8/layout/hProcess11"/>
    <dgm:cxn modelId="{5B9563B3-0067-0D4A-B603-51C61D740077}" type="presParOf" srcId="{84C17243-D2F1-ED4B-B338-6DF76FBB7B84}" destId="{76BAC268-87F3-874A-8C09-6C90ADFF4DAE}" srcOrd="1" destOrd="0" presId="urn:microsoft.com/office/officeart/2005/8/layout/hProcess11"/>
    <dgm:cxn modelId="{AD9BE621-8994-CC4C-B297-BF52CAD997DD}" type="presParOf" srcId="{84C17243-D2F1-ED4B-B338-6DF76FBB7B84}" destId="{851DE610-CAF3-4942-AA6A-802BD0DD4168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B3B1C-7D8F-5649-BB65-41CE7EFF7FA4}">
      <dsp:nvSpPr>
        <dsp:cNvPr id="0" name=""/>
        <dsp:cNvSpPr/>
      </dsp:nvSpPr>
      <dsp:spPr>
        <a:xfrm>
          <a:off x="0" y="0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An example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0"/>
        <a:ext cx="7646299" cy="690041"/>
      </dsp:txXfrm>
    </dsp:sp>
    <dsp:sp modelId="{35DD9107-A942-A847-9DA5-2DD0B959B36A}">
      <dsp:nvSpPr>
        <dsp:cNvPr id="0" name=""/>
        <dsp:cNvSpPr/>
      </dsp:nvSpPr>
      <dsp:spPr>
        <a:xfrm>
          <a:off x="69004" y="69004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6910B-80E0-134D-B04C-357067C53469}">
      <dsp:nvSpPr>
        <dsp:cNvPr id="0" name=""/>
        <dsp:cNvSpPr/>
      </dsp:nvSpPr>
      <dsp:spPr>
        <a:xfrm>
          <a:off x="0" y="759046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Data Analytics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759046"/>
        <a:ext cx="7646299" cy="690041"/>
      </dsp:txXfrm>
    </dsp:sp>
    <dsp:sp modelId="{7885292E-55C5-3C48-9298-F5AA3238B724}">
      <dsp:nvSpPr>
        <dsp:cNvPr id="0" name=""/>
        <dsp:cNvSpPr/>
      </dsp:nvSpPr>
      <dsp:spPr>
        <a:xfrm>
          <a:off x="69004" y="828050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568755"/>
            <a:satOff val="3230"/>
            <a:lumOff val="256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33FFD-46BB-BE46-BEAE-77B1559320C8}">
      <dsp:nvSpPr>
        <dsp:cNvPr id="0" name=""/>
        <dsp:cNvSpPr/>
      </dsp:nvSpPr>
      <dsp:spPr>
        <a:xfrm>
          <a:off x="0" y="1518092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Digital Dashboard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1518092"/>
        <a:ext cx="7646299" cy="690041"/>
      </dsp:txXfrm>
    </dsp:sp>
    <dsp:sp modelId="{A50B24D3-1190-F340-8A28-169BC22A0A0F}">
      <dsp:nvSpPr>
        <dsp:cNvPr id="0" name=""/>
        <dsp:cNvSpPr/>
      </dsp:nvSpPr>
      <dsp:spPr>
        <a:xfrm>
          <a:off x="69004" y="1587096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137509"/>
            <a:satOff val="6460"/>
            <a:lumOff val="513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C696D-FEDE-8740-BCE3-C4B85C9B2BF1}">
      <dsp:nvSpPr>
        <dsp:cNvPr id="0" name=""/>
        <dsp:cNvSpPr/>
      </dsp:nvSpPr>
      <dsp:spPr>
        <a:xfrm>
          <a:off x="0" y="2277138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Use of Numbers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2277138"/>
        <a:ext cx="7646299" cy="690041"/>
      </dsp:txXfrm>
    </dsp:sp>
    <dsp:sp modelId="{5659CEC2-1A89-874B-AB96-9261B323CA69}">
      <dsp:nvSpPr>
        <dsp:cNvPr id="0" name=""/>
        <dsp:cNvSpPr/>
      </dsp:nvSpPr>
      <dsp:spPr>
        <a:xfrm>
          <a:off x="69004" y="2346142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706264"/>
            <a:satOff val="9690"/>
            <a:lumOff val="769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F4962-7C1A-854D-9ABD-131010972AD6}">
      <dsp:nvSpPr>
        <dsp:cNvPr id="0" name=""/>
        <dsp:cNvSpPr/>
      </dsp:nvSpPr>
      <dsp:spPr>
        <a:xfrm>
          <a:off x="0" y="3036184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2551298"/>
            <a:satOff val="15371"/>
            <a:lumOff val="123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Data on Indian Railways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3036184"/>
        <a:ext cx="7646299" cy="690041"/>
      </dsp:txXfrm>
    </dsp:sp>
    <dsp:sp modelId="{BDEB3C50-72AE-2645-96D9-0C7253491D81}">
      <dsp:nvSpPr>
        <dsp:cNvPr id="0" name=""/>
        <dsp:cNvSpPr/>
      </dsp:nvSpPr>
      <dsp:spPr>
        <a:xfrm>
          <a:off x="69004" y="3105188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275019"/>
            <a:satOff val="12920"/>
            <a:lumOff val="1026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5EAF8-BB94-D54C-8B9F-A30A10838B39}">
      <dsp:nvSpPr>
        <dsp:cNvPr id="0" name=""/>
        <dsp:cNvSpPr/>
      </dsp:nvSpPr>
      <dsp:spPr>
        <a:xfrm>
          <a:off x="0" y="3795230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3189123"/>
            <a:satOff val="19214"/>
            <a:lumOff val="15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Reorganising Statistical Units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3795230"/>
        <a:ext cx="7646299" cy="690041"/>
      </dsp:txXfrm>
    </dsp:sp>
    <dsp:sp modelId="{25C34270-26DD-764D-8A19-AB23DFDCA385}">
      <dsp:nvSpPr>
        <dsp:cNvPr id="0" name=""/>
        <dsp:cNvSpPr/>
      </dsp:nvSpPr>
      <dsp:spPr>
        <a:xfrm>
          <a:off x="69004" y="3864234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843773"/>
            <a:satOff val="16150"/>
            <a:lumOff val="1282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1AD32-9097-C245-9039-37EAB48EAB7E}">
      <dsp:nvSpPr>
        <dsp:cNvPr id="0" name=""/>
        <dsp:cNvSpPr/>
      </dsp:nvSpPr>
      <dsp:spPr>
        <a:xfrm>
          <a:off x="0" y="4554276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3826947"/>
            <a:satOff val="23056"/>
            <a:lumOff val="18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>
              <a:latin typeface="Arial Narrow" pitchFamily="34" charset="0"/>
            </a:rPr>
            <a:t>Analytics Ecosystem on IR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4554276"/>
        <a:ext cx="7646299" cy="690041"/>
      </dsp:txXfrm>
    </dsp:sp>
    <dsp:sp modelId="{FA775268-93C1-C54E-95B7-FE33B071F64E}">
      <dsp:nvSpPr>
        <dsp:cNvPr id="0" name=""/>
        <dsp:cNvSpPr/>
      </dsp:nvSpPr>
      <dsp:spPr>
        <a:xfrm>
          <a:off x="69004" y="4623280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412528"/>
            <a:satOff val="19380"/>
            <a:lumOff val="1539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0B4A9-23B6-364B-B758-E96AC11D3CE8}">
      <dsp:nvSpPr>
        <dsp:cNvPr id="0" name=""/>
        <dsp:cNvSpPr/>
      </dsp:nvSpPr>
      <dsp:spPr>
        <a:xfrm>
          <a:off x="0" y="5313322"/>
          <a:ext cx="9644130" cy="690041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 Narrow" pitchFamily="34" charset="0"/>
            </a:rPr>
            <a:t>A</a:t>
          </a:r>
          <a:r>
            <a:rPr lang="en-IN" sz="3600" kern="1200" dirty="0" smtClean="0">
              <a:latin typeface="Arial Narrow" pitchFamily="34" charset="0"/>
            </a:rPr>
            <a:t> word of caution</a:t>
          </a:r>
          <a:endParaRPr lang="en-IN" sz="3600" kern="1200" dirty="0">
            <a:latin typeface="Arial Narrow" pitchFamily="34" charset="0"/>
          </a:endParaRPr>
        </a:p>
      </dsp:txBody>
      <dsp:txXfrm>
        <a:off x="1997830" y="5313322"/>
        <a:ext cx="7646299" cy="690041"/>
      </dsp:txXfrm>
    </dsp:sp>
    <dsp:sp modelId="{2C5B775E-742F-0E4F-85AF-45E2ECFDDE63}">
      <dsp:nvSpPr>
        <dsp:cNvPr id="0" name=""/>
        <dsp:cNvSpPr/>
      </dsp:nvSpPr>
      <dsp:spPr>
        <a:xfrm>
          <a:off x="69004" y="5382326"/>
          <a:ext cx="1928826" cy="55203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ED5B-07A7-2C45-B3B0-5D0DC3CD3F56}" type="datetimeFigureOut">
              <a:rPr lang="en-US" smtClean="0"/>
              <a:pPr/>
              <a:t>23/12/2015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54E3-2BF4-3E4A-882E-B75E3C9C6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0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5A94A-D97A-46CD-B45F-084FE0A78E29}" type="datetimeFigureOut">
              <a:rPr lang="en-US" smtClean="0"/>
              <a:pPr/>
              <a:t>23/12/2015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1C955-2F76-40F4-9A04-287C44DB6B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3693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11DB1-8760-40C0-82E9-34E791246CA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74F8-E9D8-465D-B96B-0CC34957B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Data Analytics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 smtClean="0">
                <a:latin typeface="Arial Narrow" pitchFamily="34" charset="0"/>
              </a:rPr>
              <a:t>National Academy of Indian Railways</a:t>
            </a:r>
          </a:p>
          <a:p>
            <a:r>
              <a:rPr lang="en-IN" sz="2400" b="1" dirty="0" smtClean="0">
                <a:latin typeface="Arial Narrow" pitchFamily="34" charset="0"/>
              </a:rPr>
              <a:t>Workshop on 'New Financial Initiatives' in Indian Railways</a:t>
            </a:r>
          </a:p>
          <a:p>
            <a:r>
              <a:rPr lang="en-IN" sz="2400" b="1" dirty="0" smtClean="0">
                <a:latin typeface="Arial Narrow" pitchFamily="34" charset="0"/>
              </a:rPr>
              <a:t>For</a:t>
            </a:r>
          </a:p>
          <a:p>
            <a:r>
              <a:rPr lang="en-IN" sz="2400" b="1" dirty="0" smtClean="0">
                <a:latin typeface="Arial Narrow" pitchFamily="34" charset="0"/>
              </a:rPr>
              <a:t>Principal/ Coordinating FA&amp;CAOs </a:t>
            </a:r>
          </a:p>
          <a:p>
            <a:r>
              <a:rPr lang="en-IN" sz="2400" b="1" dirty="0" smtClean="0">
                <a:latin typeface="Arial Narrow" pitchFamily="34" charset="0"/>
              </a:rPr>
              <a:t>23 December 2015</a:t>
            </a:r>
            <a:endParaRPr lang="en-IN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8011517"/>
              </p:ext>
            </p:extLst>
          </p:nvPr>
        </p:nvGraphicFramePr>
        <p:xfrm>
          <a:off x="0" y="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259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166687" y="957262"/>
          <a:ext cx="9477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428604"/>
            <a:ext cx="9144000" cy="714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Consequential</a:t>
            </a:r>
            <a:r>
              <a:rPr kumimoji="0" lang="en-IN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Accidents over the years</a:t>
            </a:r>
            <a:endParaRPr kumimoji="0" lang="en-I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195262"/>
              </p:ext>
            </p:extLst>
          </p:nvPr>
        </p:nvGraphicFramePr>
        <p:xfrm>
          <a:off x="0" y="0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12</a:t>
            </a:fld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6971453"/>
              </p:ext>
            </p:extLst>
          </p:nvPr>
        </p:nvGraphicFramePr>
        <p:xfrm>
          <a:off x="4857752" y="1214422"/>
          <a:ext cx="428624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168238639"/>
              </p:ext>
            </p:extLst>
          </p:nvPr>
        </p:nvGraphicFramePr>
        <p:xfrm>
          <a:off x="0" y="1214422"/>
          <a:ext cx="4286248" cy="49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428604"/>
            <a:ext cx="9144000" cy="714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Consequential</a:t>
            </a:r>
            <a:r>
              <a:rPr kumimoji="0" lang="en-IN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Accidents over the years</a:t>
            </a:r>
            <a:endParaRPr kumimoji="0" lang="en-I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6971453"/>
              </p:ext>
            </p:extLst>
          </p:nvPr>
        </p:nvGraphicFramePr>
        <p:xfrm>
          <a:off x="4857752" y="1214422"/>
          <a:ext cx="428624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168238639"/>
              </p:ext>
            </p:extLst>
          </p:nvPr>
        </p:nvGraphicFramePr>
        <p:xfrm>
          <a:off x="0" y="1214422"/>
          <a:ext cx="4286248" cy="49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428604"/>
            <a:ext cx="9144000" cy="714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Consequential</a:t>
            </a:r>
            <a:r>
              <a:rPr kumimoji="0" lang="en-IN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Accidents over the years</a:t>
            </a:r>
            <a:endParaRPr kumimoji="0" lang="en-I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S</a:t>
            </a:r>
            <a:r>
              <a:rPr lang="en-IN" sz="3600" dirty="0" smtClean="0">
                <a:latin typeface="Arial Narrow" pitchFamily="34" charset="0"/>
              </a:rPr>
              <a:t>easonal variations?</a:t>
            </a:r>
            <a:endParaRPr lang="en-IN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3054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 Narrow" pitchFamily="34" charset="0"/>
              </a:rPr>
              <a:t>A widely prevalent belief</a:t>
            </a:r>
          </a:p>
          <a:p>
            <a:pPr marL="0" indent="0" algn="ctr"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Narrow" pitchFamily="34" charset="0"/>
              </a:rPr>
              <a:t>Specific types of accidents have higher frequency in different times of the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34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83436" y="386907"/>
          <a:ext cx="9310872" cy="608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16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9341220"/>
              </p:ext>
            </p:extLst>
          </p:nvPr>
        </p:nvGraphicFramePr>
        <p:xfrm>
          <a:off x="-83436" y="386907"/>
          <a:ext cx="9310872" cy="608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759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26437"/>
              </p:ext>
            </p:extLst>
          </p:nvPr>
        </p:nvGraphicFramePr>
        <p:xfrm>
          <a:off x="-83436" y="386907"/>
          <a:ext cx="9310872" cy="608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17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19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There are</a:t>
            </a:r>
          </a:p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Lies</a:t>
            </a:r>
          </a:p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Damned lies; and?</a:t>
            </a:r>
          </a:p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Statistics</a:t>
            </a:r>
          </a:p>
          <a:p>
            <a:pPr algn="ctr">
              <a:buNone/>
            </a:pPr>
            <a:endParaRPr lang="en-IN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1000108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5500726" cy="62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 rot="20673869">
            <a:off x="2552234" y="3066150"/>
            <a:ext cx="508492" cy="3143272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 rot="20673869">
            <a:off x="2704034" y="1101862"/>
            <a:ext cx="2232239" cy="2907113"/>
          </a:xfrm>
          <a:prstGeom prst="ellipse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/>
          <p:cNvSpPr/>
          <p:nvPr/>
        </p:nvSpPr>
        <p:spPr>
          <a:xfrm rot="20673869">
            <a:off x="4955712" y="2037715"/>
            <a:ext cx="1522936" cy="1237411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85723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Arial Narrow" pitchFamily="34" charset="0"/>
              </a:rPr>
              <a:t>May-June</a:t>
            </a:r>
            <a:endParaRPr lang="en-IN" b="1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5500726" cy="62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 rot="20673869">
            <a:off x="2551891" y="3063620"/>
            <a:ext cx="527505" cy="3143272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/>
          <p:cNvSpPr/>
          <p:nvPr/>
        </p:nvSpPr>
        <p:spPr>
          <a:xfrm rot="1639508">
            <a:off x="2580451" y="1720999"/>
            <a:ext cx="3304435" cy="1449407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8572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Arial Narrow" pitchFamily="34" charset="0"/>
              </a:rPr>
              <a:t>July-September</a:t>
            </a:r>
            <a:endParaRPr lang="en-IN" b="1" dirty="0"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 rot="20198901">
            <a:off x="5023575" y="1898234"/>
            <a:ext cx="1812731" cy="70354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22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5500726" cy="62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 rot="1750065">
            <a:off x="2628321" y="1506972"/>
            <a:ext cx="2581824" cy="832694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57232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Arial Narrow" pitchFamily="34" charset="0"/>
              </a:rPr>
              <a:t>December - January</a:t>
            </a:r>
            <a:endParaRPr lang="en-IN" b="1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23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5500726" cy="62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857232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Arial Narrow" pitchFamily="34" charset="0"/>
              </a:rPr>
              <a:t>March – April</a:t>
            </a:r>
          </a:p>
          <a:p>
            <a:pPr algn="ctr"/>
            <a:r>
              <a:rPr lang="en-IN" b="1" dirty="0" smtClean="0">
                <a:latin typeface="Arial Narrow" pitchFamily="34" charset="0"/>
              </a:rPr>
              <a:t>October - November</a:t>
            </a:r>
            <a:endParaRPr lang="en-IN" b="1" dirty="0"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0166" y="500042"/>
            <a:ext cx="4572032" cy="5715040"/>
          </a:xfrm>
          <a:prstGeom prst="ellipse">
            <a:avLst/>
          </a:prstGeom>
          <a:solidFill>
            <a:srgbClr val="FFFF66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24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4290"/>
            <a:ext cx="9144000" cy="5001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2000" b="1" dirty="0" smtClean="0">
                <a:latin typeface="Arial Narrow" pitchFamily="34" charset="0"/>
              </a:rPr>
              <a:t>Month-wise distribution of Different types of Accidents in the period 2006-2015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658241"/>
              </p:ext>
            </p:extLst>
          </p:nvPr>
        </p:nvGraphicFramePr>
        <p:xfrm>
          <a:off x="-83436" y="285728"/>
          <a:ext cx="415537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075402"/>
              </p:ext>
            </p:extLst>
          </p:nvPr>
        </p:nvGraphicFramePr>
        <p:xfrm>
          <a:off x="4786314" y="0"/>
          <a:ext cx="4357686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122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4290"/>
            <a:ext cx="9144000" cy="5001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2000" b="1" dirty="0" smtClean="0">
                <a:latin typeface="Arial Narrow" pitchFamily="34" charset="0"/>
              </a:rPr>
              <a:t>Month-wise distribution of Different types of Accidents in the period 2006-2015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-83436" y="285728"/>
          <a:ext cx="415537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786314" y="0"/>
          <a:ext cx="4357686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26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13067"/>
              </p:ext>
            </p:extLst>
          </p:nvPr>
        </p:nvGraphicFramePr>
        <p:xfrm>
          <a:off x="0" y="260648"/>
          <a:ext cx="314495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888330"/>
              </p:ext>
            </p:extLst>
          </p:nvPr>
        </p:nvGraphicFramePr>
        <p:xfrm>
          <a:off x="1928794" y="0"/>
          <a:ext cx="4941188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6215074" y="3643314"/>
          <a:ext cx="3012362" cy="282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929322" y="0"/>
          <a:ext cx="3214678" cy="318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-83436" y="3357561"/>
          <a:ext cx="3012362" cy="31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1319976792"/>
              </p:ext>
            </p:extLst>
          </p:nvPr>
        </p:nvGraphicFramePr>
        <p:xfrm>
          <a:off x="2483768" y="3789040"/>
          <a:ext cx="4572000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300192" y="1124744"/>
            <a:ext cx="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3768" y="1124744"/>
            <a:ext cx="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72200" y="4653136"/>
            <a:ext cx="0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7784" y="4653136"/>
            <a:ext cx="0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948264" y="3573016"/>
            <a:ext cx="154310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707904" y="3789040"/>
            <a:ext cx="154310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95536" y="3573016"/>
            <a:ext cx="154310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27</a:t>
            </a:fld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80316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57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2228613"/>
              </p:ext>
            </p:extLst>
          </p:nvPr>
        </p:nvGraphicFramePr>
        <p:xfrm>
          <a:off x="0" y="0"/>
          <a:ext cx="920193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29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742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7"/>
            <a:ext cx="8229600" cy="1571637"/>
          </a:xfrm>
        </p:spPr>
        <p:txBody>
          <a:bodyPr/>
          <a:lstStyle/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Data Analytics</a:t>
            </a:r>
          </a:p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What do you understand by it?</a:t>
            </a:r>
          </a:p>
          <a:p>
            <a:pPr algn="ctr">
              <a:buNone/>
            </a:pPr>
            <a:endParaRPr lang="en-IN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008546"/>
              </p:ext>
            </p:extLst>
          </p:nvPr>
        </p:nvGraphicFramePr>
        <p:xfrm>
          <a:off x="0" y="0"/>
          <a:ext cx="9144000" cy="624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013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</a:t>
            </a:r>
            <a:r>
              <a:rPr lang="en-IN" sz="2800" dirty="0" err="1" smtClean="0"/>
              <a:t>auses</a:t>
            </a:r>
            <a:r>
              <a:rPr lang="en-IN" sz="2800" smtClean="0"/>
              <a:t> of Accidents 2006-2015: Trends</a:t>
            </a:r>
            <a:endParaRPr lang="en-IN" sz="28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4816377"/>
              </p:ext>
            </p:extLst>
          </p:nvPr>
        </p:nvGraphicFramePr>
        <p:xfrm>
          <a:off x="4964384" y="764704"/>
          <a:ext cx="4168917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7112873"/>
              </p:ext>
            </p:extLst>
          </p:nvPr>
        </p:nvGraphicFramePr>
        <p:xfrm>
          <a:off x="-28965" y="627202"/>
          <a:ext cx="4168917" cy="623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8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800" smtClean="0"/>
              <a:t>C</a:t>
            </a:r>
            <a:r>
              <a:rPr lang="en-IN" sz="2800" smtClean="0"/>
              <a:t>auses of Accidents 2006-2015: Trends</a:t>
            </a:r>
            <a:endParaRPr lang="en-IN" sz="28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449076"/>
              </p:ext>
            </p:extLst>
          </p:nvPr>
        </p:nvGraphicFramePr>
        <p:xfrm>
          <a:off x="4964384" y="764704"/>
          <a:ext cx="4168917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22403"/>
              </p:ext>
            </p:extLst>
          </p:nvPr>
        </p:nvGraphicFramePr>
        <p:xfrm>
          <a:off x="-28965" y="627202"/>
          <a:ext cx="4168917" cy="623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592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770230167"/>
              </p:ext>
            </p:extLst>
          </p:nvPr>
        </p:nvGraphicFramePr>
        <p:xfrm>
          <a:off x="899592" y="980728"/>
          <a:ext cx="7772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09608" y="58122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kern="0" dirty="0" smtClean="0">
                <a:latin typeface="Arial Narrow" pitchFamily="34" charset="0"/>
                <a:ea typeface="+mj-ea"/>
                <a:cs typeface="+mj-cs"/>
              </a:rPr>
              <a:t>Derailments</a:t>
            </a:r>
          </a:p>
          <a:p>
            <a:pPr algn="ctr"/>
            <a:r>
              <a:rPr lang="en-US" altLang="ja-JP" sz="2000" b="1" kern="0" dirty="0" smtClean="0">
                <a:latin typeface="Arial Narrow" pitchFamily="34" charset="0"/>
                <a:ea typeface="+mj-ea"/>
                <a:cs typeface="+mj-cs"/>
              </a:rPr>
              <a:t>Cause-wise Analysis</a:t>
            </a:r>
          </a:p>
          <a:p>
            <a:pPr algn="ctr"/>
            <a:r>
              <a:rPr lang="en-US" altLang="ja-JP" sz="2000" b="1" kern="0" dirty="0" smtClean="0">
                <a:latin typeface="Arial Narrow" pitchFamily="34" charset="0"/>
                <a:ea typeface="+mj-ea"/>
                <a:cs typeface="+mj-cs"/>
              </a:rPr>
              <a:t>(2006-07 to 2014-15)</a:t>
            </a:r>
            <a:endParaRPr lang="en-US" altLang="ja-JP" sz="2000" b="1" kern="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06654213"/>
              </p:ext>
            </p:extLst>
          </p:nvPr>
        </p:nvGraphicFramePr>
        <p:xfrm>
          <a:off x="381000" y="914400"/>
          <a:ext cx="838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09608" y="58122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kern="0" dirty="0" smtClean="0">
                <a:latin typeface="Arial Narrow" pitchFamily="34" charset="0"/>
                <a:ea typeface="+mj-ea"/>
                <a:cs typeface="+mj-cs"/>
              </a:rPr>
              <a:t>Manned LC  Accidents</a:t>
            </a:r>
          </a:p>
          <a:p>
            <a:pPr algn="ctr"/>
            <a:r>
              <a:rPr lang="en-US" altLang="ja-JP" sz="2000" b="1" kern="0" dirty="0">
                <a:latin typeface="Arial Narrow" pitchFamily="34" charset="0"/>
              </a:rPr>
              <a:t>Cause wise </a:t>
            </a:r>
            <a:r>
              <a:rPr lang="en-US" altLang="ja-JP" sz="2000" b="1" kern="0" dirty="0" smtClean="0">
                <a:latin typeface="Arial Narrow" pitchFamily="34" charset="0"/>
              </a:rPr>
              <a:t>Analysis</a:t>
            </a:r>
            <a:endParaRPr lang="en-US" altLang="ja-JP" sz="2000" b="1" kern="0" dirty="0" smtClean="0"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en-US" altLang="ja-JP" sz="2000" b="1" kern="0" dirty="0" smtClean="0">
                <a:latin typeface="Arial Narrow" pitchFamily="34" charset="0"/>
                <a:ea typeface="+mj-ea"/>
                <a:cs typeface="+mj-cs"/>
              </a:rPr>
              <a:t>(2006-07 to 2014-15)</a:t>
            </a:r>
            <a:endParaRPr lang="en-US" altLang="ja-JP" sz="2000" b="1" kern="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608" y="58122"/>
            <a:ext cx="6629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kern="0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Unmanned LC  Accidents</a:t>
            </a:r>
          </a:p>
          <a:p>
            <a:pPr algn="ctr"/>
            <a:r>
              <a:rPr lang="en-US" altLang="ja-JP" sz="2000" b="1" kern="0" dirty="0">
                <a:latin typeface="Arial Narrow" pitchFamily="34" charset="0"/>
              </a:rPr>
              <a:t>Cause wise </a:t>
            </a:r>
            <a:r>
              <a:rPr lang="en-US" altLang="ja-JP" sz="2000" b="1" kern="0" dirty="0" smtClean="0">
                <a:latin typeface="Arial Narrow" pitchFamily="34" charset="0"/>
              </a:rPr>
              <a:t>Analysis</a:t>
            </a:r>
            <a:endParaRPr lang="en-US" altLang="ja-JP" sz="2000" b="1" kern="0" dirty="0" smtClean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en-US" altLang="ja-JP" sz="2000" b="1" kern="0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(2006-07 to 2014-15)</a:t>
            </a:r>
            <a:endParaRPr lang="en-US" altLang="ja-JP" sz="2000" b="1" kern="0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35</a:t>
            </a:fld>
            <a:endParaRPr lang="en-IN"/>
          </a:p>
        </p:txBody>
      </p:sp>
      <p:graphicFrame>
        <p:nvGraphicFramePr>
          <p:cNvPr id="7" name="Chart 6"/>
          <p:cNvGraphicFramePr/>
          <p:nvPr/>
        </p:nvGraphicFramePr>
        <p:xfrm>
          <a:off x="285720" y="1397000"/>
          <a:ext cx="8715436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8305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200" kern="0" dirty="0">
                <a:latin typeface="Arial Narrow"/>
                <a:ea typeface="+mj-ea"/>
                <a:cs typeface="Arial Narrow"/>
              </a:rPr>
              <a:t>Preventive Measures To Curb UMLCs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493369"/>
              </p:ext>
            </p:extLst>
          </p:nvPr>
        </p:nvGraphicFramePr>
        <p:xfrm>
          <a:off x="503238" y="1905001"/>
          <a:ext cx="8153399" cy="24601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8939"/>
                <a:gridCol w="2665461"/>
                <a:gridCol w="1946563"/>
                <a:gridCol w="1482436"/>
              </a:tblGrid>
              <a:tr h="43982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latin typeface="Arial Narrow"/>
                          <a:cs typeface="Arial Narrow"/>
                        </a:rPr>
                        <a:t>UMLC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By Closure/ Merger/Subway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By Manning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Total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latin typeface="Arial Narrow"/>
                          <a:cs typeface="Arial Narrow"/>
                        </a:rPr>
                        <a:t>2010-11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800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434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1234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latin typeface="Arial Narrow"/>
                          <a:cs typeface="Arial Narrow"/>
                        </a:rPr>
                        <a:t>2011-12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481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777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1258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latin typeface="Arial Narrow"/>
                          <a:cs typeface="Arial Narrow"/>
                        </a:rPr>
                        <a:t>2012-13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700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463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latin typeface="Arial Narrow"/>
                          <a:cs typeface="Arial Narrow"/>
                        </a:rPr>
                        <a:t>1163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latin typeface="Arial Narrow"/>
                          <a:cs typeface="Arial Narrow"/>
                        </a:rPr>
                        <a:t>2013-14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Arial Narrow"/>
                          <a:cs typeface="Arial Narrow"/>
                        </a:rPr>
                        <a:t>777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Arial Narrow"/>
                          <a:cs typeface="Arial Narrow"/>
                        </a:rPr>
                        <a:t>325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Arial Narrow"/>
                          <a:cs typeface="Arial Narrow"/>
                        </a:rPr>
                        <a:t>1102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b="1" u="none" strike="noStrike" kern="1200" dirty="0" smtClean="0">
                          <a:latin typeface="Arial Narrow"/>
                          <a:cs typeface="Arial Narrow"/>
                        </a:rPr>
                        <a:t>2014-15</a:t>
                      </a:r>
                      <a:endParaRPr kumimoji="0" lang="en-IN" sz="1600" b="1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u="none" strike="noStrike" kern="1200" dirty="0" smtClean="0">
                          <a:latin typeface="Arial Narrow"/>
                          <a:cs typeface="Arial Narrow"/>
                        </a:rPr>
                        <a:t>721</a:t>
                      </a:r>
                      <a:endParaRPr kumimoji="0" lang="en-IN" sz="1600" b="0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u="none" strike="noStrike" kern="1200" dirty="0" smtClean="0">
                          <a:latin typeface="Arial Narrow"/>
                          <a:cs typeface="Arial Narrow"/>
                        </a:rPr>
                        <a:t>427</a:t>
                      </a:r>
                      <a:endParaRPr kumimoji="0" lang="en-IN" sz="1600" b="0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u="none" strike="noStrike" kern="1200" dirty="0" smtClean="0">
                          <a:latin typeface="Arial Narrow"/>
                          <a:cs typeface="Arial Narrow"/>
                        </a:rPr>
                        <a:t>1148</a:t>
                      </a:r>
                      <a:endParaRPr kumimoji="0" lang="en-IN" sz="1600" b="0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1" u="none" strike="noStrike" kern="120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Total 2010-15</a:t>
                      </a:r>
                      <a:endParaRPr kumimoji="0" lang="en-IN" sz="1600" b="1" i="0" u="none" strike="noStrike" kern="1200" dirty="0">
                        <a:solidFill>
                          <a:srgbClr val="0000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b="1" u="none" strike="noStrike" kern="120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3479</a:t>
                      </a:r>
                      <a:endParaRPr kumimoji="0" lang="en-IN" sz="1600" b="1" i="0" u="none" strike="noStrike" kern="1200" dirty="0">
                        <a:solidFill>
                          <a:srgbClr val="0000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b="1" u="none" strike="noStrike" kern="120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2426</a:t>
                      </a:r>
                      <a:endParaRPr kumimoji="0" lang="en-IN" sz="1600" b="1" i="0" u="none" strike="noStrike" kern="1200" dirty="0">
                        <a:solidFill>
                          <a:srgbClr val="0000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b="1" u="none" strike="noStrike" kern="120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5905</a:t>
                      </a:r>
                      <a:endParaRPr kumimoji="0" lang="en-IN" sz="1600" b="1" i="0" u="none" strike="noStrike" kern="1200" dirty="0">
                        <a:solidFill>
                          <a:srgbClr val="0000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  <a:tr h="2886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b="1" u="none" strike="noStrike" kern="1200" dirty="0" smtClean="0">
                          <a:latin typeface="Arial Narrow"/>
                          <a:cs typeface="Arial Narrow"/>
                        </a:rPr>
                        <a:t>2015-16 (Up to July’15)</a:t>
                      </a:r>
                      <a:endParaRPr kumimoji="0" lang="en-IN" sz="1600" b="1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u="none" strike="noStrike" kern="1200" dirty="0" smtClean="0">
                          <a:latin typeface="Arial Narrow"/>
                          <a:cs typeface="Arial Narrow"/>
                        </a:rPr>
                        <a:t>206</a:t>
                      </a:r>
                      <a:endParaRPr kumimoji="0" lang="en-IN" sz="1600" b="1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u="none" strike="noStrike" kern="1200" dirty="0" smtClean="0">
                          <a:latin typeface="Arial Narrow"/>
                          <a:cs typeface="Arial Narrow"/>
                        </a:rPr>
                        <a:t>65</a:t>
                      </a:r>
                      <a:endParaRPr kumimoji="0" lang="en-IN" sz="1600" b="1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600" u="none" strike="noStrike" kern="1200" dirty="0" smtClean="0">
                          <a:latin typeface="Arial Narrow"/>
                          <a:cs typeface="Arial Narrow"/>
                        </a:rPr>
                        <a:t>271</a:t>
                      </a:r>
                      <a:endParaRPr kumimoji="0" lang="en-IN" sz="1600" b="1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2" y="692696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 Narrow"/>
                <a:cs typeface="Arial Narrow"/>
              </a:rPr>
              <a:t> As </a:t>
            </a:r>
            <a:r>
              <a:rPr lang="en-US" sz="1600" b="1" dirty="0">
                <a:latin typeface="Arial Narrow"/>
                <a:cs typeface="Arial Narrow"/>
              </a:rPr>
              <a:t>on 01.04.2015</a:t>
            </a:r>
            <a:r>
              <a:rPr lang="en-US" sz="1600" dirty="0">
                <a:latin typeface="Arial Narrow"/>
                <a:cs typeface="Arial Narrow"/>
              </a:rPr>
              <a:t>, there were approximately </a:t>
            </a:r>
            <a:r>
              <a:rPr lang="en-US" sz="1600" b="1" dirty="0">
                <a:latin typeface="Arial Narrow"/>
                <a:cs typeface="Arial Narrow"/>
              </a:rPr>
              <a:t>29487</a:t>
            </a:r>
            <a:r>
              <a:rPr lang="en-US" sz="1600" dirty="0">
                <a:latin typeface="Arial Narrow"/>
                <a:cs typeface="Arial Narrow"/>
              </a:rPr>
              <a:t> LC on IR out </a:t>
            </a:r>
            <a:r>
              <a:rPr lang="en-US" sz="1600" dirty="0" smtClean="0">
                <a:latin typeface="Arial Narrow"/>
                <a:cs typeface="Arial Narrow"/>
              </a:rPr>
              <a:t>of which </a:t>
            </a:r>
            <a:r>
              <a:rPr lang="en-US" sz="1600" b="1" dirty="0">
                <a:latin typeface="Arial Narrow"/>
                <a:cs typeface="Arial Narrow"/>
              </a:rPr>
              <a:t>19047 (64.6%) are Manned </a:t>
            </a:r>
            <a:r>
              <a:rPr lang="en-US" sz="1600" dirty="0">
                <a:latin typeface="Arial Narrow"/>
                <a:cs typeface="Arial Narrow"/>
              </a:rPr>
              <a:t>and </a:t>
            </a:r>
            <a:r>
              <a:rPr lang="en-US" sz="1600" b="1" dirty="0">
                <a:latin typeface="Arial Narrow"/>
                <a:cs typeface="Arial Narrow"/>
              </a:rPr>
              <a:t>10440 (35.4%) are Unmanned</a:t>
            </a:r>
            <a:r>
              <a:rPr lang="en-US" sz="1600" dirty="0">
                <a:latin typeface="Arial Narrow"/>
                <a:cs typeface="Arial Narrow"/>
              </a:rPr>
              <a:t>. </a:t>
            </a:r>
          </a:p>
          <a:p>
            <a:pPr algn="ctr">
              <a:defRPr/>
            </a:pPr>
            <a:r>
              <a:rPr lang="en-US" sz="1600" dirty="0" smtClean="0">
                <a:latin typeface="Arial Narrow"/>
                <a:cs typeface="Arial Narrow"/>
              </a:rPr>
              <a:t> Progress </a:t>
            </a:r>
            <a:r>
              <a:rPr lang="en-US" sz="1600" dirty="0">
                <a:latin typeface="Arial Narrow"/>
                <a:cs typeface="Arial Narrow"/>
              </a:rPr>
              <a:t>made in elimination of </a:t>
            </a:r>
            <a:r>
              <a:rPr lang="en-US" sz="1600" b="1" dirty="0">
                <a:latin typeface="Arial Narrow"/>
                <a:cs typeface="Arial Narrow"/>
              </a:rPr>
              <a:t>LC</a:t>
            </a:r>
            <a:r>
              <a:rPr lang="en-US" sz="1600" dirty="0">
                <a:latin typeface="Arial Narrow"/>
                <a:cs typeface="Arial Narrow"/>
              </a:rPr>
              <a:t> in last 5 years &amp; up to July, 2015 </a:t>
            </a:r>
            <a:r>
              <a:rPr lang="en-US" sz="1600" dirty="0" smtClean="0">
                <a:latin typeface="Arial Narrow"/>
                <a:cs typeface="Arial Narrow"/>
              </a:rPr>
              <a:t>by </a:t>
            </a:r>
            <a:r>
              <a:rPr lang="en-US" altLang="ja-JP" sz="1600" dirty="0">
                <a:latin typeface="Arial Narrow"/>
                <a:cs typeface="Arial Narrow"/>
              </a:rPr>
              <a:t>Closure, Merger, Subway and Manning are as </a:t>
            </a:r>
            <a:r>
              <a:rPr lang="en-US" altLang="ja-JP" sz="1600" dirty="0" smtClean="0">
                <a:latin typeface="Arial Narrow"/>
                <a:cs typeface="Arial Narrow"/>
              </a:rPr>
              <a:t>under</a:t>
            </a:r>
            <a:endParaRPr lang="en-US" sz="1600" dirty="0">
              <a:latin typeface="Arial Narrow"/>
              <a:cs typeface="Arial Narrow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853755"/>
              </p:ext>
            </p:extLst>
          </p:nvPr>
        </p:nvGraphicFramePr>
        <p:xfrm>
          <a:off x="0" y="4797152"/>
          <a:ext cx="9144001" cy="710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4077"/>
                <a:gridCol w="1012883"/>
                <a:gridCol w="1012883"/>
                <a:gridCol w="1012883"/>
                <a:gridCol w="1012883"/>
                <a:gridCol w="1012883"/>
                <a:gridCol w="1275351"/>
                <a:gridCol w="183015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 smtClean="0">
                          <a:latin typeface="Arial Narrow"/>
                          <a:cs typeface="Arial Narrow"/>
                        </a:rPr>
                        <a:t>MLC</a:t>
                      </a:r>
                      <a:endParaRPr lang="en-IN" sz="24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latin typeface="Arial Narrow"/>
                          <a:cs typeface="Arial Narrow"/>
                        </a:rPr>
                        <a:t>2010-11 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latin typeface="Arial Narrow"/>
                          <a:cs typeface="Arial Narrow"/>
                        </a:rPr>
                        <a:t>2011-12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 smtClean="0">
                          <a:latin typeface="Arial Narrow"/>
                          <a:cs typeface="Arial Narrow"/>
                        </a:rPr>
                        <a:t>2012-13 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latin typeface="Arial Narrow"/>
                          <a:cs typeface="Arial Narrow"/>
                        </a:rPr>
                        <a:t>2013-14</a:t>
                      </a:r>
                      <a:endParaRPr lang="en-IN" sz="1600" b="1" i="0" u="none" strike="noStrike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 smtClean="0">
                          <a:latin typeface="Arial Narrow"/>
                          <a:cs typeface="Arial Narrow"/>
                        </a:rPr>
                        <a:t>2014-15</a:t>
                      </a:r>
                      <a:endParaRPr kumimoji="0" lang="en-IN" sz="1600" b="1" i="0" u="none" strike="noStrike" kern="1200" dirty="0" smtClean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Total 2010-15</a:t>
                      </a:r>
                      <a:endParaRPr kumimoji="0" lang="en-IN" sz="1600" b="1" i="0" u="none" strike="noStrike" kern="1200" dirty="0" smtClean="0">
                        <a:solidFill>
                          <a:srgbClr val="0000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 smtClean="0">
                          <a:latin typeface="Arial Narrow"/>
                          <a:cs typeface="Arial Narrow"/>
                        </a:rPr>
                        <a:t>2015-16 (Up to July’15)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</a:tr>
              <a:tr h="335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 smtClean="0">
                          <a:latin typeface="Arial Narrow"/>
                          <a:cs typeface="Arial Narrow"/>
                        </a:rPr>
                        <a:t>By Closure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133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225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257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301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310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1226</a:t>
                      </a:r>
                      <a:endParaRPr lang="en-IN" sz="1600" b="1" i="0" u="none" strike="noStrike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89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/>
                <a:cs typeface="Arial Narrow"/>
              </a:rPr>
              <a:t>Data Analytics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21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87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What is data analytics?</a:t>
            </a:r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>
                <a:latin typeface="Arial Narrow"/>
                <a:cs typeface="Arial Narrow"/>
              </a:rPr>
              <a:t>D</a:t>
            </a:r>
            <a:r>
              <a:rPr lang="en-US" sz="2800" dirty="0" smtClean="0">
                <a:latin typeface="Arial Narrow"/>
                <a:cs typeface="Arial Narrow"/>
              </a:rPr>
              <a:t>erive meaning from data by incorporating</a:t>
            </a:r>
            <a:endParaRPr lang="en-US" sz="2800" dirty="0">
              <a:latin typeface="Arial Narrow"/>
              <a:cs typeface="Arial Narrow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/>
                <a:cs typeface="Arial Narrow"/>
              </a:rPr>
              <a:t>Statistics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/>
                <a:cs typeface="Arial Narrow"/>
              </a:rPr>
              <a:t>Mining of data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err="1" smtClean="0">
                <a:latin typeface="Arial Narrow"/>
                <a:cs typeface="Arial Narrow"/>
              </a:rPr>
              <a:t>Visualisation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9" name="Oval Callout 8"/>
          <p:cNvSpPr/>
          <p:nvPr/>
        </p:nvSpPr>
        <p:spPr>
          <a:xfrm>
            <a:off x="428596" y="5072074"/>
            <a:ext cx="3714744" cy="1571636"/>
          </a:xfrm>
          <a:prstGeom prst="wedgeEllipseCallout">
            <a:avLst>
              <a:gd name="adj1" fmla="val 42220"/>
              <a:gd name="adj2" fmla="val -15631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FF00"/>
                </a:solidFill>
                <a:latin typeface="Arial Narrow" pitchFamily="34" charset="0"/>
              </a:rPr>
              <a:t>Extracting actionable data in a manner that supports decision-making</a:t>
            </a:r>
            <a:endParaRPr lang="en-IN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0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What is data analytics?</a:t>
            </a:r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99330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/>
                <a:cs typeface="Arial Narrow"/>
              </a:rPr>
              <a:t>Massive expansion in the ability of computers to handle data leading to certain other crucial items now becoming possible: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dirty="0" smtClean="0">
                <a:latin typeface="Arial Narrow"/>
                <a:cs typeface="Arial Narrow"/>
              </a:rPr>
              <a:t>Machine Learning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dirty="0" smtClean="0">
                <a:latin typeface="Arial Narrow"/>
                <a:cs typeface="Arial Narrow"/>
              </a:rPr>
              <a:t>Database engineering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>
                <a:latin typeface="Arial Narrow"/>
                <a:cs typeface="Arial Narrow"/>
              </a:rPr>
              <a:t>A</a:t>
            </a:r>
            <a:r>
              <a:rPr lang="en-US" sz="2400" dirty="0" smtClean="0">
                <a:latin typeface="Arial Narrow"/>
                <a:cs typeface="Arial Narrow"/>
              </a:rPr>
              <a:t>ll this to solve complex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72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3379040"/>
              </p:ext>
            </p:extLst>
          </p:nvPr>
        </p:nvGraphicFramePr>
        <p:xfrm>
          <a:off x="142844" y="404664"/>
          <a:ext cx="9644130" cy="600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kern="0" dirty="0" smtClean="0">
                <a:latin typeface="Arial Narrow"/>
                <a:ea typeface="+mj-ea"/>
                <a:cs typeface="Arial Narrow"/>
              </a:rPr>
              <a:t>Plan for the session</a:t>
            </a:r>
            <a:endParaRPr lang="en-US" altLang="ja-JP" sz="3600" kern="0" dirty="0"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DD9107-A942-A847-9DA5-2DD0B959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35DD9107-A942-A847-9DA5-2DD0B959B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CB3B1C-7D8F-5649-BB65-41CE7EFF7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C2CB3B1C-7D8F-5649-BB65-41CE7EFF7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85292E-55C5-3C48-9298-F5AA3238B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7885292E-55C5-3C48-9298-F5AA3238B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86910B-80E0-134D-B04C-357067C53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F386910B-80E0-134D-B04C-357067C53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B24D3-1190-F340-8A28-169BC22A0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50B24D3-1190-F340-8A28-169BC22A0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933FFD-46BB-BE46-BEAE-77B155932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6F933FFD-46BB-BE46-BEAE-77B155932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59CEC2-1A89-874B-AB96-9261B323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5659CEC2-1A89-874B-AB96-9261B323C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7C696D-FEDE-8740-BCE3-C4B85C9B2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C7C696D-FEDE-8740-BCE3-C4B85C9B2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EB3C50-72AE-2645-96D9-0C725349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BDEB3C50-72AE-2645-96D9-0C7253491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4F4962-7C1A-854D-9ABD-131010972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114F4962-7C1A-854D-9ABD-131010972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C34270-26DD-764D-8A19-AB23DFDCA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25C34270-26DD-764D-8A19-AB23DFDCA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E5EAF8-BB94-D54C-8B9F-A30A1083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dgm id="{EFE5EAF8-BB94-D54C-8B9F-A30A10838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775268-93C1-C54E-95B7-FE33B071F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FA775268-93C1-C54E-95B7-FE33B071F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B1AD32-9097-C245-9039-37EAB48EA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graphicEl>
                                              <a:dgm id="{35B1AD32-9097-C245-9039-37EAB48EA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5B775E-742F-0E4F-85AF-45E2ECFDD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2C5B775E-742F-0E4F-85AF-45E2ECFDD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50B4A9-23B6-364B-B758-E96AC11D3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4E50B4A9-23B6-364B-B758-E96AC11D3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What is data analytics?</a:t>
            </a:r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28133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 Narrow" pitchFamily="34" charset="0"/>
              </a:rPr>
              <a:t>Caters to Big Data with a view to </a:t>
            </a:r>
            <a:r>
              <a:rPr lang="en-US" sz="2400" dirty="0" smtClean="0">
                <a:latin typeface="Arial Narrow" pitchFamily="34" charset="0"/>
              </a:rPr>
              <a:t>capturing </a:t>
            </a:r>
            <a:r>
              <a:rPr lang="en-US" sz="2400" dirty="0" smtClean="0">
                <a:solidFill>
                  <a:srgbClr val="660066"/>
                </a:solidFill>
                <a:latin typeface="Arial Narrow" pitchFamily="34" charset="0"/>
              </a:rPr>
              <a:t>major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and </a:t>
            </a:r>
            <a:r>
              <a:rPr lang="en-US" sz="2400" dirty="0" smtClean="0">
                <a:latin typeface="Arial Narrow" pitchFamily="34" charset="0"/>
              </a:rPr>
              <a:t>seemingly </a:t>
            </a:r>
            <a:r>
              <a:rPr lang="en-US" sz="2400" dirty="0">
                <a:solidFill>
                  <a:srgbClr val="660066"/>
                </a:solidFill>
                <a:latin typeface="Arial Narrow" pitchFamily="34" charset="0"/>
              </a:rPr>
              <a:t>minor</a:t>
            </a:r>
            <a:r>
              <a:rPr lang="en-US" sz="2400" dirty="0">
                <a:latin typeface="Arial Narrow" pitchFamily="34" charset="0"/>
              </a:rPr>
              <a:t> relationships of 	performance </a:t>
            </a:r>
            <a:r>
              <a:rPr lang="en-US" sz="2400" dirty="0" smtClean="0">
                <a:latin typeface="Arial Narrow" pitchFamily="34" charset="0"/>
              </a:rPr>
              <a:t>indices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Caters </a:t>
            </a:r>
            <a:r>
              <a:rPr lang="en-US" sz="2400" dirty="0">
                <a:latin typeface="Arial Narrow" pitchFamily="34" charset="0"/>
              </a:rPr>
              <a:t>to day to day reporting </a:t>
            </a:r>
            <a:r>
              <a:rPr lang="en-US" sz="2400" dirty="0" smtClean="0">
                <a:latin typeface="Arial Narrow" pitchFamily="34" charset="0"/>
              </a:rPr>
              <a:t>needs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Caters </a:t>
            </a:r>
            <a:r>
              <a:rPr lang="en-US" sz="2400" dirty="0">
                <a:latin typeface="Arial Narrow" pitchFamily="34" charset="0"/>
              </a:rPr>
              <a:t>to </a:t>
            </a:r>
            <a:r>
              <a:rPr lang="en-US" sz="2400" i="1" dirty="0" smtClean="0">
                <a:latin typeface="Arial Narrow" pitchFamily="34" charset="0"/>
              </a:rPr>
              <a:t>ad hoc </a:t>
            </a:r>
            <a:r>
              <a:rPr lang="en-US" sz="2400" dirty="0" smtClean="0">
                <a:latin typeface="Arial Narrow" pitchFamily="34" charset="0"/>
              </a:rPr>
              <a:t>querying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Provides </a:t>
            </a:r>
            <a:r>
              <a:rPr lang="en-US" sz="2400" dirty="0">
                <a:latin typeface="Arial Narrow" pitchFamily="34" charset="0"/>
              </a:rPr>
              <a:t>analytical dashboards and </a:t>
            </a:r>
            <a:r>
              <a:rPr lang="en-US" sz="2400" dirty="0" smtClean="0">
                <a:latin typeface="Arial Narrow" pitchFamily="34" charset="0"/>
              </a:rPr>
              <a:t>alerts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Provides </a:t>
            </a:r>
            <a:r>
              <a:rPr lang="en-US" sz="2400" dirty="0">
                <a:latin typeface="Arial Narrow" pitchFamily="34" charset="0"/>
              </a:rPr>
              <a:t>comprehensive information </a:t>
            </a:r>
            <a:r>
              <a:rPr lang="en-US" sz="2400" dirty="0" smtClean="0">
                <a:latin typeface="Arial Narrow" pitchFamily="34" charset="0"/>
              </a:rPr>
              <a:t>and </a:t>
            </a:r>
            <a:r>
              <a:rPr lang="en-US" sz="2400" dirty="0">
                <a:latin typeface="Arial Narrow" pitchFamily="34" charset="0"/>
              </a:rPr>
              <a:t>actionable insights for </a:t>
            </a:r>
            <a:r>
              <a:rPr lang="en-US" sz="2400" dirty="0" smtClean="0">
                <a:latin typeface="Arial Narrow" pitchFamily="34" charset="0"/>
              </a:rPr>
              <a:t>taking informed decisions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98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What has changed?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48925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More</a:t>
            </a:r>
            <a:r>
              <a:rPr lang="en-US" sz="2400" baseline="0" dirty="0" smtClean="0">
                <a:latin typeface="Arial Narrow" pitchFamily="34" charset="0"/>
              </a:rPr>
              <a:t> powerful computers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aseline="0" dirty="0" smtClean="0">
                <a:latin typeface="Arial Narrow" pitchFamily="34" charset="0"/>
              </a:rPr>
              <a:t>Methods to obtain data directly from source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aseline="0" dirty="0" smtClean="0">
                <a:latin typeface="Arial Narrow" pitchFamily="34" charset="0"/>
              </a:rPr>
              <a:t>Data feeds available from diverse sources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aseline="0" dirty="0" smtClean="0">
                <a:latin typeface="Arial Narrow" pitchFamily="34" charset="0"/>
              </a:rPr>
              <a:t>Algorithms to extract information from unstructured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7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Autofit/>
          </a:bodyPr>
          <a:lstStyle/>
          <a:p>
            <a:r>
              <a:rPr lang="en-IN" sz="3600" dirty="0" smtClean="0">
                <a:latin typeface="Arial Narrow"/>
                <a:cs typeface="Arial Narrow"/>
              </a:rPr>
              <a:t>4 Vs of Big Data</a:t>
            </a:r>
            <a:endParaRPr lang="en-IN" sz="3600" dirty="0">
              <a:latin typeface="Arial Narrow"/>
              <a:cs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154702033"/>
              </p:ext>
            </p:extLst>
          </p:nvPr>
        </p:nvGraphicFramePr>
        <p:xfrm>
          <a:off x="-21358" y="764704"/>
          <a:ext cx="9165357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753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E6C956-1DEE-064E-A7CF-73D29BF8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E6C956-1DEE-064E-A7CF-73D29BF8D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C5CDF7-5B93-9944-855D-FB1BE487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0C5CDF7-5B93-9944-855D-FB1BE4872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357D0E-A3DD-D74C-AB09-5ED788E6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7357D0E-A3DD-D74C-AB09-5ED788E6A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59676-F22C-9240-8C96-E965A0F38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8A59676-F22C-9240-8C96-E965A0F38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9E46D2-EFDE-F94C-B0DF-65689853C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0D9E46D2-EFDE-F94C-B0DF-65689853C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FB2AE-7F56-0A42-B7A9-1D02BC6EE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86FB2AE-7F56-0A42-B7A9-1D02BC6EE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C7A02D-1F3C-4140-AFC6-46238A83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4C7A02D-1F3C-4140-AFC6-46238A833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A644BA-0258-D447-B323-3371A786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3A644BA-0258-D447-B323-3371A7861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CC0B-D1D2-E648-9D67-4E0487039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CC0B-D1D2-E648-9D67-4E0487039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586F57-A7AA-5D4B-AF61-A2F675C64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54586F57-A7AA-5D4B-AF61-A2F675C64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Insights</a:t>
            </a:r>
            <a:r>
              <a:rPr lang="en-US" sz="3600" baseline="0" dirty="0" smtClean="0">
                <a:latin typeface="Arial Narrow" pitchFamily="34" charset="0"/>
              </a:rPr>
              <a:t> into the data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6350" indent="0"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Traditional business intelligence</a:t>
            </a:r>
          </a:p>
          <a:p>
            <a:pPr marL="6350" lvl="1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660066"/>
                </a:solidFill>
                <a:latin typeface="Arial Narrow" pitchFamily="34" charset="0"/>
              </a:rPr>
              <a:t>What happened?</a:t>
            </a:r>
          </a:p>
          <a:p>
            <a:pPr marL="6350" indent="0"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Diagnostic analytics</a:t>
            </a:r>
          </a:p>
          <a:p>
            <a:pPr marL="6350" lvl="1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660066"/>
                </a:solidFill>
                <a:latin typeface="Arial Narrow" pitchFamily="34" charset="0"/>
              </a:rPr>
              <a:t>Why</a:t>
            </a:r>
            <a:r>
              <a:rPr lang="en-US" sz="2000" baseline="0" dirty="0" smtClean="0">
                <a:solidFill>
                  <a:srgbClr val="660066"/>
                </a:solidFill>
                <a:latin typeface="Arial Narrow" pitchFamily="34" charset="0"/>
              </a:rPr>
              <a:t> is it happening?</a:t>
            </a:r>
          </a:p>
          <a:p>
            <a:pPr marL="6350" indent="0"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Predictive</a:t>
            </a:r>
          </a:p>
          <a:p>
            <a:pPr marL="6350" lvl="1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660066"/>
                </a:solidFill>
                <a:latin typeface="Arial Narrow" pitchFamily="34" charset="0"/>
              </a:rPr>
              <a:t>What will happen in future?</a:t>
            </a:r>
          </a:p>
          <a:p>
            <a:pPr marL="6350" indent="0" algn="ctr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Prescriptive</a:t>
            </a:r>
          </a:p>
          <a:p>
            <a:pPr marL="6350" lvl="1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660066"/>
                </a:solidFill>
                <a:latin typeface="Arial Narrow" pitchFamily="34" charset="0"/>
              </a:rPr>
              <a:t>What should we do?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17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Communication Flow in Analytics</a:t>
            </a:r>
            <a:endParaRPr lang="en-US" sz="3600" dirty="0">
              <a:latin typeface="Arial Narrow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1821341637"/>
              </p:ext>
            </p:extLst>
          </p:nvPr>
        </p:nvGraphicFramePr>
        <p:xfrm>
          <a:off x="-35934" y="620688"/>
          <a:ext cx="917993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70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7E3B8C-28FD-4F49-B1C6-2104E78C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472EE8-FD0B-1C4A-BE22-4E200C1B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CD4054-1D4C-5846-B35D-518B211D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22E181-134C-2B49-B661-B6F4C4C63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4FCEF00-965E-9849-9953-517A8A1EB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353F12-E402-9843-B516-E4CD8DDC1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D1823C-3E18-C24E-99AF-C3300209E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2194E7-92A8-C743-ABFF-F36A2E9C4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F0BE22-5B04-0F4C-BFAA-1F5C01B1B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D324E8B-97AC-6347-B740-4D61D4DA4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80EA54D-F3B6-B145-A5F9-C8E0E4DF5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3AC8B4-5F95-BF4A-9974-BFBADAFF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59A252-3E7E-3242-BE58-CE83FCAB0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450687-2A4E-E740-9CCB-93BB3E9DA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201"/>
            <a:ext cx="7772400" cy="78581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Analytics Team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480344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smtClean="0">
                <a:solidFill>
                  <a:srgbClr val="660066"/>
                </a:solidFill>
                <a:latin typeface="Arial Narrow" pitchFamily="34" charset="0"/>
              </a:rPr>
              <a:t>Functional User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smtClean="0">
                <a:solidFill>
                  <a:srgbClr val="660066"/>
                </a:solidFill>
                <a:latin typeface="Arial Narrow" pitchFamily="34" charset="0"/>
              </a:rPr>
              <a:t>Functional Analyst</a:t>
            </a:r>
            <a:endParaRPr lang="en-US" sz="2000" b="1" u="sng" dirty="0">
              <a:solidFill>
                <a:srgbClr val="660066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providing liaison between User and Technology Team</a:t>
            </a:r>
            <a:endParaRPr lang="en-US" sz="1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>
                <a:solidFill>
                  <a:srgbClr val="660066"/>
                </a:solidFill>
                <a:latin typeface="Arial Narrow" pitchFamily="34" charset="0"/>
              </a:rPr>
              <a:t>Technology team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 Narrow" pitchFamily="34" charset="0"/>
              </a:rPr>
              <a:t>Software Programmers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to extract data from databases and prepare it for analytical models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 Narrow" pitchFamily="34" charset="0"/>
              </a:rPr>
              <a:t>Data Scientists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to decide choice of model and provide interpretation of analytical output in 	functional terms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 Narrow" pitchFamily="34" charset="0"/>
              </a:rPr>
              <a:t>Statistical Analysts/Econometricians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for developing appropriate logical and physical data models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 Narrow" pitchFamily="34" charset="0"/>
              </a:rPr>
              <a:t>Quantico Analysis Team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testing the quality of product from non-functional point of view</a:t>
            </a:r>
            <a:endParaRPr lang="en-US" sz="1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Present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578525049"/>
              </p:ext>
            </p:extLst>
          </p:nvPr>
        </p:nvGraphicFramePr>
        <p:xfrm>
          <a:off x="64310" y="1139191"/>
          <a:ext cx="9144000" cy="124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0" y="2492896"/>
            <a:ext cx="91440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Delays in access to data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Limited electronic filing and diary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Limited integration with policy and financials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Multiple manual processes to enter, correct, extract and analyze data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Delayed decision making based on limited information and insights</a:t>
            </a:r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08304" y="1916832"/>
            <a:ext cx="1835696" cy="504056"/>
            <a:chOff x="2108234" y="80675"/>
            <a:chExt cx="2652117" cy="537583"/>
          </a:xfrm>
        </p:grpSpPr>
        <p:sp>
          <p:nvSpPr>
            <p:cNvPr id="11" name="Rectangle 10"/>
            <p:cNvSpPr/>
            <p:nvPr/>
          </p:nvSpPr>
          <p:spPr>
            <a:xfrm>
              <a:off x="2108234" y="80675"/>
              <a:ext cx="2652117" cy="537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108234" y="80675"/>
              <a:ext cx="2652117" cy="537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b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latin typeface="Arial Narrow"/>
                  <a:cs typeface="Arial Narrow"/>
                </a:rPr>
                <a:t>Action?</a:t>
              </a:r>
              <a:endParaRPr lang="en-US" sz="1900" kern="1200" dirty="0">
                <a:latin typeface="Arial Narrow"/>
                <a:cs typeface="Arial Narrow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84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Possibilities in future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832971573"/>
              </p:ext>
            </p:extLst>
          </p:nvPr>
        </p:nvGraphicFramePr>
        <p:xfrm>
          <a:off x="15489" y="1332102"/>
          <a:ext cx="9144000" cy="134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-26444" y="2852936"/>
            <a:ext cx="91440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Shorter duration for analysis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Shorter time-lapse for decision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Quality of data analysis provides decision support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Continuous feedback on decisions taken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Rapid course correction if needed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Easier launching of new initiatives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4572000" y="1916832"/>
            <a:ext cx="144016" cy="21602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3707904" y="2132856"/>
            <a:ext cx="2652117" cy="5375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3275856" y="2204865"/>
            <a:ext cx="2652117" cy="504056"/>
            <a:chOff x="2108234" y="80675"/>
            <a:chExt cx="2652117" cy="537583"/>
          </a:xfrm>
        </p:grpSpPr>
        <p:sp>
          <p:nvSpPr>
            <p:cNvPr id="18" name="Rectangle 17"/>
            <p:cNvSpPr/>
            <p:nvPr/>
          </p:nvSpPr>
          <p:spPr>
            <a:xfrm>
              <a:off x="2108234" y="80675"/>
              <a:ext cx="2652117" cy="537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108234" y="80675"/>
              <a:ext cx="2652117" cy="537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b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latin typeface="Arial Narrow"/>
                  <a:cs typeface="Arial Narrow"/>
                </a:rPr>
                <a:t>Action</a:t>
              </a:r>
              <a:endParaRPr lang="en-US" sz="1900" kern="1200" dirty="0">
                <a:latin typeface="Arial Narrow"/>
                <a:cs typeface="Arial Narrow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68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8572560" cy="10001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Features determining analytics maturity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430737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Use of real time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Electronic filing and diary in a </a:t>
            </a:r>
            <a:r>
              <a:rPr lang="en-US" sz="2600" dirty="0" err="1" smtClean="0">
                <a:solidFill>
                  <a:schemeClr val="tx1"/>
                </a:solidFill>
                <a:latin typeface="Arial Narrow" pitchFamily="34" charset="0"/>
              </a:rPr>
              <a:t>centralised</a:t>
            </a: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 model for each business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Information integrated across the organization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Advanced modeling techniques used to evaluate across functional areas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chemeClr val="tx1"/>
                </a:solidFill>
                <a:latin typeface="Arial Narrow" pitchFamily="34" charset="0"/>
              </a:rPr>
              <a:t>Fully simulated business operations to evaluate decisions</a:t>
            </a:r>
            <a:endParaRPr lang="en-US" sz="2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/>
                <a:cs typeface="Arial Narrow"/>
              </a:rPr>
              <a:t>Digital Dashboard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A crucial tool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92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7"/>
            <a:ext cx="8229600" cy="1571637"/>
          </a:xfrm>
        </p:spPr>
        <p:txBody>
          <a:bodyPr/>
          <a:lstStyle/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An example from Railways</a:t>
            </a:r>
          </a:p>
          <a:p>
            <a:pPr algn="ctr">
              <a:buNone/>
            </a:pPr>
            <a:r>
              <a:rPr lang="en-IN" dirty="0" smtClean="0">
                <a:latin typeface="Arial Narrow" pitchFamily="34" charset="0"/>
              </a:rPr>
              <a:t>Not Financial Data</a:t>
            </a:r>
          </a:p>
          <a:p>
            <a:pPr algn="ctr">
              <a:buNone/>
            </a:pPr>
            <a:endParaRPr lang="en-IN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50</a:t>
            </a:fld>
            <a:endParaRPr lang="en-IN"/>
          </a:p>
        </p:txBody>
      </p:sp>
      <p:sp>
        <p:nvSpPr>
          <p:cNvPr id="3074" name="AutoShape 2" descr="Image result for digital dashboard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6" name="AutoShape 4" descr="Image result for digital dashboard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8" name="AutoShape 6" descr="Image result for digital dashboard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0" name="AutoShape 8" descr="Image result for digital dashboard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51</a:t>
            </a:fld>
            <a:endParaRPr lang="en-IN"/>
          </a:p>
        </p:txBody>
      </p:sp>
      <p:pic>
        <p:nvPicPr>
          <p:cNvPr id="2050" name="Picture 2" descr="http://www.dashboardinsight.com/CMS/d66850d7-4bd8-4afb-adfc-79d9e4cac452/Corda_Human_Capital_Management_Executive_Dashboa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4" y="0"/>
            <a:ext cx="9078136" cy="629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52</a:t>
            </a:fld>
            <a:endParaRPr lang="en-IN"/>
          </a:p>
        </p:txBody>
      </p:sp>
      <p:pic>
        <p:nvPicPr>
          <p:cNvPr id="1026" name="Picture 2" descr="http://www.dashboardinsight.com/CMS/2044e98c-9028-411c-b2bf-ed1dbfa59380/IMB_Go_Green_environment_digital_Dashboard_7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The Digital Dashboard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1357322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Visual</a:t>
            </a:r>
            <a:r>
              <a:rPr lang="en-US" baseline="0" dirty="0" smtClean="0">
                <a:latin typeface="Arial Narrow" pitchFamily="34" charset="0"/>
              </a:rPr>
              <a:t> depiction</a:t>
            </a:r>
          </a:p>
          <a:p>
            <a:pPr marL="0" indent="0" algn="ctr">
              <a:buNone/>
            </a:pPr>
            <a:r>
              <a:rPr lang="en-US" baseline="0" dirty="0" smtClean="0">
                <a:latin typeface="Arial Narrow" pitchFamily="34" charset="0"/>
              </a:rPr>
              <a:t>Timely alerts</a:t>
            </a:r>
          </a:p>
          <a:p>
            <a:pPr marL="0" indent="0" algn="ctr">
              <a:buNone/>
            </a:pPr>
            <a:r>
              <a:rPr lang="en-US" baseline="0" dirty="0" smtClean="0">
                <a:latin typeface="Arial Narrow" pitchFamily="34" charset="0"/>
              </a:rPr>
              <a:t>Multi device</a:t>
            </a:r>
          </a:p>
          <a:p>
            <a:pPr marL="0" indent="0" algn="ctr">
              <a:buNone/>
            </a:pPr>
            <a:r>
              <a:rPr lang="en-US" baseline="0" dirty="0" smtClean="0">
                <a:latin typeface="Arial Narrow" pitchFamily="34" charset="0"/>
              </a:rPr>
              <a:t>Drilldown capability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10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2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The Digital Dashboard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en-US" sz="2800" dirty="0" smtClean="0">
                <a:latin typeface="Arial Narrow" pitchFamily="34" charset="0"/>
              </a:rPr>
              <a:t>Relevance</a:t>
            </a:r>
          </a:p>
          <a:p>
            <a:pPr marL="0" lvl="1" indent="0" algn="ctr">
              <a:spcBef>
                <a:spcPts val="120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en-US" sz="2400" dirty="0" smtClean="0">
                <a:latin typeface="Arial Narrow" pitchFamily="34" charset="0"/>
              </a:rPr>
              <a:t>Right insight at the right time</a:t>
            </a: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en-US" sz="2800" dirty="0" smtClean="0">
                <a:latin typeface="Arial Narrow" pitchFamily="34" charset="0"/>
              </a:rPr>
              <a:t>Convenience</a:t>
            </a:r>
          </a:p>
          <a:p>
            <a:pPr marL="0" lvl="1" indent="0" algn="ctr">
              <a:spcBef>
                <a:spcPts val="120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en-US" sz="2400" dirty="0" smtClean="0">
                <a:latin typeface="Arial Narrow" pitchFamily="34" charset="0"/>
              </a:rPr>
              <a:t>Readily available when needed</a:t>
            </a: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en-US" sz="2800" dirty="0" smtClean="0">
                <a:latin typeface="Arial Narrow" pitchFamily="34" charset="0"/>
              </a:rPr>
              <a:t>Validation</a:t>
            </a:r>
          </a:p>
          <a:p>
            <a:pPr marL="0" lvl="1" indent="0" algn="ctr">
              <a:spcBef>
                <a:spcPts val="120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en-US" sz="2400" dirty="0" smtClean="0">
                <a:latin typeface="Arial Narrow" pitchFamily="34" charset="0"/>
              </a:rPr>
              <a:t>Checked for errors and model validity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4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639" r="17187" b="4166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/>
                <a:cs typeface="Arial Narrow"/>
              </a:rPr>
              <a:t>Use of numbers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Statistician’s delight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15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Narrow" pitchFamily="34" charset="0"/>
              </a:rPr>
              <a:t>la loi des grands </a:t>
            </a:r>
            <a:r>
              <a:rPr lang="fr-FR" dirty="0" smtClean="0">
                <a:latin typeface="Arial Narrow" pitchFamily="34" charset="0"/>
              </a:rPr>
              <a:t>nombres</a:t>
            </a:r>
            <a:br>
              <a:rPr lang="fr-FR" dirty="0" smtClean="0">
                <a:latin typeface="Arial Narrow" pitchFamily="34" charset="0"/>
              </a:rPr>
            </a:br>
            <a:r>
              <a:rPr lang="fr-FR" sz="2700" dirty="0"/>
              <a:t>(</a:t>
            </a:r>
            <a:r>
              <a:rPr lang="en-IN" sz="2700" dirty="0" smtClean="0">
                <a:latin typeface="Arial Narrow" pitchFamily="34" charset="0"/>
              </a:rPr>
              <a:t>Law of Large Numbers)</a:t>
            </a:r>
            <a:endParaRPr lang="en-IN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98304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IN" sz="2800" dirty="0" smtClean="0">
                <a:latin typeface="Arial Narrow" pitchFamily="34" charset="0"/>
              </a:rPr>
              <a:t>If the expected result of an experiment is random</a:t>
            </a:r>
          </a:p>
          <a:p>
            <a:pPr algn="ctr">
              <a:lnSpc>
                <a:spcPct val="200000"/>
              </a:lnSpc>
              <a:buNone/>
            </a:pPr>
            <a:r>
              <a:rPr lang="en-IN" sz="2800" dirty="0" smtClean="0">
                <a:latin typeface="Arial Narrow" pitchFamily="34" charset="0"/>
              </a:rPr>
              <a:t>And the experiment is repeated a large number of times</a:t>
            </a:r>
          </a:p>
          <a:p>
            <a:pPr algn="ctr">
              <a:lnSpc>
                <a:spcPct val="200000"/>
              </a:lnSpc>
              <a:buNone/>
            </a:pPr>
            <a:r>
              <a:rPr lang="en-IN" sz="2800" dirty="0" smtClean="0">
                <a:latin typeface="Arial Narrow" pitchFamily="34" charset="0"/>
              </a:rPr>
              <a:t>Then the results tend to stabilise over a period of time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58</a:t>
            </a:fld>
            <a:endParaRPr lang="en-IN"/>
          </a:p>
        </p:txBody>
      </p:sp>
      <p:pic>
        <p:nvPicPr>
          <p:cNvPr id="28674" name="Picture 2" descr="Image result for normal distribution 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30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59</a:t>
            </a:fld>
            <a:endParaRPr lang="en-IN"/>
          </a:p>
        </p:txBody>
      </p:sp>
      <p:sp>
        <p:nvSpPr>
          <p:cNvPr id="27650" name="AutoShape 2" descr="Image result for normal distribution 3D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652" name="Picture 4" descr="http://mathworld.wolfram.com/images/eps-gif/GaussianFunction2D_1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none" dirty="0" smtClean="0">
                <a:latin typeface="Arial Narrow"/>
                <a:cs typeface="Arial Narrow"/>
              </a:rPr>
              <a:t>Accidents on Indian Railways</a:t>
            </a:r>
            <a:endParaRPr lang="en-US" b="0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An illustration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115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 Narrow" pitchFamily="34" charset="0"/>
              </a:rPr>
              <a:t>Statistician’s </a:t>
            </a:r>
            <a:r>
              <a:rPr lang="fr-FR" dirty="0" err="1" smtClean="0">
                <a:latin typeface="Arial Narrow" pitchFamily="34" charset="0"/>
              </a:rPr>
              <a:t>Delight</a:t>
            </a:r>
            <a:endParaRPr lang="en-IN" sz="3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60</a:t>
            </a:fld>
            <a:endParaRPr lang="en-IN"/>
          </a:p>
        </p:txBody>
      </p:sp>
      <p:pic>
        <p:nvPicPr>
          <p:cNvPr id="8" name="Picture 2" descr="Image result for normal distrib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Arial Narrow" pitchFamily="34" charset="0"/>
              </a:rPr>
              <a:t>Dependent and Independent variables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98304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IN" sz="3600" dirty="0" smtClean="0">
                <a:latin typeface="Arial Narrow" pitchFamily="34" charset="0"/>
              </a:rPr>
              <a:t>y = a</a:t>
            </a:r>
            <a:r>
              <a:rPr lang="en-IN" sz="3600" baseline="-25000" dirty="0" smtClean="0">
                <a:latin typeface="Arial Narrow" pitchFamily="34" charset="0"/>
              </a:rPr>
              <a:t>0</a:t>
            </a:r>
            <a:r>
              <a:rPr lang="en-IN" sz="3600" dirty="0" smtClean="0">
                <a:latin typeface="Arial Narrow" pitchFamily="34" charset="0"/>
              </a:rPr>
              <a:t>x</a:t>
            </a:r>
            <a:r>
              <a:rPr lang="en-IN" sz="3600" baseline="-25000" dirty="0" smtClean="0">
                <a:latin typeface="Arial Narrow" pitchFamily="34" charset="0"/>
              </a:rPr>
              <a:t>0</a:t>
            </a:r>
            <a:r>
              <a:rPr lang="en-IN" sz="3600" dirty="0" smtClean="0">
                <a:latin typeface="Arial Narrow" pitchFamily="34" charset="0"/>
              </a:rPr>
              <a:t>+ a</a:t>
            </a:r>
            <a:r>
              <a:rPr lang="en-IN" sz="3600" baseline="-25000" dirty="0" smtClean="0">
                <a:latin typeface="Arial Narrow" pitchFamily="34" charset="0"/>
              </a:rPr>
              <a:t>1</a:t>
            </a:r>
            <a:r>
              <a:rPr lang="en-IN" sz="3600" dirty="0" smtClean="0">
                <a:latin typeface="Arial Narrow" pitchFamily="34" charset="0"/>
              </a:rPr>
              <a:t>x</a:t>
            </a:r>
            <a:r>
              <a:rPr lang="en-IN" sz="3600" baseline="-25000" dirty="0" smtClean="0">
                <a:latin typeface="Arial Narrow" pitchFamily="34" charset="0"/>
              </a:rPr>
              <a:t>1</a:t>
            </a:r>
            <a:r>
              <a:rPr lang="en-IN" sz="3600" dirty="0" smtClean="0">
                <a:latin typeface="Arial Narrow" pitchFamily="34" charset="0"/>
              </a:rPr>
              <a:t>+ a</a:t>
            </a:r>
            <a:r>
              <a:rPr lang="en-IN" sz="3600" baseline="-25000" dirty="0" smtClean="0">
                <a:latin typeface="Arial Narrow" pitchFamily="34" charset="0"/>
              </a:rPr>
              <a:t>2</a:t>
            </a:r>
            <a:r>
              <a:rPr lang="en-IN" sz="3600" dirty="0" smtClean="0">
                <a:latin typeface="Arial Narrow" pitchFamily="34" charset="0"/>
              </a:rPr>
              <a:t>x</a:t>
            </a:r>
            <a:r>
              <a:rPr lang="en-IN" sz="3600" baseline="-25000" dirty="0" smtClean="0">
                <a:latin typeface="Arial Narrow" pitchFamily="34" charset="0"/>
              </a:rPr>
              <a:t>2</a:t>
            </a:r>
            <a:r>
              <a:rPr lang="en-IN" sz="3600" dirty="0" smtClean="0">
                <a:latin typeface="Arial Narrow" pitchFamily="34" charset="0"/>
              </a:rPr>
              <a:t>+ a</a:t>
            </a:r>
            <a:r>
              <a:rPr lang="en-IN" sz="3600" baseline="-25000" dirty="0" smtClean="0">
                <a:latin typeface="Arial Narrow" pitchFamily="34" charset="0"/>
              </a:rPr>
              <a:t>3</a:t>
            </a:r>
            <a:r>
              <a:rPr lang="en-IN" sz="3600" dirty="0" smtClean="0">
                <a:latin typeface="Arial Narrow" pitchFamily="34" charset="0"/>
              </a:rPr>
              <a:t>x</a:t>
            </a:r>
            <a:r>
              <a:rPr lang="en-IN" sz="3600" baseline="-25000" dirty="0" smtClean="0">
                <a:latin typeface="Arial Narrow" pitchFamily="34" charset="0"/>
              </a:rPr>
              <a:t>3</a:t>
            </a:r>
            <a:r>
              <a:rPr lang="en-IN" sz="3600" dirty="0" smtClean="0">
                <a:latin typeface="Arial Narrow" pitchFamily="34" charset="0"/>
              </a:rPr>
              <a:t>+ </a:t>
            </a:r>
            <a:r>
              <a:rPr lang="el-GR" sz="3600" dirty="0" smtClean="0">
                <a:latin typeface="Arial Narrow" pitchFamily="34" charset="0"/>
              </a:rPr>
              <a:t>ε</a:t>
            </a:r>
            <a:endParaRPr lang="en-IN" sz="3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958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Arial Narrow" pitchFamily="34" charset="0"/>
              </a:rPr>
              <a:t>Dependent and Independent variables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429156"/>
          </a:xfrm>
        </p:spPr>
        <p:txBody>
          <a:bodyPr>
            <a:normAutofit fontScale="92500" lnSpcReduction="20000"/>
          </a:bodyPr>
          <a:lstStyle/>
          <a:p>
            <a:pPr marL="2062163" indent="-2062163">
              <a:lnSpc>
                <a:spcPct val="120000"/>
              </a:lnSpc>
              <a:buNone/>
            </a:pPr>
            <a:r>
              <a:rPr lang="en-IN" sz="2800" dirty="0" smtClean="0">
                <a:latin typeface="Arial Narrow" pitchFamily="34" charset="0"/>
              </a:rPr>
              <a:t>Throughput = f (Availability of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power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reliable signalling,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Crew,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TXR cleared RS,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efficient controllers,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motivated staff and officers,</a:t>
            </a:r>
          </a:p>
          <a:p>
            <a:pPr marL="2779713" indent="536575">
              <a:lnSpc>
                <a:spcPct val="120000"/>
              </a:lnSpc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reliable equipment of all types,</a:t>
            </a:r>
          </a:p>
          <a:p>
            <a:pPr marL="2062163" indent="1254125">
              <a:lnSpc>
                <a:spcPct val="120000"/>
              </a:lnSpc>
              <a:buNone/>
            </a:pPr>
            <a:r>
              <a:rPr lang="en-IN" sz="2800" dirty="0" smtClean="0">
                <a:latin typeface="Arial Narrow" pitchFamily="34" charset="0"/>
              </a:rPr>
              <a:t>etc.)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rial Narrow" pitchFamily="34" charset="0"/>
              </a:rPr>
              <a:t>Optimisation</a:t>
            </a:r>
            <a:endParaRPr lang="en-IN" sz="2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98304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IN" sz="3600" dirty="0" smtClean="0">
                <a:latin typeface="Arial Narrow" pitchFamily="34" charset="0"/>
              </a:rPr>
              <a:t>Max. [y – (</a:t>
            </a:r>
            <a:r>
              <a:rPr lang="en-IN" sz="3600" dirty="0" err="1" smtClean="0">
                <a:latin typeface="Arial Narrow" pitchFamily="34" charset="0"/>
              </a:rPr>
              <a:t>ax</a:t>
            </a:r>
            <a:r>
              <a:rPr lang="en-IN" sz="3600" dirty="0" smtClean="0">
                <a:latin typeface="Arial Narrow" pitchFamily="34" charset="0"/>
              </a:rPr>
              <a:t>+ by+ </a:t>
            </a:r>
            <a:r>
              <a:rPr lang="en-IN" sz="3600" dirty="0" err="1" smtClean="0">
                <a:latin typeface="Arial Narrow" pitchFamily="34" charset="0"/>
              </a:rPr>
              <a:t>cz</a:t>
            </a:r>
            <a:r>
              <a:rPr lang="en-IN" sz="3600" dirty="0" smtClean="0">
                <a:latin typeface="Arial Narrow" pitchFamily="34" charset="0"/>
              </a:rPr>
              <a:t>)]</a:t>
            </a:r>
            <a:endParaRPr lang="en-IN" sz="3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25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Arial Narrow" pitchFamily="34" charset="0"/>
              </a:rPr>
              <a:t>Optimisation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983047"/>
          </a:xfrm>
        </p:spPr>
        <p:txBody>
          <a:bodyPr>
            <a:normAutofit/>
          </a:bodyPr>
          <a:lstStyle/>
          <a:p>
            <a:pPr marL="2062163" indent="-2062163" algn="ctr">
              <a:lnSpc>
                <a:spcPct val="120000"/>
              </a:lnSpc>
              <a:buNone/>
            </a:pPr>
            <a:r>
              <a:rPr lang="en-IN" sz="2800" dirty="0" smtClean="0">
                <a:latin typeface="Arial Narrow" pitchFamily="34" charset="0"/>
              </a:rPr>
              <a:t>Maximise </a:t>
            </a:r>
            <a:r>
              <a:rPr lang="en-IN" sz="2800" b="1" dirty="0" smtClean="0">
                <a:latin typeface="Arial Narrow" pitchFamily="34" charset="0"/>
              </a:rPr>
              <a:t>Throughput</a:t>
            </a:r>
          </a:p>
          <a:p>
            <a:pPr marL="1435100" indent="-1435100">
              <a:lnSpc>
                <a:spcPct val="120000"/>
              </a:lnSpc>
              <a:buNone/>
            </a:pPr>
            <a:r>
              <a:rPr lang="en-IN" sz="2800" u="sng" dirty="0" smtClean="0">
                <a:latin typeface="Arial Narrow" pitchFamily="34" charset="0"/>
              </a:rPr>
              <a:t>Subject to:</a:t>
            </a:r>
            <a:r>
              <a:rPr lang="en-IN" sz="2800" dirty="0" smtClean="0">
                <a:latin typeface="Arial Narrow" pitchFamily="34" charset="0"/>
              </a:rPr>
              <a:t> loco failures, signal failures, crew non-availability, failing rolling stock, absence of crucial staff, </a:t>
            </a:r>
            <a:r>
              <a:rPr lang="en-IN" sz="2800" dirty="0" err="1" smtClean="0">
                <a:latin typeface="Arial Narrow" pitchFamily="34" charset="0"/>
              </a:rPr>
              <a:t>demotivated</a:t>
            </a:r>
            <a:r>
              <a:rPr lang="en-IN" sz="2800" dirty="0" smtClean="0">
                <a:latin typeface="Arial Narrow" pitchFamily="34" charset="0"/>
              </a:rPr>
              <a:t> staff and officers, other asset failures, etc.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/>
                <a:cs typeface="Arial Narrow"/>
              </a:rPr>
              <a:t>Data on Indian Railways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Our position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26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928662" y="1571612"/>
          <a:ext cx="7286676" cy="2714628"/>
        </p:xfrm>
        <a:graphic>
          <a:graphicData uri="http://schemas.openxmlformats.org/drawingml/2006/table">
            <a:tbl>
              <a:tblPr/>
              <a:tblGrid>
                <a:gridCol w="3411811"/>
                <a:gridCol w="3874865"/>
              </a:tblGrid>
              <a:tr h="13573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I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Digitally Captured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Digitally Reported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II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Manually Captured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Digitally Reported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73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IV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Digitally Captured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Manually Reported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III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Manually Captured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ahoma"/>
                        </a:rPr>
                        <a:t>Manually Reported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653136"/>
            <a:ext cx="9144000" cy="151906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 Narrow" pitchFamily="34" charset="0"/>
              </a:rPr>
              <a:t>Quadrant I is ideal.</a:t>
            </a:r>
          </a:p>
          <a:p>
            <a:pPr algn="ctr"/>
            <a:r>
              <a:rPr lang="en-US" sz="2400" dirty="0" smtClean="0">
                <a:latin typeface="Arial Narrow" pitchFamily="34" charset="0"/>
              </a:rPr>
              <a:t>However, on IR data can be available to varying degrees in all Quadrants. </a:t>
            </a:r>
            <a:endParaRPr lang="en-IN" sz="2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595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Narrow"/>
                <a:cs typeface="Arial Narrow"/>
              </a:rPr>
              <a:t>Recording of data on IR</a:t>
            </a:r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13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Data on Indian Railways</a:t>
            </a:r>
            <a:endParaRPr lang="en-IN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rial Narrow" pitchFamily="34" charset="0"/>
              </a:rPr>
              <a:t>Several IT projects on IR have potential for data analytics: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733256"/>
            <a:ext cx="9144000" cy="5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rial Narrow" pitchFamily="34" charset="0"/>
              </a:rPr>
              <a:t>Expenditure side application of PRIME/AFRES/IPAS/ </a:t>
            </a:r>
            <a:r>
              <a:rPr lang="en-US" sz="1800" dirty="0" smtClean="0">
                <a:latin typeface="Arial Narrow" pitchFamily="34" charset="0"/>
              </a:rPr>
              <a:t>e-Recon/ARPAN etc.</a:t>
            </a:r>
            <a:endParaRPr lang="en-IN" sz="1800" dirty="0">
              <a:latin typeface="Arial Narrow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772816"/>
            <a:ext cx="9144000" cy="302433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Arial Narrow" pitchFamily="34" charset="0"/>
              </a:rPr>
              <a:t>Data Warehouse for PRS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Arial Narrow" pitchFamily="34" charset="0"/>
              </a:rPr>
              <a:t>Data Warehouse for UTS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Arial Narrow" pitchFamily="34" charset="0"/>
              </a:rPr>
              <a:t>Data Warehouse for FOIS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Control Office application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 Integrated Coach Monitoring System (ICMS)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Loco Sheds Management System (LSMS)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Software for Locomotive Asset Management (SLAM) for Electric Loco Sheds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Track Management System (TMS)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MIS for Land &amp; Amenities on IR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Traction Distribution Management System (TDMS)</a:t>
            </a:r>
          </a:p>
          <a:p>
            <a:pPr marL="5715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Signaling Maintenance Management  System (SMMS)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1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aseline="0" dirty="0" smtClean="0">
                <a:latin typeface="Arial Narrow" pitchFamily="34" charset="0"/>
              </a:rPr>
              <a:t>Data on Indian Railways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3643338"/>
          </a:xfrm>
        </p:spPr>
        <p:txBody>
          <a:bodyPr numCol="2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Tickets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reserved / unreserved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Freight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RRs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Train movement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control office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Crew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movement  and lobbies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Maintenance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P Way and fixed assets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Maintenance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Rolling </a:t>
            </a:r>
            <a:r>
              <a:rPr lang="en-US" sz="2000" dirty="0">
                <a:latin typeface="Arial Narrow" pitchFamily="34" charset="0"/>
              </a:rPr>
              <a:t>stock</a:t>
            </a:r>
            <a:endParaRPr lang="en-US" sz="2000" dirty="0" smtClean="0">
              <a:latin typeface="Arial Narrow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Materials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purchase and depots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660066"/>
                </a:solidFill>
                <a:latin typeface="Arial Narrow" pitchFamily="34" charset="0"/>
              </a:rPr>
              <a:t>HR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manpower deployment and staff welfare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500702"/>
            <a:ext cx="9144000" cy="8206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Arial Narrow" pitchFamily="34" charset="0"/>
              </a:rPr>
              <a:t>Costing and accounting </a:t>
            </a:r>
            <a:r>
              <a:rPr lang="en-US" sz="2400" dirty="0" smtClean="0">
                <a:latin typeface="Arial Narrow" pitchFamily="34" charset="0"/>
              </a:rPr>
              <a:t>– all of  the above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078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/>
                <a:cs typeface="Arial Narrow"/>
              </a:rPr>
              <a:t>Reorganising Statistical Units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Change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26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358306"/>
              </p:ext>
            </p:extLst>
          </p:nvPr>
        </p:nvGraphicFramePr>
        <p:xfrm>
          <a:off x="-4" y="1081737"/>
          <a:ext cx="9144004" cy="48972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47668"/>
                <a:gridCol w="864096"/>
                <a:gridCol w="792088"/>
                <a:gridCol w="864096"/>
                <a:gridCol w="864096"/>
                <a:gridCol w="864096"/>
                <a:gridCol w="864096"/>
                <a:gridCol w="864096"/>
                <a:gridCol w="792088"/>
                <a:gridCol w="827584"/>
              </a:tblGrid>
              <a:tr h="313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 </a:t>
                      </a:r>
                      <a:r>
                        <a:rPr lang="en-US" sz="1800" b="1" u="none" strike="noStrike" dirty="0" smtClean="0">
                          <a:latin typeface="Arial Narrow"/>
                          <a:cs typeface="Arial Narrow"/>
                        </a:rPr>
                        <a:t>Cause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2006-07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2007-08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2008-09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2009-10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2010-11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2011-12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2012-13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2013-14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latin typeface="Arial Narrow"/>
                          <a:cs typeface="Arial Narrow"/>
                        </a:rPr>
                        <a:t>2014-15</a:t>
                      </a:r>
                      <a:endParaRPr lang="en-US" sz="1800" b="1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11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Failure of Railway staff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46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5687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Failure of other than Railway staff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68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75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59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58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6159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Failure of equipment  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9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3132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Sabotage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6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6159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Combination of factors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3132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Incidental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3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8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6159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Could not </a:t>
                      </a:r>
                      <a:r>
                        <a:rPr lang="en-US" sz="1800" b="0" u="none" strike="noStrike" dirty="0" smtClean="0">
                          <a:latin typeface="Arial Narrow"/>
                          <a:cs typeface="Arial Narrow"/>
                        </a:rPr>
                        <a:t>establish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3132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None Held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3132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Awaited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0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  <a:tr h="3132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Total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195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194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177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165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141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131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122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118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latin typeface="Arial Narrow"/>
                          <a:cs typeface="Arial Narrow"/>
                        </a:rPr>
                        <a:t>135</a:t>
                      </a:r>
                      <a:endParaRPr lang="en-US" sz="1800" b="0" i="0" u="none" strike="noStrike" dirty="0">
                        <a:latin typeface="Arial Narrow"/>
                        <a:cs typeface="Arial Narrow"/>
                      </a:endParaRPr>
                    </a:p>
                  </a:txBody>
                  <a:tcPr marL="9525" marR="9525" marT="9525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kern="0" dirty="0" smtClean="0">
                <a:solidFill>
                  <a:schemeClr val="tx2"/>
                </a:solidFill>
                <a:latin typeface="Arial Narrow"/>
                <a:ea typeface="+mj-ea"/>
                <a:cs typeface="Arial Narrow"/>
              </a:rPr>
              <a:t>Cause wise Analysis of Consequential Train Accidents over IR</a:t>
            </a:r>
          </a:p>
          <a:p>
            <a:pPr algn="ctr"/>
            <a:r>
              <a:rPr lang="en-US" altLang="ja-JP" sz="2000" b="1" kern="0" dirty="0" smtClean="0">
                <a:solidFill>
                  <a:schemeClr val="tx2"/>
                </a:solidFill>
                <a:latin typeface="Arial Narrow"/>
                <a:ea typeface="+mj-ea"/>
                <a:cs typeface="Arial Narrow"/>
              </a:rPr>
              <a:t>(2006-07 to 2014-15)</a:t>
            </a:r>
            <a:endParaRPr lang="en-US" altLang="ja-JP" sz="2000" b="1" kern="0" dirty="0">
              <a:solidFill>
                <a:schemeClr val="tx2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25" y="0"/>
            <a:ext cx="9001156" cy="92869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Reorganizing Statistical Unit to Analytics Unit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76872"/>
            <a:ext cx="9144000" cy="400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Dynamic officers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 with adequate field experience and IT knowledge should lead the team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Identify comparatively younger staff and train them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in data handling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 and analysis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 Narrow"/>
                <a:cs typeface="Arial Narrow"/>
              </a:rPr>
              <a:t>Involve young JE level staff of EDP centres as part of the Unit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Unit should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cs typeface="Arial Narrow"/>
              </a:rPr>
              <a:t>provide analyzed inputs to all departments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69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/>
                <a:cs typeface="Arial Narrow"/>
              </a:rPr>
              <a:t>Analytics Ecosystem on IR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Something new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26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Arial Narrow" pitchFamily="34" charset="0"/>
              </a:rPr>
              <a:t>An Analytics Ecosystem for IR</a:t>
            </a:r>
            <a:endParaRPr lang="en-IN" sz="36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53" t="24497" r="23165" b="7090"/>
          <a:stretch>
            <a:fillRect/>
          </a:stretch>
        </p:blipFill>
        <p:spPr bwMode="auto">
          <a:xfrm>
            <a:off x="611560" y="1556792"/>
            <a:ext cx="8357952" cy="472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72</a:t>
            </a:fld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4143372" y="2000240"/>
            <a:ext cx="2714644" cy="1357322"/>
          </a:xfrm>
          <a:prstGeom prst="roundRect">
            <a:avLst/>
          </a:prstGeom>
          <a:noFill/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3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Possible Areas for Analytics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 Predictive maintenance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 Dynamic pricing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Evaluating different marketing strategies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 Improving capacity utilization/route  congestion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 Real time management of linear and rolling stock assets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11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Possible Areas for Analytics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965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 Narrow" pitchFamily="34" charset="0"/>
              </a:rPr>
              <a:t>Expenditure on Fuel </a:t>
            </a:r>
            <a:r>
              <a:rPr lang="en-US" dirty="0" smtClean="0">
                <a:latin typeface="Arial Narrow" pitchFamily="34" charset="0"/>
              </a:rPr>
              <a:t>consumption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Correlation with </a:t>
            </a:r>
            <a:r>
              <a:rPr lang="en-US" sz="2000" dirty="0">
                <a:latin typeface="Arial Narrow" pitchFamily="34" charset="0"/>
              </a:rPr>
              <a:t>changes in fuel prices, Specific Fuel Consumption of locomotives, route electrification and transport </a:t>
            </a:r>
            <a:r>
              <a:rPr lang="en-US" sz="2000" dirty="0" smtClean="0">
                <a:latin typeface="Arial Narrow" pitchFamily="34" charset="0"/>
              </a:rPr>
              <a:t>output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RCD </a:t>
            </a:r>
            <a:r>
              <a:rPr lang="en-US" sz="2000" dirty="0">
                <a:latin typeface="Arial Narrow" pitchFamily="34" charset="0"/>
              </a:rPr>
              <a:t>wise energy rate and consumption </a:t>
            </a:r>
            <a:r>
              <a:rPr lang="en-US" sz="2000" dirty="0" smtClean="0">
                <a:latin typeface="Arial Narrow" pitchFamily="34" charset="0"/>
              </a:rPr>
              <a:t>data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Automatic </a:t>
            </a:r>
            <a:r>
              <a:rPr lang="en-US" sz="2000" dirty="0">
                <a:latin typeface="Arial Narrow" pitchFamily="34" charset="0"/>
              </a:rPr>
              <a:t>alerts in case the inventory of fuel increases to more than 10 </a:t>
            </a:r>
            <a:r>
              <a:rPr lang="en-US" sz="2000" dirty="0" smtClean="0">
                <a:latin typeface="Arial Narrow" pitchFamily="34" charset="0"/>
              </a:rPr>
              <a:t>days</a:t>
            </a:r>
            <a:endParaRPr lang="en-US" sz="2000" dirty="0">
              <a:latin typeface="Arial Narrow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 Narrow" pitchFamily="34" charset="0"/>
              </a:rPr>
              <a:t>Expenditure on Traction Bills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Correlation </a:t>
            </a:r>
            <a:r>
              <a:rPr lang="en-US" sz="2000" dirty="0">
                <a:latin typeface="Arial Narrow" pitchFamily="34" charset="0"/>
              </a:rPr>
              <a:t>with prices of traction,  Loco-wise and EMU coach wise energy consumption and transport </a:t>
            </a:r>
            <a:r>
              <a:rPr lang="en-US" sz="2000" dirty="0" smtClean="0">
                <a:latin typeface="Arial Narrow" pitchFamily="34" charset="0"/>
              </a:rPr>
              <a:t>output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TSS</a:t>
            </a:r>
            <a:r>
              <a:rPr lang="en-US" sz="2000" dirty="0">
                <a:latin typeface="Arial Narrow" pitchFamily="34" charset="0"/>
              </a:rPr>
              <a:t>-wise energy rate and consumption </a:t>
            </a:r>
            <a:r>
              <a:rPr lang="en-US" sz="2000" dirty="0" smtClean="0">
                <a:latin typeface="Arial Narrow" pitchFamily="34" charset="0"/>
              </a:rPr>
              <a:t>data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Automatic </a:t>
            </a:r>
            <a:r>
              <a:rPr lang="en-US" sz="2000" dirty="0">
                <a:latin typeface="Arial Narrow" pitchFamily="34" charset="0"/>
              </a:rPr>
              <a:t>alerts in cases of diesel locos running under wires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88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Arial Narrow"/>
                <a:cs typeface="Arial Narrow"/>
              </a:rPr>
              <a:t>Don’t rely too much on predictive capacity of current data</a:t>
            </a:r>
            <a:endParaRPr lang="en-US" cap="none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Some theoretical stuff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08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Arial Narrow" pitchFamily="34" charset="0"/>
              </a:rPr>
              <a:t>A</a:t>
            </a:r>
            <a:r>
              <a:rPr lang="en-IN" dirty="0" smtClean="0">
                <a:latin typeface="Arial Narrow" pitchFamily="34" charset="0"/>
              </a:rPr>
              <a:t>n economist can affect the economy</a:t>
            </a:r>
          </a:p>
          <a:p>
            <a:pPr algn="ctr">
              <a:buNone/>
            </a:pPr>
            <a:r>
              <a:rPr lang="en-US" dirty="0">
                <a:latin typeface="Arial Narrow" pitchFamily="34" charset="0"/>
              </a:rPr>
              <a:t>a</a:t>
            </a:r>
            <a:r>
              <a:rPr lang="en-IN" dirty="0" smtClean="0">
                <a:latin typeface="Arial Narrow" pitchFamily="34" charset="0"/>
              </a:rPr>
              <a:t>s much as</a:t>
            </a:r>
          </a:p>
          <a:p>
            <a:pPr algn="ctr">
              <a:buNone/>
            </a:pPr>
            <a:r>
              <a:rPr lang="en-US" dirty="0" smtClean="0">
                <a:latin typeface="Arial Narrow" pitchFamily="34" charset="0"/>
              </a:rPr>
              <a:t>T</a:t>
            </a:r>
            <a:r>
              <a:rPr lang="en-IN" dirty="0" smtClean="0">
                <a:latin typeface="Arial Narrow" pitchFamily="34" charset="0"/>
              </a:rPr>
              <a:t>he weatherman the weather</a:t>
            </a:r>
          </a:p>
          <a:p>
            <a:pPr algn="ctr">
              <a:buNone/>
            </a:pPr>
            <a:endParaRPr lang="en-IN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478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Logical fallacy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 smtClean="0">
                <a:latin typeface="Arial Narrow" pitchFamily="34" charset="0"/>
              </a:rPr>
              <a:t>Post hoc ergo propter hoc?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The rooster crows before sunrise.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i="1" dirty="0" smtClean="0">
                <a:latin typeface="Arial Narrow" pitchFamily="34" charset="0"/>
              </a:rPr>
              <a:t>Ergo </a:t>
            </a:r>
            <a:r>
              <a:rPr lang="en-US" sz="2000" dirty="0" smtClean="0">
                <a:latin typeface="Arial Narrow" pitchFamily="34" charset="0"/>
              </a:rPr>
              <a:t>the rooster causes sunrise.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 smtClean="0">
                <a:latin typeface="Arial Narrow" pitchFamily="34" charset="0"/>
              </a:rPr>
              <a:t>Cum hoc ergo propter hoc?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Rate of deaths in India due to TB increased even as civilian deaths during war in Iraq was increasing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i="1" dirty="0" smtClean="0">
                <a:latin typeface="Arial Narrow" pitchFamily="34" charset="0"/>
              </a:rPr>
              <a:t>Ergo </a:t>
            </a:r>
            <a:r>
              <a:rPr lang="en-US" sz="2000" dirty="0" smtClean="0">
                <a:latin typeface="Arial Narrow" pitchFamily="34" charset="0"/>
              </a:rPr>
              <a:t>War in Iraq was the cause of increase in TB death rate in India</a:t>
            </a:r>
            <a:endParaRPr lang="en-US" sz="2000" i="1" dirty="0">
              <a:latin typeface="Arial Narrow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Chaos Theory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2484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 Narrow" pitchFamily="34" charset="0"/>
              </a:rPr>
              <a:t>Chaos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 Narrow" pitchFamily="34" charset="0"/>
              </a:rPr>
              <a:t>When the present determines the future</a:t>
            </a:r>
            <a:r>
              <a:rPr lang="en-US" sz="2400" dirty="0" smtClean="0">
                <a:latin typeface="Arial Narrow" pitchFamily="34" charset="0"/>
              </a:rPr>
              <a:t>,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 Narrow" pitchFamily="34" charset="0"/>
              </a:rPr>
              <a:t>but </a:t>
            </a:r>
            <a:r>
              <a:rPr lang="en-US" sz="2400" dirty="0">
                <a:latin typeface="Arial Narrow" pitchFamily="34" charset="0"/>
              </a:rPr>
              <a:t>the approximate present does not approximately determine the </a:t>
            </a:r>
            <a:r>
              <a:rPr lang="en-US" sz="2400" dirty="0" smtClean="0">
                <a:latin typeface="Arial Narrow" pitchFamily="34" charset="0"/>
              </a:rPr>
              <a:t>future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16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Chaos Theory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0243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i="1" dirty="0" smtClean="0">
                <a:latin typeface="Arial Narrow"/>
                <a:cs typeface="Arial Narrow"/>
              </a:rPr>
              <a:t>Does </a:t>
            </a:r>
            <a:r>
              <a:rPr lang="en-US" sz="2600" i="1" dirty="0">
                <a:latin typeface="Arial Narrow"/>
                <a:cs typeface="Arial Narrow"/>
              </a:rPr>
              <a:t>the flap of a butterfly’s wings in Brazil set off a tornado in Texas?</a:t>
            </a:r>
            <a:endParaRPr lang="en-US" sz="2600" dirty="0" smtClean="0">
              <a:latin typeface="Arial Narrow"/>
              <a:cs typeface="Arial Narrow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The </a:t>
            </a:r>
            <a:r>
              <a:rPr lang="en-US" sz="2000" dirty="0">
                <a:latin typeface="Arial Narrow" pitchFamily="34" charset="0"/>
              </a:rPr>
              <a:t>butterfly does not power or directly create the </a:t>
            </a:r>
            <a:r>
              <a:rPr lang="en-US" sz="2000" dirty="0" smtClean="0">
                <a:latin typeface="Arial Narrow" pitchFamily="34" charset="0"/>
              </a:rPr>
              <a:t>tornado</a:t>
            </a:r>
            <a:endParaRPr lang="en-US" sz="2000" dirty="0">
              <a:latin typeface="Arial Narrow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Arial Narrow" pitchFamily="34" charset="0"/>
              </a:rPr>
              <a:t>The flapping of wings by the butterfly is a set of initial conditions which are followed by the tornado – the final result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latin typeface="Arial Narrow" pitchFamily="34" charset="0"/>
              </a:rPr>
              <a:t>Had the butterfly not flapped its wings, the trajectory of the system might have been vastly </a:t>
            </a:r>
            <a:r>
              <a:rPr lang="en-US" sz="2000" dirty="0" smtClean="0">
                <a:latin typeface="Arial Narrow" pitchFamily="34" charset="0"/>
              </a:rPr>
              <a:t>different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79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63688" y="450912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For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want of a nail the shoe was lost.</a:t>
            </a:r>
          </a:p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For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want of a shoe the horse was lost.</a:t>
            </a:r>
          </a:p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For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want of a horse the rider was lost.</a:t>
            </a:r>
          </a:p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For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want of a rider the message was lost.</a:t>
            </a:r>
          </a:p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For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want of a message the battle was lost.</a:t>
            </a:r>
          </a:p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For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want of a battle the kingdom was lost.</a:t>
            </a:r>
          </a:p>
          <a:p>
            <a:pPr algn="ctr"/>
            <a:r>
              <a:rPr lang="en-US" sz="16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And </a:t>
            </a:r>
            <a:r>
              <a:rPr lang="en-US" sz="1600" b="1" i="1" dirty="0">
                <a:solidFill>
                  <a:srgbClr val="660066"/>
                </a:solidFill>
                <a:latin typeface="Arial Narrow"/>
                <a:cs typeface="Arial Narrow"/>
              </a:rPr>
              <a:t>all for the want of a horseshoe nail.</a:t>
            </a:r>
          </a:p>
        </p:txBody>
      </p:sp>
    </p:spTree>
    <p:extLst>
      <p:ext uri="{BB962C8B-B14F-4D97-AF65-F5344CB8AC3E}">
        <p14:creationId xmlns:p14="http://schemas.microsoft.com/office/powerpoint/2010/main" xmlns="" val="20365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6413585"/>
              </p:ext>
            </p:extLst>
          </p:nvPr>
        </p:nvGraphicFramePr>
        <p:xfrm>
          <a:off x="0" y="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45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44" y="2132856"/>
            <a:ext cx="7096944" cy="2459360"/>
          </a:xfrm>
        </p:spPr>
        <p:txBody>
          <a:bodyPr/>
          <a:lstStyle/>
          <a:p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US" sz="8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Thank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8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You</a:t>
            </a:r>
            <a:endParaRPr lang="en-IN" sz="60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2.bp.blogspot.com/_DtU75krwAeM/SwBNiS8aYJI/AAAAAAAAA0k/P7qLBhRfTw4/s400/railway+masco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168352" cy="3477344"/>
          </a:xfrm>
          <a:prstGeom prst="rect">
            <a:avLst/>
          </a:prstGeom>
          <a:noFill/>
          <a:ln>
            <a:noFill/>
          </a:ln>
          <a:effectLst>
            <a:reflection stA="50000" endPos="75000" dist="12700" dir="5400000" sy="-100000" algn="bl" rotWithShape="0"/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23-Dec-15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Analytics - NAIR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80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0438829"/>
              </p:ext>
            </p:extLst>
          </p:nvPr>
        </p:nvGraphicFramePr>
        <p:xfrm>
          <a:off x="0" y="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23-Dec-15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Analytics - NAIR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74F8-E9D8-465D-B96B-0CC34957B8B2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823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2337</Words>
  <Application>Microsoft Macintosh PowerPoint</Application>
  <PresentationFormat>On-screen Show (4:3)</PresentationFormat>
  <Paragraphs>746</Paragraphs>
  <Slides>80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Data Analytics</vt:lpstr>
      <vt:lpstr>Slide 2</vt:lpstr>
      <vt:lpstr>Slide 3</vt:lpstr>
      <vt:lpstr>Slide 4</vt:lpstr>
      <vt:lpstr>Slide 5</vt:lpstr>
      <vt:lpstr>Accidents on Indian Railways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Seasonal variations?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Data Analytics</vt:lpstr>
      <vt:lpstr>What is data analytics?</vt:lpstr>
      <vt:lpstr>What is data analytics?</vt:lpstr>
      <vt:lpstr>What is data analytics?</vt:lpstr>
      <vt:lpstr>What has changed?</vt:lpstr>
      <vt:lpstr>4 Vs of Big Data</vt:lpstr>
      <vt:lpstr>Insights into the data</vt:lpstr>
      <vt:lpstr>Communication Flow in Analytics</vt:lpstr>
      <vt:lpstr>Analytics Team</vt:lpstr>
      <vt:lpstr>Present</vt:lpstr>
      <vt:lpstr>Possibilities in future</vt:lpstr>
      <vt:lpstr>Features determining analytics maturity</vt:lpstr>
      <vt:lpstr>Digital Dashboard</vt:lpstr>
      <vt:lpstr>Slide 50</vt:lpstr>
      <vt:lpstr>Slide 51</vt:lpstr>
      <vt:lpstr>Slide 52</vt:lpstr>
      <vt:lpstr>The Digital Dashboard</vt:lpstr>
      <vt:lpstr>The Digital Dashboard</vt:lpstr>
      <vt:lpstr>Slide 55</vt:lpstr>
      <vt:lpstr>Use of numbers</vt:lpstr>
      <vt:lpstr>la loi des grands nombres (Law of Large Numbers)</vt:lpstr>
      <vt:lpstr>Slide 58</vt:lpstr>
      <vt:lpstr>Slide 59</vt:lpstr>
      <vt:lpstr>Statistician’s Delight</vt:lpstr>
      <vt:lpstr>Dependent and Independent variables</vt:lpstr>
      <vt:lpstr>Dependent and Independent variables</vt:lpstr>
      <vt:lpstr>Optimisation</vt:lpstr>
      <vt:lpstr>Optimisation</vt:lpstr>
      <vt:lpstr>Data on Indian Railways</vt:lpstr>
      <vt:lpstr>Slide 66</vt:lpstr>
      <vt:lpstr>Data on Indian Railways</vt:lpstr>
      <vt:lpstr>Data on Indian Railways</vt:lpstr>
      <vt:lpstr>Reorganising Statistical Units</vt:lpstr>
      <vt:lpstr>Slide 70</vt:lpstr>
      <vt:lpstr>Analytics Ecosystem on IR</vt:lpstr>
      <vt:lpstr>An Analytics Ecosystem for IR</vt:lpstr>
      <vt:lpstr>Possible Areas for Analytics</vt:lpstr>
      <vt:lpstr>Possible Areas for Analytics</vt:lpstr>
      <vt:lpstr>Don’t rely too much on predictive capacity of current data</vt:lpstr>
      <vt:lpstr>Slide 76</vt:lpstr>
      <vt:lpstr>Logical fallacy</vt:lpstr>
      <vt:lpstr>Chaos Theory</vt:lpstr>
      <vt:lpstr>Chaos Theory</vt:lpstr>
      <vt:lpstr>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Analytics</dc:title>
  <dc:creator>ed innovation</dc:creator>
  <cp:lastModifiedBy>Print1</cp:lastModifiedBy>
  <cp:revision>80</cp:revision>
  <dcterms:created xsi:type="dcterms:W3CDTF">2015-11-18T07:02:14Z</dcterms:created>
  <dcterms:modified xsi:type="dcterms:W3CDTF">2015-12-23T02:31:43Z</dcterms:modified>
</cp:coreProperties>
</file>