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handoutMasterIdLst>
    <p:handoutMasterId r:id="rId30"/>
  </p:handoutMasterIdLst>
  <p:sldIdLst>
    <p:sldId id="534" r:id="rId2"/>
    <p:sldId id="447" r:id="rId3"/>
    <p:sldId id="397" r:id="rId4"/>
    <p:sldId id="523" r:id="rId5"/>
    <p:sldId id="484" r:id="rId6"/>
    <p:sldId id="535" r:id="rId7"/>
    <p:sldId id="508" r:id="rId8"/>
    <p:sldId id="509" r:id="rId9"/>
    <p:sldId id="501" r:id="rId10"/>
    <p:sldId id="524" r:id="rId11"/>
    <p:sldId id="510" r:id="rId12"/>
    <p:sldId id="512" r:id="rId13"/>
    <p:sldId id="517" r:id="rId14"/>
    <p:sldId id="518" r:id="rId15"/>
    <p:sldId id="513" r:id="rId16"/>
    <p:sldId id="514" r:id="rId17"/>
    <p:sldId id="521" r:id="rId18"/>
    <p:sldId id="515" r:id="rId19"/>
    <p:sldId id="525" r:id="rId20"/>
    <p:sldId id="526" r:id="rId21"/>
    <p:sldId id="527" r:id="rId22"/>
    <p:sldId id="528" r:id="rId23"/>
    <p:sldId id="529" r:id="rId24"/>
    <p:sldId id="530" r:id="rId25"/>
    <p:sldId id="531" r:id="rId26"/>
    <p:sldId id="532" r:id="rId27"/>
    <p:sldId id="416" r:id="rId28"/>
  </p:sldIdLst>
  <p:sldSz cx="9144000" cy="6858000" type="screen4x3"/>
  <p:notesSz cx="9994900" cy="6864350"/>
  <p:custShowLst>
    <p:custShow name="Custom Show 1" id="0">
      <p:sldLst/>
    </p:custShow>
  </p:custShow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EC9B"/>
    <a:srgbClr val="3705B3"/>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15" autoAdjust="0"/>
    <p:restoredTop sz="95520" autoAdjust="0"/>
  </p:normalViewPr>
  <p:slideViewPr>
    <p:cSldViewPr>
      <p:cViewPr varScale="1">
        <p:scale>
          <a:sx n="104" d="100"/>
          <a:sy n="104" d="100"/>
        </p:scale>
        <p:origin x="-96" y="-288"/>
      </p:cViewPr>
      <p:guideLst>
        <p:guide orient="horz" pos="2160"/>
        <p:guide pos="2880"/>
      </p:guideLst>
    </p:cSldViewPr>
  </p:slideViewPr>
  <p:notesTextViewPr>
    <p:cViewPr>
      <p:scale>
        <a:sx n="100" d="100"/>
        <a:sy n="100" d="100"/>
      </p:scale>
      <p:origin x="0" y="0"/>
    </p:cViewPr>
  </p:notesTextViewPr>
  <p:notesViewPr>
    <p:cSldViewPr>
      <p:cViewPr varScale="1">
        <p:scale>
          <a:sx n="70" d="100"/>
          <a:sy n="70" d="100"/>
        </p:scale>
        <p:origin x="-1782" y="-102"/>
      </p:cViewPr>
      <p:guideLst>
        <p:guide orient="horz" pos="2162"/>
        <p:guide pos="314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31124" cy="343218"/>
          </a:xfrm>
          <a:prstGeom prst="rect">
            <a:avLst/>
          </a:prstGeom>
        </p:spPr>
        <p:txBody>
          <a:bodyPr vert="horz" lIns="93796" tIns="46899" rIns="93796" bIns="46899" rtlCol="0"/>
          <a:lstStyle>
            <a:lvl1pPr algn="l">
              <a:defRPr sz="1200"/>
            </a:lvl1pPr>
          </a:lstStyle>
          <a:p>
            <a:endParaRPr lang="en-IN"/>
          </a:p>
        </p:txBody>
      </p:sp>
      <p:sp>
        <p:nvSpPr>
          <p:cNvPr id="3" name="Date Placeholder 2"/>
          <p:cNvSpPr>
            <a:spLocks noGrp="1"/>
          </p:cNvSpPr>
          <p:nvPr>
            <p:ph type="dt" sz="quarter" idx="1"/>
          </p:nvPr>
        </p:nvSpPr>
        <p:spPr>
          <a:xfrm>
            <a:off x="5661463" y="0"/>
            <a:ext cx="4331124" cy="343218"/>
          </a:xfrm>
          <a:prstGeom prst="rect">
            <a:avLst/>
          </a:prstGeom>
        </p:spPr>
        <p:txBody>
          <a:bodyPr vert="horz" lIns="93796" tIns="46899" rIns="93796" bIns="46899" rtlCol="0"/>
          <a:lstStyle>
            <a:lvl1pPr algn="r">
              <a:defRPr sz="1200"/>
            </a:lvl1pPr>
          </a:lstStyle>
          <a:p>
            <a:fld id="{280C61A0-347B-41FB-8C20-463C46056C64}" type="datetimeFigureOut">
              <a:rPr lang="en-IN" smtClean="0"/>
              <a:pPr/>
              <a:t>23-12-2015</a:t>
            </a:fld>
            <a:endParaRPr lang="en-IN"/>
          </a:p>
        </p:txBody>
      </p:sp>
      <p:sp>
        <p:nvSpPr>
          <p:cNvPr id="4" name="Footer Placeholder 3"/>
          <p:cNvSpPr>
            <a:spLocks noGrp="1"/>
          </p:cNvSpPr>
          <p:nvPr>
            <p:ph type="ftr" sz="quarter" idx="2"/>
          </p:nvPr>
        </p:nvSpPr>
        <p:spPr>
          <a:xfrm>
            <a:off x="0" y="6519941"/>
            <a:ext cx="4331124" cy="343218"/>
          </a:xfrm>
          <a:prstGeom prst="rect">
            <a:avLst/>
          </a:prstGeom>
        </p:spPr>
        <p:txBody>
          <a:bodyPr vert="horz" lIns="93796" tIns="46899" rIns="93796" bIns="46899" rtlCol="0" anchor="b"/>
          <a:lstStyle>
            <a:lvl1pPr algn="l">
              <a:defRPr sz="1200"/>
            </a:lvl1pPr>
          </a:lstStyle>
          <a:p>
            <a:endParaRPr lang="en-IN"/>
          </a:p>
        </p:txBody>
      </p:sp>
      <p:sp>
        <p:nvSpPr>
          <p:cNvPr id="5" name="Slide Number Placeholder 4"/>
          <p:cNvSpPr>
            <a:spLocks noGrp="1"/>
          </p:cNvSpPr>
          <p:nvPr>
            <p:ph type="sldNum" sz="quarter" idx="3"/>
          </p:nvPr>
        </p:nvSpPr>
        <p:spPr>
          <a:xfrm>
            <a:off x="5661463" y="6519941"/>
            <a:ext cx="4331124" cy="343218"/>
          </a:xfrm>
          <a:prstGeom prst="rect">
            <a:avLst/>
          </a:prstGeom>
        </p:spPr>
        <p:txBody>
          <a:bodyPr vert="horz" lIns="93796" tIns="46899" rIns="93796" bIns="46899" rtlCol="0" anchor="b"/>
          <a:lstStyle>
            <a:lvl1pPr algn="r">
              <a:defRPr sz="1200"/>
            </a:lvl1pPr>
          </a:lstStyle>
          <a:p>
            <a:fld id="{FCEC3847-AB1C-498C-922C-DDCF74998E5D}" type="slidenum">
              <a:rPr lang="en-IN" smtClean="0"/>
              <a:pPr/>
              <a:t>‹#›</a:t>
            </a:fld>
            <a:endParaRPr lang="en-I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31124" cy="343218"/>
          </a:xfrm>
          <a:prstGeom prst="rect">
            <a:avLst/>
          </a:prstGeom>
        </p:spPr>
        <p:txBody>
          <a:bodyPr vert="horz" lIns="93796" tIns="46899" rIns="93796" bIns="46899" rtlCol="0"/>
          <a:lstStyle>
            <a:lvl1pPr algn="l">
              <a:defRPr sz="1200"/>
            </a:lvl1pPr>
          </a:lstStyle>
          <a:p>
            <a:endParaRPr lang="en-US"/>
          </a:p>
        </p:txBody>
      </p:sp>
      <p:sp>
        <p:nvSpPr>
          <p:cNvPr id="3" name="Date Placeholder 2"/>
          <p:cNvSpPr>
            <a:spLocks noGrp="1"/>
          </p:cNvSpPr>
          <p:nvPr>
            <p:ph type="dt" idx="1"/>
          </p:nvPr>
        </p:nvSpPr>
        <p:spPr>
          <a:xfrm>
            <a:off x="5661463" y="0"/>
            <a:ext cx="4331124" cy="343218"/>
          </a:xfrm>
          <a:prstGeom prst="rect">
            <a:avLst/>
          </a:prstGeom>
        </p:spPr>
        <p:txBody>
          <a:bodyPr vert="horz" lIns="93796" tIns="46899" rIns="93796" bIns="46899" rtlCol="0"/>
          <a:lstStyle>
            <a:lvl1pPr algn="r">
              <a:defRPr sz="1200"/>
            </a:lvl1pPr>
          </a:lstStyle>
          <a:p>
            <a:fld id="{64EB9365-EE2E-42D3-B54C-AF6F0AD1766D}" type="datetimeFigureOut">
              <a:rPr lang="en-US" smtClean="0"/>
              <a:pPr/>
              <a:t>12/23/2015</a:t>
            </a:fld>
            <a:endParaRPr lang="en-US"/>
          </a:p>
        </p:txBody>
      </p:sp>
      <p:sp>
        <p:nvSpPr>
          <p:cNvPr id="4" name="Slide Image Placeholder 3"/>
          <p:cNvSpPr>
            <a:spLocks noGrp="1" noRot="1" noChangeAspect="1"/>
          </p:cNvSpPr>
          <p:nvPr>
            <p:ph type="sldImg" idx="2"/>
          </p:nvPr>
        </p:nvSpPr>
        <p:spPr>
          <a:xfrm>
            <a:off x="3282950" y="514350"/>
            <a:ext cx="3432175" cy="2574925"/>
          </a:xfrm>
          <a:prstGeom prst="rect">
            <a:avLst/>
          </a:prstGeom>
          <a:noFill/>
          <a:ln w="12700">
            <a:solidFill>
              <a:prstClr val="black"/>
            </a:solidFill>
          </a:ln>
        </p:spPr>
        <p:txBody>
          <a:bodyPr vert="horz" lIns="93796" tIns="46899" rIns="93796" bIns="46899" rtlCol="0" anchor="ctr"/>
          <a:lstStyle/>
          <a:p>
            <a:endParaRPr lang="en-US"/>
          </a:p>
        </p:txBody>
      </p:sp>
      <p:sp>
        <p:nvSpPr>
          <p:cNvPr id="5" name="Notes Placeholder 4"/>
          <p:cNvSpPr>
            <a:spLocks noGrp="1"/>
          </p:cNvSpPr>
          <p:nvPr>
            <p:ph type="body" sz="quarter" idx="3"/>
          </p:nvPr>
        </p:nvSpPr>
        <p:spPr>
          <a:xfrm>
            <a:off x="999491" y="3260567"/>
            <a:ext cx="7995920" cy="3088958"/>
          </a:xfrm>
          <a:prstGeom prst="rect">
            <a:avLst/>
          </a:prstGeom>
        </p:spPr>
        <p:txBody>
          <a:bodyPr vert="horz" lIns="93796" tIns="46899" rIns="93796" bIns="4689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9941"/>
            <a:ext cx="4331124" cy="343218"/>
          </a:xfrm>
          <a:prstGeom prst="rect">
            <a:avLst/>
          </a:prstGeom>
        </p:spPr>
        <p:txBody>
          <a:bodyPr vert="horz" lIns="93796" tIns="46899" rIns="93796" bIns="46899" rtlCol="0" anchor="b"/>
          <a:lstStyle>
            <a:lvl1pPr algn="l">
              <a:defRPr sz="1200"/>
            </a:lvl1pPr>
          </a:lstStyle>
          <a:p>
            <a:endParaRPr lang="en-US"/>
          </a:p>
        </p:txBody>
      </p:sp>
      <p:sp>
        <p:nvSpPr>
          <p:cNvPr id="7" name="Slide Number Placeholder 6"/>
          <p:cNvSpPr>
            <a:spLocks noGrp="1"/>
          </p:cNvSpPr>
          <p:nvPr>
            <p:ph type="sldNum" sz="quarter" idx="5"/>
          </p:nvPr>
        </p:nvSpPr>
        <p:spPr>
          <a:xfrm>
            <a:off x="5661463" y="6519941"/>
            <a:ext cx="4331124" cy="343218"/>
          </a:xfrm>
          <a:prstGeom prst="rect">
            <a:avLst/>
          </a:prstGeom>
        </p:spPr>
        <p:txBody>
          <a:bodyPr vert="horz" lIns="93796" tIns="46899" rIns="93796" bIns="46899" rtlCol="0" anchor="b"/>
          <a:lstStyle>
            <a:lvl1pPr algn="r">
              <a:defRPr sz="1200"/>
            </a:lvl1pPr>
          </a:lstStyle>
          <a:p>
            <a:fld id="{37958365-B178-476F-99B1-F1DF94BAD4F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37958365-B178-476F-99B1-F1DF94BAD4FC}"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9490" y="3260567"/>
            <a:ext cx="8438719" cy="3088958"/>
          </a:xfrm>
        </p:spPr>
        <p:txBody>
          <a:bodyPr>
            <a:normAutofit/>
          </a:bodyPr>
          <a:lstStyle/>
          <a:p>
            <a:pPr marL="229332" indent="-229332" algn="just">
              <a:buAutoNum type="arabicParenR"/>
            </a:pPr>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37958365-B178-476F-99B1-F1DF94BAD4FC}"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27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endParaRPr lang="en-IN" baseline="0" dirty="0">
              <a:latin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800" dirty="0" smtClean="0">
                <a:latin typeface="Times New Roman" pitchFamily="18" charset="0"/>
                <a:cs typeface="Times New Roman" pitchFamily="18" charset="0"/>
              </a:rPr>
              <a:t> Division-Railways		Pair 						RITES 	RBS</a:t>
            </a:r>
          </a:p>
          <a:p>
            <a:r>
              <a:rPr lang="en-IN" sz="800" dirty="0" smtClean="0">
                <a:latin typeface="Times New Roman" pitchFamily="18" charset="0"/>
                <a:cs typeface="Times New Roman" pitchFamily="18" charset="0"/>
              </a:rPr>
              <a:t>								Distance	</a:t>
            </a:r>
            <a:r>
              <a:rPr lang="en-IN" sz="800" dirty="0" err="1" smtClean="0">
                <a:latin typeface="Times New Roman" pitchFamily="18" charset="0"/>
                <a:cs typeface="Times New Roman" pitchFamily="18" charset="0"/>
              </a:rPr>
              <a:t>Distance</a:t>
            </a:r>
            <a:endParaRPr lang="en-IN" sz="800" dirty="0" smtClean="0">
              <a:latin typeface="Times New Roman" pitchFamily="18" charset="0"/>
              <a:cs typeface="Times New Roman" pitchFamily="18" charset="0"/>
            </a:endParaRPr>
          </a:p>
          <a:p>
            <a:r>
              <a:rPr lang="en-IN" sz="800" dirty="0" smtClean="0">
                <a:latin typeface="Times New Roman" pitchFamily="18" charset="0"/>
                <a:cs typeface="Times New Roman" pitchFamily="18" charset="0"/>
              </a:rPr>
              <a:t>___________________________________________________________________________________________________________</a:t>
            </a:r>
          </a:p>
          <a:p>
            <a:pPr marL="229332" indent="-229332">
              <a:buAutoNum type="arabicParenR"/>
            </a:pPr>
            <a:r>
              <a:rPr lang="en-IN" sz="800" dirty="0" smtClean="0">
                <a:latin typeface="Times New Roman" pitchFamily="18" charset="0"/>
                <a:cs typeface="Times New Roman" pitchFamily="18" charset="0"/>
              </a:rPr>
              <a:t>BPL-WCR		GUNA to VISHAKAPTNAM NEW GOODS COMPLEX(VNCW)		1330	1662</a:t>
            </a:r>
          </a:p>
          <a:p>
            <a:pPr marL="229332" indent="-229332">
              <a:buAutoNum type="arabicParenR"/>
            </a:pPr>
            <a:endParaRPr lang="en-IN" sz="800" dirty="0" smtClean="0">
              <a:latin typeface="Times New Roman" pitchFamily="18" charset="0"/>
              <a:cs typeface="Times New Roman" pitchFamily="18" charset="0"/>
            </a:endParaRPr>
          </a:p>
          <a:p>
            <a:pPr marL="229332" indent="-229332">
              <a:buAutoNum type="arabicParenR"/>
            </a:pPr>
            <a:r>
              <a:rPr lang="en-IN" sz="800" dirty="0" smtClean="0">
                <a:latin typeface="Times New Roman" pitchFamily="18" charset="0"/>
                <a:cs typeface="Times New Roman" pitchFamily="18" charset="0"/>
              </a:rPr>
              <a:t>RJT-WR		M/S ESSAR OIL LTD SDG, MODPUR(MEOM) –			1211	754</a:t>
            </a:r>
          </a:p>
          <a:p>
            <a:pPr marL="2063984" lvl="4" indent="-229332"/>
            <a:r>
              <a:rPr lang="en-IN" sz="800" dirty="0" smtClean="0">
                <a:latin typeface="Times New Roman" pitchFamily="18" charset="0"/>
                <a:cs typeface="Times New Roman" pitchFamily="18" charset="0"/>
              </a:rPr>
              <a:t>INDIAN OIL CORPORATION TANK WAGON  SIDING</a:t>
            </a:r>
          </a:p>
          <a:p>
            <a:pPr marL="2063984" lvl="4" indent="-229332"/>
            <a:r>
              <a:rPr lang="en-IN" sz="800" dirty="0" smtClean="0">
                <a:latin typeface="Times New Roman" pitchFamily="18" charset="0"/>
                <a:cs typeface="Times New Roman" pitchFamily="18" charset="0"/>
              </a:rPr>
              <a:t>SERVED BY SALAWAS(IOTS)</a:t>
            </a:r>
          </a:p>
          <a:p>
            <a:pPr marL="2063984" lvl="4" indent="-229332"/>
            <a:endParaRPr lang="en-IN" sz="800" dirty="0" smtClean="0">
              <a:latin typeface="Times New Roman" pitchFamily="18" charset="0"/>
              <a:cs typeface="Times New Roman" pitchFamily="18" charset="0"/>
            </a:endParaRPr>
          </a:p>
          <a:p>
            <a:pPr marL="0" lvl="4" indent="-229332"/>
            <a:r>
              <a:rPr lang="en-IN" sz="800" dirty="0" smtClean="0">
                <a:latin typeface="Times New Roman" pitchFamily="18" charset="0"/>
                <a:cs typeface="Times New Roman" pitchFamily="18" charset="0"/>
              </a:rPr>
              <a:t>3) MAS-SR		Indian Oil Corporation 					678	10</a:t>
            </a:r>
          </a:p>
          <a:p>
            <a:pPr marL="0" lvl="4" indent="-229332"/>
            <a:r>
              <a:rPr lang="en-IN" sz="800" dirty="0" smtClean="0">
                <a:latin typeface="Times New Roman" pitchFamily="18" charset="0"/>
                <a:cs typeface="Times New Roman" pitchFamily="18" charset="0"/>
              </a:rPr>
              <a:t>		(B.G.) Siding No. 1(TNPS) to HINDUSTHAN</a:t>
            </a:r>
          </a:p>
          <a:p>
            <a:pPr marL="2063984" lvl="4" indent="-229332"/>
            <a:r>
              <a:rPr lang="en-IN" sz="800" dirty="0" smtClean="0">
                <a:latin typeface="Times New Roman" pitchFamily="18" charset="0"/>
                <a:cs typeface="Times New Roman" pitchFamily="18" charset="0"/>
              </a:rPr>
              <a:t>PETROLEUM CORPORATION LIMITED PRIVATE </a:t>
            </a:r>
          </a:p>
          <a:p>
            <a:pPr marL="2063984" lvl="4" indent="-229332"/>
            <a:r>
              <a:rPr lang="en-IN" sz="800" dirty="0" smtClean="0">
                <a:latin typeface="Times New Roman" pitchFamily="18" charset="0"/>
                <a:cs typeface="Times New Roman" pitchFamily="18" charset="0"/>
              </a:rPr>
              <a:t>SIDINGAIPH)(AIPS)</a:t>
            </a:r>
          </a:p>
          <a:p>
            <a:pPr marL="2063984" lvl="4" indent="-229332"/>
            <a:endParaRPr lang="en-IN" sz="800" dirty="0" smtClean="0">
              <a:latin typeface="Times New Roman" pitchFamily="18" charset="0"/>
              <a:cs typeface="Times New Roman" pitchFamily="18" charset="0"/>
            </a:endParaRPr>
          </a:p>
          <a:p>
            <a:pPr marL="0" lvl="4" indent="-229332"/>
            <a:r>
              <a:rPr lang="en-IN" sz="800" dirty="0" smtClean="0">
                <a:latin typeface="Times New Roman" pitchFamily="18" charset="0"/>
                <a:cs typeface="Times New Roman" pitchFamily="18" charset="0"/>
              </a:rPr>
              <a:t>4) BSP-SEC		OLD KUSUMUNDA COLLIERY SIDING(OKSR) to			 265	25	</a:t>
            </a:r>
          </a:p>
          <a:p>
            <a:pPr marL="0" lvl="4" indent="-229332"/>
            <a:r>
              <a:rPr lang="en-IN" sz="800" dirty="0" smtClean="0">
                <a:latin typeface="Times New Roman" pitchFamily="18" charset="0"/>
                <a:cs typeface="Times New Roman" pitchFamily="18" charset="0"/>
              </a:rPr>
              <a:t>		LANCO AMARKANTAK POWER PVT LTD SDGZ(PLPU)</a:t>
            </a:r>
          </a:p>
          <a:p>
            <a:pPr marL="0" lvl="4" indent="-229332"/>
            <a:endParaRPr lang="en-IN" sz="800" dirty="0" smtClean="0">
              <a:latin typeface="Times New Roman" pitchFamily="18" charset="0"/>
              <a:cs typeface="Times New Roman" pitchFamily="18" charset="0"/>
            </a:endParaRPr>
          </a:p>
          <a:p>
            <a:pPr marL="0" lvl="4" indent="-229332"/>
            <a:r>
              <a:rPr lang="en-IN" sz="800" dirty="0" smtClean="0">
                <a:latin typeface="Times New Roman" pitchFamily="18" charset="0"/>
                <a:cs typeface="Times New Roman" pitchFamily="18" charset="0"/>
              </a:rPr>
              <a:t>5) JBP-WC		Prism Cement Ltd. siding HNM(PCIH) to				302	546</a:t>
            </a:r>
          </a:p>
          <a:p>
            <a:pPr marL="0" lvl="4" indent="-229332"/>
            <a:r>
              <a:rPr lang="en-IN" sz="800" dirty="0" smtClean="0">
                <a:latin typeface="Times New Roman" pitchFamily="18" charset="0"/>
                <a:cs typeface="Times New Roman" pitchFamily="18" charset="0"/>
              </a:rPr>
              <a:t>		</a:t>
            </a:r>
            <a:r>
              <a:rPr lang="en-IN" sz="800" dirty="0" err="1" smtClean="0">
                <a:latin typeface="Times New Roman" pitchFamily="18" charset="0"/>
                <a:cs typeface="Times New Roman" pitchFamily="18" charset="0"/>
              </a:rPr>
              <a:t>Sultanpur</a:t>
            </a:r>
            <a:r>
              <a:rPr lang="en-IN" sz="800" dirty="0" smtClean="0">
                <a:latin typeface="Times New Roman" pitchFamily="18" charset="0"/>
                <a:cs typeface="Times New Roman" pitchFamily="18" charset="0"/>
              </a:rPr>
              <a:t> Jn.(SLN)</a:t>
            </a:r>
          </a:p>
          <a:p>
            <a:pPr marL="0" lvl="4" indent="-229332"/>
            <a:r>
              <a:rPr lang="en-IN" sz="800" dirty="0" smtClean="0">
                <a:latin typeface="Times New Roman" pitchFamily="18" charset="0"/>
                <a:cs typeface="Times New Roman" pitchFamily="18" charset="0"/>
              </a:rPr>
              <a:t>____________________________________________________________________________________________________________</a:t>
            </a:r>
          </a:p>
          <a:p>
            <a:pPr marL="2063984" lvl="4" indent="-229332"/>
            <a:endParaRPr lang="en-IN" sz="8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37958365-B178-476F-99B1-F1DF94BAD4FC}"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5A3C8FA-057D-4816-BEC5-84E751F07102}" type="datetime1">
              <a:rPr lang="en-US" smtClean="0"/>
              <a:pPr/>
              <a:t>12/23/2015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8EEEF3-00BF-4C49-AD27-053ECF92EF84}" type="datetime1">
              <a:rPr lang="en-US" smtClean="0"/>
              <a:pPr/>
              <a:t>12/23/2015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6E7BDC7-FAD6-4EC4-95F6-137127823B86}" type="datetime1">
              <a:rPr lang="en-US" smtClean="0"/>
              <a:pPr/>
              <a:t>12/23/2015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7C694F-6F54-483D-A8FF-6032B6A38659}" type="datetime1">
              <a:rPr lang="en-US" smtClean="0"/>
              <a:pPr/>
              <a:t>12/23/2015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BE54764-97BC-42EF-80B7-11C19D500D97}" type="datetime1">
              <a:rPr lang="en-US" smtClean="0"/>
              <a:pPr/>
              <a:t>12/23/2015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3500DCF-1BD8-4539-890F-5C3C9D240AB3}" type="datetime1">
              <a:rPr lang="en-US" smtClean="0"/>
              <a:pPr/>
              <a:t>12/23/2015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55A2B94-ED28-448E-8B48-9A34D2C50BFA}" type="datetime1">
              <a:rPr lang="en-US" smtClean="0"/>
              <a:pPr/>
              <a:t>12/23/2015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7D26AEF-20BA-449D-9CC1-6777F44D2B1F}" type="datetime1">
              <a:rPr lang="en-US" smtClean="0"/>
              <a:pPr/>
              <a:t>12/23/2015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6D2252-06C3-461D-8E40-DE83F7E6A606}" type="datetime1">
              <a:rPr lang="en-US" smtClean="0"/>
              <a:pPr/>
              <a:t>12/23/2015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F32FF78-CA97-494D-A3D4-22AA4C6A009B}" type="datetime1">
              <a:rPr lang="en-US" smtClean="0"/>
              <a:pPr/>
              <a:t>12/23/2015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D6AE040-A100-4136-B7A9-D6D5881D181B}" type="datetime1">
              <a:rPr lang="en-US" smtClean="0"/>
              <a:pPr/>
              <a:t>12/23/2015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88D71F2-618C-4558-9719-8DBFC029CA9C}" type="datetime1">
              <a:rPr lang="en-US" smtClean="0"/>
              <a:pPr/>
              <a:t>12/23/2015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Impact.xlsx"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ismatch-ppo.xlsx"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hyperlink" Target="desig-deptt.xlsx" TargetMode="External"/><Relationship Id="rId4" Type="http://schemas.openxmlformats.org/officeDocument/2006/relationships/hyperlink" Target="zone-wise-data-status.xlsx"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WR-Age%20Analysis.xlsx" TargetMode="External"/><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Problems%20Hyperlink.pptx"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33400" y="1676400"/>
            <a:ext cx="7924800" cy="2739211"/>
          </a:xfrm>
          <a:prstGeom prst="rect">
            <a:avLst/>
          </a:prstGeom>
          <a:noFill/>
        </p:spPr>
        <p:txBody>
          <a:bodyPr wrap="square" rtlCol="0">
            <a:spAutoFit/>
          </a:bodyPr>
          <a:lstStyle/>
          <a:p>
            <a:pPr marL="857250" indent="-857250" algn="ctr"/>
            <a:r>
              <a:rPr lang="en-US" sz="4400" b="1" dirty="0" smtClean="0">
                <a:latin typeface="Times New Roman" pitchFamily="18" charset="0"/>
                <a:cs typeface="Times New Roman" pitchFamily="18" charset="0"/>
              </a:rPr>
              <a:t>Presentation at BRC </a:t>
            </a:r>
          </a:p>
          <a:p>
            <a:pPr marL="857250" indent="-857250" algn="ctr"/>
            <a:r>
              <a:rPr lang="en-US" sz="4400" b="1" dirty="0" smtClean="0">
                <a:latin typeface="Times New Roman" pitchFamily="18" charset="0"/>
                <a:cs typeface="Times New Roman" pitchFamily="18" charset="0"/>
              </a:rPr>
              <a:t>on </a:t>
            </a:r>
          </a:p>
          <a:p>
            <a:pPr marL="857250" indent="-857250" algn="ctr"/>
            <a:r>
              <a:rPr lang="en-US" sz="4400" b="1" dirty="0" smtClean="0">
                <a:latin typeface="Times New Roman" pitchFamily="18" charset="0"/>
                <a:cs typeface="Times New Roman" pitchFamily="18" charset="0"/>
              </a:rPr>
              <a:t>23.12.2015</a:t>
            </a:r>
          </a:p>
          <a:p>
            <a:pPr marL="857250" indent="-857250" algn="ctr"/>
            <a:endParaRPr lang="en-US" sz="4000" b="1" dirty="0" smtClean="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81000" y="228600"/>
            <a:ext cx="8458200" cy="533400"/>
          </a:xfrm>
        </p:spPr>
        <p:txBody>
          <a:bodyPr>
            <a:noAutofit/>
          </a:bodyPr>
          <a:lstStyle/>
          <a:p>
            <a:pPr marL="449263" indent="-449263" algn="ctr">
              <a:buClrTx/>
              <a:buNone/>
              <a:tabLst>
                <a:tab pos="360363" algn="l"/>
              </a:tabLst>
            </a:pPr>
            <a:r>
              <a:rPr lang="en-US" sz="3000" b="1" u="sng" dirty="0" smtClean="0">
                <a:latin typeface="Times New Roman" pitchFamily="18" charset="0"/>
                <a:cs typeface="Times New Roman" pitchFamily="18" charset="0"/>
              </a:rPr>
              <a:t>Methodology adopted by Western Railway</a:t>
            </a:r>
          </a:p>
          <a:p>
            <a:pPr marL="449263" indent="-449263" algn="ctr">
              <a:buClrTx/>
              <a:buNone/>
              <a:tabLst>
                <a:tab pos="360363" algn="l"/>
              </a:tabLst>
            </a:pPr>
            <a:endParaRPr lang="en-US" sz="3200" b="1" u="sng" dirty="0" smtClean="0">
              <a:latin typeface="Times New Roman" pitchFamily="18" charset="0"/>
              <a:cs typeface="Times New Roman" pitchFamily="18" charset="0"/>
            </a:endParaRPr>
          </a:p>
          <a:p>
            <a:pPr marL="857250" indent="-857250">
              <a:buClr>
                <a:schemeClr val="accent2">
                  <a:lumMod val="50000"/>
                </a:schemeClr>
              </a:buClr>
              <a:buNone/>
            </a:pPr>
            <a:endParaRPr lang="en-US" sz="2800" b="1" u="sng" dirty="0" smtClean="0">
              <a:solidFill>
                <a:schemeClr val="accent2">
                  <a:lumMod val="50000"/>
                </a:schemeClr>
              </a:solidFill>
              <a:latin typeface="Century Schoolbook" pitchFamily="18" charset="0"/>
              <a:cs typeface="Times New Roman" pitchFamily="18" charset="0"/>
            </a:endParaRPr>
          </a:p>
        </p:txBody>
      </p:sp>
      <p:sp>
        <p:nvSpPr>
          <p:cNvPr id="6" name="TextBox 5"/>
          <p:cNvSpPr txBox="1"/>
          <p:nvPr/>
        </p:nvSpPr>
        <p:spPr>
          <a:xfrm>
            <a:off x="304800" y="1066800"/>
            <a:ext cx="8458200" cy="5262979"/>
          </a:xfrm>
          <a:prstGeom prst="rect">
            <a:avLst/>
          </a:prstGeom>
          <a:noFill/>
        </p:spPr>
        <p:txBody>
          <a:bodyPr wrap="square" rtlCol="0">
            <a:spAutoFit/>
          </a:bodyPr>
          <a:lstStyle/>
          <a:p>
            <a:pPr marL="442913" lvl="0" indent="-442913" algn="just">
              <a:buSzPct val="150000"/>
              <a:buFont typeface="Arial" pitchFamily="34" charset="0"/>
              <a:buChar char="•"/>
            </a:pPr>
            <a:r>
              <a:rPr lang="en-US" sz="2400" dirty="0" smtClean="0">
                <a:latin typeface="Times New Roman" pitchFamily="18" charset="0"/>
                <a:cs typeface="Times New Roman" pitchFamily="18" charset="0"/>
              </a:rPr>
              <a:t>RITES shared the actual distance of RRs for 3 months from March’2015 to May’2015 in Excel Format.</a:t>
            </a:r>
            <a:endParaRPr lang="en-IN" sz="2400" dirty="0" smtClean="0">
              <a:latin typeface="Times New Roman" pitchFamily="18" charset="0"/>
              <a:cs typeface="Times New Roman" pitchFamily="18" charset="0"/>
            </a:endParaRPr>
          </a:p>
          <a:p>
            <a:pPr marL="442913" lvl="0" indent="-442913" algn="just">
              <a:buSzPct val="150000"/>
              <a:buFont typeface="Arial" pitchFamily="34" charset="0"/>
              <a:buChar char="•"/>
            </a:pPr>
            <a:r>
              <a:rPr lang="en-US" sz="2400" dirty="0" smtClean="0">
                <a:latin typeface="Times New Roman" pitchFamily="18" charset="0"/>
                <a:cs typeface="Times New Roman" pitchFamily="18" charset="0"/>
              </a:rPr>
              <a:t>The data was sorted to filter and remove duplicate pair of stations.</a:t>
            </a:r>
            <a:endParaRPr lang="en-IN" sz="2400" dirty="0" smtClean="0">
              <a:latin typeface="Times New Roman" pitchFamily="18" charset="0"/>
              <a:cs typeface="Times New Roman" pitchFamily="18" charset="0"/>
            </a:endParaRPr>
          </a:p>
          <a:p>
            <a:pPr marL="442913" lvl="0" indent="-442913" algn="just">
              <a:buSzPct val="150000"/>
              <a:buFont typeface="Arial" pitchFamily="34" charset="0"/>
              <a:buChar char="•"/>
            </a:pPr>
            <a:r>
              <a:rPr lang="en-US" sz="2400" dirty="0" smtClean="0">
                <a:latin typeface="Times New Roman" pitchFamily="18" charset="0"/>
                <a:cs typeface="Times New Roman" pitchFamily="18" charset="0"/>
              </a:rPr>
              <a:t>After sorting, 1690 pair of stations originating on Western Railway were identified.</a:t>
            </a:r>
            <a:endParaRPr lang="en-IN" sz="2400" dirty="0" smtClean="0">
              <a:latin typeface="Times New Roman" pitchFamily="18" charset="0"/>
              <a:cs typeface="Times New Roman" pitchFamily="18" charset="0"/>
            </a:endParaRPr>
          </a:p>
          <a:p>
            <a:pPr marL="442913" lvl="0" indent="-442913" algn="just">
              <a:buSzPct val="150000"/>
              <a:buFont typeface="Arial" pitchFamily="34" charset="0"/>
              <a:buChar char="•"/>
            </a:pPr>
            <a:r>
              <a:rPr lang="en-US" sz="2400" dirty="0" smtClean="0">
                <a:latin typeface="Times New Roman" pitchFamily="18" charset="0"/>
                <a:cs typeface="Times New Roman" pitchFamily="18" charset="0"/>
              </a:rPr>
              <a:t>The actual total distance &amp; Zonal Railway-wise distance as appearing in RBS System </a:t>
            </a:r>
            <a:r>
              <a:rPr lang="en-US" sz="2400" dirty="0" err="1" smtClean="0">
                <a:latin typeface="Times New Roman" pitchFamily="18" charset="0"/>
                <a:cs typeface="Times New Roman" pitchFamily="18" charset="0"/>
              </a:rPr>
              <a:t>upto</a:t>
            </a:r>
            <a:r>
              <a:rPr lang="en-US" sz="2400" dirty="0" smtClean="0">
                <a:latin typeface="Times New Roman" pitchFamily="18" charset="0"/>
                <a:cs typeface="Times New Roman" pitchFamily="18" charset="0"/>
              </a:rPr>
              <a:t> two decimal points was worked out for each pair of stations.</a:t>
            </a:r>
            <a:endParaRPr lang="en-IN" sz="2400" dirty="0" smtClean="0">
              <a:latin typeface="Times New Roman" pitchFamily="18" charset="0"/>
              <a:cs typeface="Times New Roman" pitchFamily="18" charset="0"/>
            </a:endParaRPr>
          </a:p>
          <a:p>
            <a:pPr marL="442913" lvl="0" indent="-442913" algn="just">
              <a:buSzPct val="150000"/>
              <a:buFont typeface="Arial" pitchFamily="34" charset="0"/>
              <a:buChar char="•"/>
            </a:pPr>
            <a:r>
              <a:rPr lang="en-US" sz="2400" dirty="0" smtClean="0">
                <a:latin typeface="Times New Roman" pitchFamily="18" charset="0"/>
                <a:cs typeface="Times New Roman" pitchFamily="18" charset="0"/>
              </a:rPr>
              <a:t>The comparative distances as per RITES and as per RBS Master was handed over to RITES in Soft Copy on 14.12.2015 i.e. the due date to visit RITES Office as per Railway Board’s instructions</a:t>
            </a:r>
            <a:r>
              <a:rPr lang="en-US" sz="2400" dirty="0" smtClean="0">
                <a:latin typeface="Times New Roman" pitchFamily="18" charset="0"/>
                <a:cs typeface="Times New Roman" pitchFamily="18" charset="0"/>
              </a:rPr>
              <a:t>.</a:t>
            </a:r>
          </a:p>
          <a:p>
            <a:pPr marL="442913" lvl="0" indent="-442913" algn="just">
              <a:buSzPct val="150000"/>
              <a:buFont typeface="Arial" pitchFamily="34" charset="0"/>
              <a:buChar char="•"/>
            </a:pPr>
            <a:r>
              <a:rPr lang="en-US" sz="2400" dirty="0" smtClean="0">
                <a:latin typeface="Times New Roman" pitchFamily="18" charset="0"/>
                <a:cs typeface="Times New Roman" pitchFamily="18" charset="0"/>
              </a:rPr>
              <a:t>100% work completed by </a:t>
            </a:r>
            <a:r>
              <a:rPr lang="en-US" sz="2400" dirty="0" err="1" smtClean="0">
                <a:latin typeface="Times New Roman" pitchFamily="18" charset="0"/>
                <a:cs typeface="Times New Roman" pitchFamily="18" charset="0"/>
              </a:rPr>
              <a:t>ECoR</a:t>
            </a:r>
            <a:r>
              <a:rPr lang="en-US" sz="2400" dirty="0" smtClean="0">
                <a:latin typeface="Times New Roman" pitchFamily="18" charset="0"/>
                <a:cs typeface="Times New Roman" pitchFamily="18" charset="0"/>
              </a:rPr>
              <a:t> and  WR .</a:t>
            </a:r>
            <a:endParaRPr lang="en-IN"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81000" y="381000"/>
            <a:ext cx="8458200" cy="6248400"/>
          </a:xfrm>
        </p:spPr>
        <p:txBody>
          <a:bodyPr>
            <a:noAutofit/>
          </a:bodyPr>
          <a:lstStyle/>
          <a:p>
            <a:pPr marL="449263" indent="-449263" algn="ctr">
              <a:buClrTx/>
              <a:buNone/>
              <a:tabLst>
                <a:tab pos="360363" algn="l"/>
              </a:tabLst>
            </a:pPr>
            <a:r>
              <a:rPr lang="en-US" sz="3000" b="1" u="sng" dirty="0" smtClean="0">
                <a:latin typeface="Times New Roman" pitchFamily="18" charset="0"/>
                <a:cs typeface="Times New Roman" pitchFamily="18" charset="0"/>
              </a:rPr>
              <a:t>Status on 18.12.2015.</a:t>
            </a:r>
          </a:p>
          <a:p>
            <a:pPr marL="449263" indent="-449263" algn="ctr">
              <a:buClrTx/>
              <a:buNone/>
              <a:tabLst>
                <a:tab pos="360363" algn="l"/>
              </a:tabLst>
            </a:pPr>
            <a:endParaRPr lang="en-US" sz="3000" b="1" u="sng" dirty="0" smtClean="0">
              <a:latin typeface="Times New Roman" pitchFamily="18" charset="0"/>
              <a:cs typeface="Times New Roman" pitchFamily="18" charset="0"/>
            </a:endParaRPr>
          </a:p>
          <a:p>
            <a:pPr algn="just">
              <a:buClrTx/>
              <a:buFont typeface="Century Schoolbook" pitchFamily="18" charset="0"/>
              <a:buChar char="●"/>
            </a:pPr>
            <a:r>
              <a:rPr lang="en-IN" sz="2500" dirty="0" smtClean="0">
                <a:latin typeface="Times New Roman" pitchFamily="18" charset="0"/>
                <a:cs typeface="Times New Roman" pitchFamily="18" charset="0"/>
              </a:rPr>
              <a:t>CRIS obtained the RITES Apportionment Logic and confirmed that the same is identical.  </a:t>
            </a:r>
          </a:p>
          <a:p>
            <a:pPr algn="just">
              <a:buClrTx/>
              <a:buFont typeface="Century Schoolbook" pitchFamily="18" charset="0"/>
              <a:buChar char="●"/>
            </a:pPr>
            <a:endParaRPr lang="en-IN" sz="2500" dirty="0" smtClean="0">
              <a:latin typeface="Times New Roman" pitchFamily="18" charset="0"/>
              <a:cs typeface="Times New Roman" pitchFamily="18" charset="0"/>
            </a:endParaRPr>
          </a:p>
          <a:p>
            <a:pPr algn="just">
              <a:buClrTx/>
              <a:buFont typeface="Century Schoolbook" pitchFamily="18" charset="0"/>
              <a:buChar char="●"/>
            </a:pPr>
            <a:r>
              <a:rPr lang="en-IN" sz="2500" dirty="0" smtClean="0">
                <a:latin typeface="Times New Roman" pitchFamily="18" charset="0"/>
                <a:cs typeface="Times New Roman" pitchFamily="18" charset="0"/>
              </a:rPr>
              <a:t>The RITES Distance Master is still in process of </a:t>
            </a:r>
            <a:r>
              <a:rPr lang="en-IN" sz="2500" dirty="0" err="1" smtClean="0">
                <a:latin typeface="Times New Roman" pitchFamily="18" charset="0"/>
                <a:cs typeface="Times New Roman" pitchFamily="18" charset="0"/>
              </a:rPr>
              <a:t>updation</a:t>
            </a:r>
            <a:r>
              <a:rPr lang="en-IN" sz="2500" dirty="0" smtClean="0">
                <a:latin typeface="Times New Roman" pitchFamily="18" charset="0"/>
                <a:cs typeface="Times New Roman" pitchFamily="18" charset="0"/>
              </a:rPr>
              <a:t> as explained above.</a:t>
            </a:r>
          </a:p>
          <a:p>
            <a:pPr algn="just">
              <a:buClrTx/>
              <a:buFont typeface="Century Schoolbook" pitchFamily="18" charset="0"/>
              <a:buChar char="●"/>
            </a:pPr>
            <a:endParaRPr lang="en-IN" sz="2500" dirty="0" smtClean="0">
              <a:latin typeface="Times New Roman" pitchFamily="18" charset="0"/>
              <a:cs typeface="Times New Roman" pitchFamily="18" charset="0"/>
            </a:endParaRPr>
          </a:p>
          <a:p>
            <a:pPr algn="just">
              <a:buClrTx/>
              <a:buFont typeface="Century Schoolbook" pitchFamily="18" charset="0"/>
              <a:buChar char="●"/>
            </a:pPr>
            <a:r>
              <a:rPr lang="en-IN" sz="2500" dirty="0" smtClean="0">
                <a:latin typeface="Times New Roman" pitchFamily="18" charset="0"/>
                <a:cs typeface="Times New Roman" pitchFamily="18" charset="0"/>
              </a:rPr>
              <a:t>Revised Strategy formulated due to changing scenario so as to ensure switch over to CRIS byApril-2016.</a:t>
            </a:r>
            <a:endParaRPr lang="en-IN" sz="2500" dirty="0" smtClean="0">
              <a:solidFill>
                <a:schemeClr val="accent2">
                  <a:lumMod val="50000"/>
                </a:schemeClr>
              </a:solidFill>
              <a:latin typeface="Century Schoolbook" pitchFamily="18" charset="0"/>
            </a:endParaRPr>
          </a:p>
          <a:p>
            <a:pPr algn="just">
              <a:buClr>
                <a:schemeClr val="accent2">
                  <a:lumMod val="50000"/>
                </a:schemeClr>
              </a:buClr>
              <a:buFont typeface="Century Schoolbook" pitchFamily="18" charset="0"/>
              <a:buChar char="●"/>
            </a:pPr>
            <a:endParaRPr lang="en-IN" sz="2400" dirty="0" smtClean="0">
              <a:solidFill>
                <a:schemeClr val="accent2">
                  <a:lumMod val="50000"/>
                </a:schemeClr>
              </a:solidFill>
              <a:latin typeface="Century Schoolbook" pitchFamily="18" charset="0"/>
            </a:endParaRPr>
          </a:p>
          <a:p>
            <a:pPr algn="just">
              <a:buClr>
                <a:schemeClr val="accent2">
                  <a:lumMod val="50000"/>
                </a:schemeClr>
              </a:buClr>
              <a:buFont typeface="Century Schoolbook" pitchFamily="18" charset="0"/>
              <a:buChar char="●"/>
            </a:pPr>
            <a:endParaRPr lang="en-IN" sz="2400" dirty="0" smtClean="0">
              <a:solidFill>
                <a:schemeClr val="accent2">
                  <a:lumMod val="50000"/>
                </a:schemeClr>
              </a:solidFill>
              <a:latin typeface="Century Schoolbook" pitchFamily="18" charset="0"/>
            </a:endParaRPr>
          </a:p>
          <a:p>
            <a:pPr algn="just">
              <a:buClr>
                <a:schemeClr val="accent2">
                  <a:lumMod val="50000"/>
                </a:schemeClr>
              </a:buClr>
              <a:buFont typeface="Century Schoolbook" pitchFamily="18" charset="0"/>
              <a:buChar char="●"/>
            </a:pPr>
            <a:endParaRPr lang="en-IN" sz="2200" dirty="0" smtClean="0">
              <a:solidFill>
                <a:schemeClr val="accent2">
                  <a:lumMod val="50000"/>
                </a:schemeClr>
              </a:solidFill>
              <a:latin typeface="Century Schoolbook" pitchFamily="18" charset="0"/>
            </a:endParaRPr>
          </a:p>
          <a:p>
            <a:pPr marL="857250" indent="-857250">
              <a:buClr>
                <a:schemeClr val="accent2">
                  <a:lumMod val="50000"/>
                </a:schemeClr>
              </a:buClr>
              <a:buNone/>
            </a:pPr>
            <a:endParaRPr lang="en-US" sz="2800" b="1" u="sng" dirty="0" smtClean="0">
              <a:solidFill>
                <a:schemeClr val="accent2">
                  <a:lumMod val="50000"/>
                </a:schemeClr>
              </a:solidFill>
              <a:latin typeface="Century Schoolbook"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81000" y="381000"/>
            <a:ext cx="8458200" cy="6096000"/>
          </a:xfrm>
        </p:spPr>
        <p:txBody>
          <a:bodyPr>
            <a:noAutofit/>
          </a:bodyPr>
          <a:lstStyle/>
          <a:p>
            <a:pPr marL="449263" indent="-449263" algn="ctr">
              <a:buClrTx/>
              <a:buNone/>
              <a:tabLst>
                <a:tab pos="360363" algn="l"/>
              </a:tabLst>
            </a:pPr>
            <a:r>
              <a:rPr lang="en-US" sz="3000" b="1" u="sng" dirty="0" smtClean="0">
                <a:latin typeface="Times New Roman" pitchFamily="18" charset="0"/>
                <a:cs typeface="Times New Roman" pitchFamily="18" charset="0"/>
              </a:rPr>
              <a:t>Revised Strategy</a:t>
            </a:r>
          </a:p>
          <a:p>
            <a:pPr marL="449263" indent="-449263" algn="ctr">
              <a:buClrTx/>
              <a:buNone/>
              <a:tabLst>
                <a:tab pos="360363" algn="l"/>
              </a:tabLst>
            </a:pPr>
            <a:endParaRPr lang="en-US" sz="3000" b="1" u="sng" dirty="0" smtClean="0">
              <a:latin typeface="Times New Roman" pitchFamily="18" charset="0"/>
              <a:cs typeface="Times New Roman" pitchFamily="18" charset="0"/>
            </a:endParaRPr>
          </a:p>
          <a:p>
            <a:pPr algn="just">
              <a:buClrTx/>
              <a:buFont typeface="Century Schoolbook" pitchFamily="18" charset="0"/>
              <a:buChar char="●"/>
            </a:pPr>
            <a:r>
              <a:rPr lang="en-IN" sz="2500" dirty="0" smtClean="0">
                <a:latin typeface="Times New Roman" pitchFamily="18" charset="0"/>
                <a:cs typeface="Times New Roman" pitchFamily="18" charset="0"/>
              </a:rPr>
              <a:t>Western Railway vide letter dated 07.12.2015 has advised all Zones to edit the November’15 RR data into the Error Sheet Module and also append manual RRs in the module. This is to be completed by mid of December-2015. </a:t>
            </a:r>
          </a:p>
          <a:p>
            <a:pPr algn="just">
              <a:buClrTx/>
              <a:buFont typeface="Century Schoolbook" pitchFamily="18" charset="0"/>
              <a:buChar char="●"/>
            </a:pPr>
            <a:endParaRPr lang="en-IN" sz="2500" dirty="0" smtClean="0">
              <a:latin typeface="Times New Roman" pitchFamily="18" charset="0"/>
              <a:cs typeface="Times New Roman" pitchFamily="18" charset="0"/>
            </a:endParaRPr>
          </a:p>
          <a:p>
            <a:pPr algn="just">
              <a:buClrTx/>
              <a:buFont typeface="Century Schoolbook" pitchFamily="18" charset="0"/>
              <a:buChar char="●"/>
            </a:pPr>
            <a:r>
              <a:rPr lang="en-IN" sz="2500" dirty="0" smtClean="0">
                <a:latin typeface="Times New Roman" pitchFamily="18" charset="0"/>
                <a:cs typeface="Times New Roman" pitchFamily="18" charset="0"/>
              </a:rPr>
              <a:t>The data once updated in Error Sheet Module, will be used by CRIS to generate the St. 7C for November-2015.</a:t>
            </a:r>
          </a:p>
          <a:p>
            <a:pPr algn="just">
              <a:buClrTx/>
              <a:buFont typeface="Century Schoolbook" pitchFamily="18" charset="0"/>
              <a:buChar char="●"/>
            </a:pPr>
            <a:endParaRPr lang="en-IN" sz="2500" dirty="0" smtClean="0">
              <a:latin typeface="Times New Roman" pitchFamily="18" charset="0"/>
              <a:cs typeface="Times New Roman" pitchFamily="18" charset="0"/>
            </a:endParaRPr>
          </a:p>
          <a:p>
            <a:pPr algn="just">
              <a:buClrTx/>
              <a:buFont typeface="Century Schoolbook" pitchFamily="18" charset="0"/>
              <a:buChar char="●"/>
            </a:pPr>
            <a:r>
              <a:rPr lang="en-IN" sz="2500" dirty="0" smtClean="0">
                <a:latin typeface="Times New Roman" pitchFamily="18" charset="0"/>
                <a:cs typeface="Times New Roman" pitchFamily="18" charset="0"/>
              </a:rPr>
              <a:t>By using the Error Sheet module the problems faced in managing the data submitted in various formats by Zones will be taken care of.</a:t>
            </a:r>
          </a:p>
          <a:p>
            <a:pPr algn="just">
              <a:buClrTx/>
              <a:buFont typeface="Century Schoolbook" pitchFamily="18" charset="0"/>
              <a:buChar char="●"/>
            </a:pPr>
            <a:endParaRPr lang="en-IN" sz="3600" dirty="0" smtClean="0">
              <a:latin typeface="Times New Roman" pitchFamily="18" charset="0"/>
              <a:cs typeface="Times New Roman" pitchFamily="18" charset="0"/>
            </a:endParaRPr>
          </a:p>
          <a:p>
            <a:pPr algn="just">
              <a:buClr>
                <a:schemeClr val="accent2">
                  <a:lumMod val="50000"/>
                </a:schemeClr>
              </a:buClr>
              <a:buFont typeface="Century Schoolbook" pitchFamily="18" charset="0"/>
              <a:buChar char="●"/>
            </a:pPr>
            <a:endParaRPr lang="en-IN" sz="2400" dirty="0" smtClean="0">
              <a:solidFill>
                <a:schemeClr val="accent2">
                  <a:lumMod val="50000"/>
                </a:schemeClr>
              </a:solidFill>
              <a:latin typeface="Century Schoolbook" pitchFamily="18" charset="0"/>
            </a:endParaRPr>
          </a:p>
          <a:p>
            <a:pPr algn="just">
              <a:buClr>
                <a:schemeClr val="accent2">
                  <a:lumMod val="50000"/>
                </a:schemeClr>
              </a:buClr>
              <a:buFont typeface="Century Schoolbook" pitchFamily="18" charset="0"/>
              <a:buChar char="●"/>
            </a:pPr>
            <a:endParaRPr lang="en-IN" sz="2400" dirty="0" smtClean="0">
              <a:solidFill>
                <a:schemeClr val="accent2">
                  <a:lumMod val="50000"/>
                </a:schemeClr>
              </a:solidFill>
              <a:latin typeface="Century Schoolbook" pitchFamily="18" charset="0"/>
            </a:endParaRPr>
          </a:p>
          <a:p>
            <a:pPr algn="just">
              <a:buClr>
                <a:schemeClr val="accent2">
                  <a:lumMod val="50000"/>
                </a:schemeClr>
              </a:buClr>
              <a:buFont typeface="Century Schoolbook" pitchFamily="18" charset="0"/>
              <a:buChar char="●"/>
            </a:pPr>
            <a:endParaRPr lang="en-IN" sz="2200" dirty="0" smtClean="0">
              <a:solidFill>
                <a:schemeClr val="accent2">
                  <a:lumMod val="50000"/>
                </a:schemeClr>
              </a:solidFill>
              <a:latin typeface="Century Schoolbook" pitchFamily="18" charset="0"/>
            </a:endParaRPr>
          </a:p>
          <a:p>
            <a:pPr marL="857250" indent="-857250">
              <a:buClr>
                <a:schemeClr val="accent2">
                  <a:lumMod val="50000"/>
                </a:schemeClr>
              </a:buClr>
              <a:buNone/>
            </a:pPr>
            <a:endParaRPr lang="en-US" sz="2800" b="1" u="sng" dirty="0" smtClean="0">
              <a:solidFill>
                <a:schemeClr val="accent2">
                  <a:lumMod val="50000"/>
                </a:schemeClr>
              </a:solidFill>
              <a:latin typeface="Century Schoolbook"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81000" y="381000"/>
            <a:ext cx="8458200" cy="6324600"/>
          </a:xfrm>
        </p:spPr>
        <p:txBody>
          <a:bodyPr>
            <a:noAutofit/>
          </a:bodyPr>
          <a:lstStyle/>
          <a:p>
            <a:pPr marL="449263" indent="-449263" algn="ctr">
              <a:buClrTx/>
              <a:buNone/>
              <a:tabLst>
                <a:tab pos="360363" algn="l"/>
              </a:tabLst>
            </a:pPr>
            <a:r>
              <a:rPr lang="en-US" sz="3000" b="1" u="sng" dirty="0" smtClean="0">
                <a:latin typeface="Times New Roman" pitchFamily="18" charset="0"/>
                <a:cs typeface="Times New Roman" pitchFamily="18" charset="0"/>
              </a:rPr>
              <a:t>The Way Forward</a:t>
            </a:r>
          </a:p>
          <a:p>
            <a:pPr algn="just">
              <a:buClrTx/>
              <a:buFont typeface="Century Schoolbook" pitchFamily="18" charset="0"/>
              <a:buChar char="●"/>
            </a:pPr>
            <a:r>
              <a:rPr lang="en-IN" sz="2500" dirty="0" smtClean="0">
                <a:latin typeface="Times New Roman" pitchFamily="18" charset="0"/>
                <a:cs typeface="Times New Roman" pitchFamily="18" charset="0"/>
              </a:rPr>
              <a:t>Due to delays and complications in updation of RITES Distance Master, 100%  comparison of 7C results of CRIS and RITES is delayed.</a:t>
            </a:r>
          </a:p>
          <a:p>
            <a:pPr algn="just">
              <a:buClrTx/>
              <a:buFont typeface="Century Schoolbook" pitchFamily="18" charset="0"/>
              <a:buChar char="●"/>
            </a:pPr>
            <a:r>
              <a:rPr lang="en-IN" sz="2500" dirty="0" smtClean="0">
                <a:latin typeface="Times New Roman" pitchFamily="18" charset="0"/>
                <a:cs typeface="Times New Roman" pitchFamily="18" charset="0"/>
              </a:rPr>
              <a:t>Since the Apportionment Logic and Programme of CRIS is reported to be same as that of RITES, Board may confirm the same and issue orders for its usage.</a:t>
            </a:r>
          </a:p>
          <a:p>
            <a:pPr algn="just">
              <a:buClrTx/>
              <a:buFont typeface="Century Schoolbook" pitchFamily="18" charset="0"/>
              <a:buChar char="●"/>
            </a:pPr>
            <a:r>
              <a:rPr lang="en-IN" sz="2500" b="1" i="1" dirty="0" smtClean="0">
                <a:latin typeface="Times New Roman" pitchFamily="18" charset="0"/>
                <a:cs typeface="Times New Roman" pitchFamily="18" charset="0"/>
              </a:rPr>
              <a:t>Since the Distance Tables used by FOIS(CRIS) are correct (and used for charging freight), Apportionment results of CRIS may be taken as reliable. For purpose of verification, all Zonal Railways may examine November -2015 results for comparisons and report required  rectifications to Western Railway by 10/01/2016. </a:t>
            </a:r>
          </a:p>
          <a:p>
            <a:pPr algn="just">
              <a:buClrTx/>
              <a:buFont typeface="Century Schoolbook" pitchFamily="18" charset="0"/>
              <a:buChar char="●"/>
            </a:pPr>
            <a:r>
              <a:rPr lang="en-IN" sz="2500" dirty="0" smtClean="0">
                <a:latin typeface="Times New Roman" pitchFamily="18" charset="0"/>
                <a:cs typeface="Times New Roman" pitchFamily="18" charset="0"/>
              </a:rPr>
              <a:t>The responsibility for rectification of Distance Master at RITES rests solely with Zonal Railways.</a:t>
            </a:r>
          </a:p>
          <a:p>
            <a:pPr algn="just">
              <a:buClrTx/>
              <a:buFont typeface="Century Schoolbook" pitchFamily="18" charset="0"/>
              <a:buChar char="●"/>
            </a:pPr>
            <a:endParaRPr lang="en-IN" sz="2300" dirty="0" smtClean="0">
              <a:latin typeface="Times New Roman" pitchFamily="18" charset="0"/>
              <a:cs typeface="Times New Roman" pitchFamily="18" charset="0"/>
            </a:endParaRPr>
          </a:p>
          <a:p>
            <a:pPr algn="just">
              <a:buClr>
                <a:schemeClr val="accent2">
                  <a:lumMod val="50000"/>
                </a:schemeClr>
              </a:buClr>
              <a:buFont typeface="Century Schoolbook" pitchFamily="18" charset="0"/>
              <a:buChar char="●"/>
            </a:pPr>
            <a:endParaRPr lang="en-IN" sz="2400" dirty="0" smtClean="0">
              <a:solidFill>
                <a:schemeClr val="accent2">
                  <a:lumMod val="50000"/>
                </a:schemeClr>
              </a:solidFill>
              <a:latin typeface="Century Schoolbook" pitchFamily="18" charset="0"/>
            </a:endParaRPr>
          </a:p>
          <a:p>
            <a:pPr algn="just">
              <a:buClr>
                <a:schemeClr val="accent2">
                  <a:lumMod val="50000"/>
                </a:schemeClr>
              </a:buClr>
              <a:buFont typeface="Century Schoolbook" pitchFamily="18" charset="0"/>
              <a:buChar char="●"/>
            </a:pPr>
            <a:endParaRPr lang="en-IN" sz="2400" dirty="0" smtClean="0">
              <a:solidFill>
                <a:schemeClr val="accent2">
                  <a:lumMod val="50000"/>
                </a:schemeClr>
              </a:solidFill>
              <a:latin typeface="Century Schoolbook" pitchFamily="18" charset="0"/>
            </a:endParaRPr>
          </a:p>
          <a:p>
            <a:pPr algn="just">
              <a:buClr>
                <a:schemeClr val="accent2">
                  <a:lumMod val="50000"/>
                </a:schemeClr>
              </a:buClr>
              <a:buFont typeface="Century Schoolbook" pitchFamily="18" charset="0"/>
              <a:buChar char="●"/>
            </a:pPr>
            <a:endParaRPr lang="en-IN" sz="2200" dirty="0" smtClean="0">
              <a:solidFill>
                <a:schemeClr val="accent2">
                  <a:lumMod val="50000"/>
                </a:schemeClr>
              </a:solidFill>
              <a:latin typeface="Century Schoolbook" pitchFamily="18" charset="0"/>
            </a:endParaRPr>
          </a:p>
          <a:p>
            <a:pPr marL="857250" indent="-857250">
              <a:buClr>
                <a:schemeClr val="accent2">
                  <a:lumMod val="50000"/>
                </a:schemeClr>
              </a:buClr>
              <a:buNone/>
            </a:pPr>
            <a:endParaRPr lang="en-US" sz="2800" b="1" u="sng" dirty="0" smtClean="0">
              <a:solidFill>
                <a:schemeClr val="accent2">
                  <a:lumMod val="50000"/>
                </a:schemeClr>
              </a:solidFill>
              <a:latin typeface="Century Schoolbook"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81000" y="381000"/>
            <a:ext cx="8458200" cy="6248400"/>
          </a:xfrm>
        </p:spPr>
        <p:txBody>
          <a:bodyPr>
            <a:noAutofit/>
          </a:bodyPr>
          <a:lstStyle/>
          <a:p>
            <a:pPr marL="449263" indent="-449263" algn="ctr">
              <a:buClrTx/>
              <a:buNone/>
              <a:tabLst>
                <a:tab pos="360363" algn="l"/>
              </a:tabLst>
            </a:pPr>
            <a:r>
              <a:rPr lang="en-US" sz="3000" b="1" u="sng" dirty="0" smtClean="0">
                <a:latin typeface="Times New Roman" pitchFamily="18" charset="0"/>
                <a:cs typeface="Times New Roman" pitchFamily="18" charset="0"/>
              </a:rPr>
              <a:t>The Way Forward</a:t>
            </a:r>
            <a:r>
              <a:rPr lang="en-US" sz="3000" dirty="0" smtClean="0">
                <a:latin typeface="Times New Roman" pitchFamily="18" charset="0"/>
                <a:cs typeface="Times New Roman" pitchFamily="18" charset="0"/>
              </a:rPr>
              <a:t> (contd.)</a:t>
            </a:r>
          </a:p>
          <a:p>
            <a:pPr marL="449263" indent="-449263" algn="ctr">
              <a:buClrTx/>
              <a:buNone/>
              <a:tabLst>
                <a:tab pos="360363" algn="l"/>
              </a:tabLst>
            </a:pPr>
            <a:endParaRPr lang="en-US" sz="3000" dirty="0" smtClean="0">
              <a:latin typeface="Times New Roman" pitchFamily="18" charset="0"/>
              <a:cs typeface="Times New Roman" pitchFamily="18" charset="0"/>
            </a:endParaRPr>
          </a:p>
          <a:p>
            <a:pPr algn="just">
              <a:buClrTx/>
              <a:buFont typeface="Century Schoolbook" pitchFamily="18" charset="0"/>
              <a:buChar char="●"/>
            </a:pPr>
            <a:r>
              <a:rPr lang="en-IN" sz="2500" dirty="0" smtClean="0">
                <a:latin typeface="Times New Roman" pitchFamily="18" charset="0"/>
                <a:cs typeface="Times New Roman" pitchFamily="18" charset="0"/>
              </a:rPr>
              <a:t>Review on the subject will be conducted at Board in Jan.’16</a:t>
            </a:r>
          </a:p>
          <a:p>
            <a:pPr algn="just">
              <a:buClrTx/>
              <a:buFont typeface="Century Schoolbook" pitchFamily="18" charset="0"/>
              <a:buChar char="●"/>
            </a:pPr>
            <a:r>
              <a:rPr lang="en-IN" sz="2500" dirty="0" smtClean="0">
                <a:latin typeface="Times New Roman" pitchFamily="18" charset="0"/>
                <a:cs typeface="Times New Roman" pitchFamily="18" charset="0"/>
              </a:rPr>
              <a:t>All Zones to switch over to CRIS based 7C on booked route basis </a:t>
            </a:r>
            <a:r>
              <a:rPr lang="en-IN" sz="2500" dirty="0" err="1" smtClean="0">
                <a:latin typeface="Times New Roman" pitchFamily="18" charset="0"/>
                <a:cs typeface="Times New Roman" pitchFamily="18" charset="0"/>
              </a:rPr>
              <a:t>w.e.f</a:t>
            </a:r>
            <a:r>
              <a:rPr lang="en-IN" sz="2500" dirty="0" smtClean="0">
                <a:latin typeface="Times New Roman" pitchFamily="18" charset="0"/>
                <a:cs typeface="Times New Roman" pitchFamily="18" charset="0"/>
              </a:rPr>
              <a:t>. April-2016 as per Board’s target.</a:t>
            </a:r>
          </a:p>
          <a:p>
            <a:pPr algn="just">
              <a:buClrTx/>
              <a:buFont typeface="Century Schoolbook" pitchFamily="18" charset="0"/>
              <a:buChar char="●"/>
            </a:pPr>
            <a:r>
              <a:rPr lang="en-IN" sz="2500" dirty="0" smtClean="0">
                <a:latin typeface="Times New Roman" pitchFamily="18" charset="0"/>
                <a:cs typeface="Times New Roman" pitchFamily="18" charset="0"/>
              </a:rPr>
              <a:t>Thereafter action will be taken by Western Railway to test process for Apportionment on actual carried basis with all Zones to implemented in 2016-17. </a:t>
            </a:r>
          </a:p>
          <a:p>
            <a:pPr algn="just">
              <a:buClrTx/>
              <a:buFont typeface="Century Schoolbook" pitchFamily="18" charset="0"/>
              <a:buChar char="●"/>
            </a:pPr>
            <a:r>
              <a:rPr lang="en-IN" sz="2500" dirty="0" smtClean="0">
                <a:latin typeface="Times New Roman" pitchFamily="18" charset="0"/>
                <a:cs typeface="Times New Roman" pitchFamily="18" charset="0"/>
              </a:rPr>
              <a:t>Central Railway will need to initiate action to short close contract with RITES which is at present upto 2017.</a:t>
            </a:r>
          </a:p>
          <a:p>
            <a:pPr algn="just">
              <a:buClrTx/>
              <a:buFont typeface="Century Schoolbook" pitchFamily="18" charset="0"/>
              <a:buChar char="●"/>
            </a:pPr>
            <a:r>
              <a:rPr lang="en-IN" sz="2500" dirty="0" smtClean="0">
                <a:latin typeface="Times New Roman" pitchFamily="18" charset="0"/>
                <a:cs typeface="Times New Roman" pitchFamily="18" charset="0"/>
              </a:rPr>
              <a:t>Process for switching from RITES to CRIS generated St.6A can be also commenced and completed in 2016-17.</a:t>
            </a:r>
          </a:p>
          <a:p>
            <a:pPr algn="just">
              <a:buClrTx/>
              <a:buFont typeface="Century Schoolbook" pitchFamily="18" charset="0"/>
              <a:buChar char="●"/>
            </a:pPr>
            <a:endParaRPr lang="en-IN" sz="2200" dirty="0" smtClean="0">
              <a:latin typeface="Times New Roman" pitchFamily="18" charset="0"/>
              <a:cs typeface="Times New Roman" pitchFamily="18" charset="0"/>
            </a:endParaRPr>
          </a:p>
          <a:p>
            <a:pPr algn="just">
              <a:buClrTx/>
              <a:buFont typeface="Century Schoolbook" pitchFamily="18" charset="0"/>
              <a:buChar char="●"/>
            </a:pPr>
            <a:endParaRPr lang="en-IN" sz="2200" dirty="0" smtClean="0">
              <a:latin typeface="Times New Roman" pitchFamily="18" charset="0"/>
              <a:cs typeface="Times New Roman" pitchFamily="18" charset="0"/>
            </a:endParaRPr>
          </a:p>
          <a:p>
            <a:pPr algn="just">
              <a:buClrTx/>
              <a:buFont typeface="Century Schoolbook" pitchFamily="18" charset="0"/>
              <a:buChar char="●"/>
            </a:pPr>
            <a:endParaRPr lang="en-IN" sz="2200" dirty="0" smtClean="0">
              <a:latin typeface="Times New Roman" pitchFamily="18" charset="0"/>
              <a:cs typeface="Times New Roman" pitchFamily="18" charset="0"/>
            </a:endParaRPr>
          </a:p>
          <a:p>
            <a:pPr algn="just">
              <a:buClrTx/>
              <a:buFont typeface="Century Schoolbook" pitchFamily="18" charset="0"/>
              <a:buChar char="●"/>
            </a:pPr>
            <a:endParaRPr lang="en-IN" sz="2200" dirty="0" smtClean="0">
              <a:latin typeface="Times New Roman" pitchFamily="18" charset="0"/>
              <a:cs typeface="Times New Roman" pitchFamily="18" charset="0"/>
            </a:endParaRPr>
          </a:p>
          <a:p>
            <a:pPr algn="just">
              <a:buClrTx/>
              <a:buFont typeface="Century Schoolbook" pitchFamily="18" charset="0"/>
              <a:buChar char="●"/>
            </a:pPr>
            <a:endParaRPr lang="en-IN" sz="2300" dirty="0" smtClean="0">
              <a:latin typeface="Times New Roman" pitchFamily="18" charset="0"/>
              <a:cs typeface="Times New Roman" pitchFamily="18" charset="0"/>
            </a:endParaRPr>
          </a:p>
          <a:p>
            <a:pPr algn="just">
              <a:buClr>
                <a:schemeClr val="accent2">
                  <a:lumMod val="50000"/>
                </a:schemeClr>
              </a:buClr>
              <a:buFont typeface="Century Schoolbook" pitchFamily="18" charset="0"/>
              <a:buChar char="●"/>
            </a:pPr>
            <a:endParaRPr lang="en-IN" sz="2400" dirty="0" smtClean="0">
              <a:solidFill>
                <a:schemeClr val="accent2">
                  <a:lumMod val="50000"/>
                </a:schemeClr>
              </a:solidFill>
              <a:latin typeface="Century Schoolbook" pitchFamily="18" charset="0"/>
            </a:endParaRPr>
          </a:p>
          <a:p>
            <a:pPr algn="just">
              <a:buClr>
                <a:schemeClr val="accent2">
                  <a:lumMod val="50000"/>
                </a:schemeClr>
              </a:buClr>
              <a:buFont typeface="Century Schoolbook" pitchFamily="18" charset="0"/>
              <a:buChar char="●"/>
            </a:pPr>
            <a:endParaRPr lang="en-IN" sz="2400" dirty="0" smtClean="0">
              <a:solidFill>
                <a:schemeClr val="accent2">
                  <a:lumMod val="50000"/>
                </a:schemeClr>
              </a:solidFill>
              <a:latin typeface="Century Schoolbook" pitchFamily="18" charset="0"/>
            </a:endParaRPr>
          </a:p>
          <a:p>
            <a:pPr algn="just">
              <a:buClr>
                <a:schemeClr val="accent2">
                  <a:lumMod val="50000"/>
                </a:schemeClr>
              </a:buClr>
              <a:buFont typeface="Century Schoolbook" pitchFamily="18" charset="0"/>
              <a:buChar char="●"/>
            </a:pPr>
            <a:endParaRPr lang="en-IN" sz="2200" dirty="0" smtClean="0">
              <a:solidFill>
                <a:schemeClr val="accent2">
                  <a:lumMod val="50000"/>
                </a:schemeClr>
              </a:solidFill>
              <a:latin typeface="Century Schoolbook" pitchFamily="18" charset="0"/>
            </a:endParaRPr>
          </a:p>
          <a:p>
            <a:pPr marL="857250" indent="-857250">
              <a:buClr>
                <a:schemeClr val="accent2">
                  <a:lumMod val="50000"/>
                </a:schemeClr>
              </a:buClr>
              <a:buNone/>
            </a:pPr>
            <a:endParaRPr lang="en-US" sz="2800" b="1" u="sng" dirty="0" smtClean="0">
              <a:solidFill>
                <a:schemeClr val="accent2">
                  <a:lumMod val="50000"/>
                </a:schemeClr>
              </a:solidFill>
              <a:latin typeface="Century Schoolbook"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533400"/>
            <a:ext cx="8686800" cy="1015663"/>
          </a:xfrm>
          <a:prstGeom prst="rect">
            <a:avLst/>
          </a:prstGeom>
          <a:noFill/>
        </p:spPr>
        <p:txBody>
          <a:bodyPr wrap="square" rtlCol="0">
            <a:spAutoFit/>
          </a:bodyPr>
          <a:lstStyle/>
          <a:p>
            <a:pPr algn="ctr"/>
            <a:r>
              <a:rPr lang="en-US" sz="3000" b="1" dirty="0" smtClean="0">
                <a:latin typeface="Times New Roman" pitchFamily="18" charset="0"/>
                <a:cs typeface="Times New Roman" pitchFamily="18" charset="0"/>
              </a:rPr>
              <a:t>Part – II</a:t>
            </a:r>
          </a:p>
          <a:p>
            <a:pPr algn="ctr"/>
            <a:r>
              <a:rPr lang="en-IN" sz="3000" b="1" u="sng" dirty="0" smtClean="0">
                <a:latin typeface="Times New Roman" pitchFamily="18" charset="0"/>
                <a:cs typeface="Times New Roman" pitchFamily="18" charset="0"/>
              </a:rPr>
              <a:t>Status of e-RECON Phase II</a:t>
            </a:r>
            <a:endParaRPr lang="en-IN" sz="3000" b="1" u="sng" dirty="0">
              <a:latin typeface="Times New Roman" pitchFamily="18" charset="0"/>
              <a:cs typeface="Times New Roman" pitchFamily="18" charset="0"/>
            </a:endParaRPr>
          </a:p>
        </p:txBody>
      </p:sp>
      <p:sp>
        <p:nvSpPr>
          <p:cNvPr id="3" name="TextBox 2"/>
          <p:cNvSpPr txBox="1"/>
          <p:nvPr/>
        </p:nvSpPr>
        <p:spPr>
          <a:xfrm>
            <a:off x="381000" y="1676400"/>
            <a:ext cx="8382000" cy="4142673"/>
          </a:xfrm>
          <a:prstGeom prst="rect">
            <a:avLst/>
          </a:prstGeom>
          <a:noFill/>
        </p:spPr>
        <p:txBody>
          <a:bodyPr wrap="square" rtlCol="0">
            <a:spAutoFit/>
          </a:bodyPr>
          <a:lstStyle/>
          <a:p>
            <a:pPr marL="274320" indent="-274320" algn="just">
              <a:spcBef>
                <a:spcPct val="20000"/>
              </a:spcBef>
              <a:buSzPct val="95000"/>
              <a:buFont typeface="Century Schoolbook" pitchFamily="18" charset="0"/>
              <a:buChar char="●"/>
            </a:pPr>
            <a:r>
              <a:rPr lang="en-IN" sz="2800" dirty="0" smtClean="0">
                <a:latin typeface="Times New Roman" pitchFamily="18" charset="0"/>
                <a:cs typeface="Times New Roman" pitchFamily="18" charset="0"/>
              </a:rPr>
              <a:t>The Hi-Power Committee vide Letter No. 2008/AC-I/6/2/Meeting/Part-II dated 18.11.2014 of Railway Board   recommended 11 changes in the e-RECON software, which were deliberated upon by Western Railway. </a:t>
            </a:r>
          </a:p>
          <a:p>
            <a:pPr marL="274320" indent="-274320" algn="just">
              <a:spcBef>
                <a:spcPct val="20000"/>
              </a:spcBef>
              <a:buSzPct val="95000"/>
              <a:buFont typeface="Century Schoolbook" pitchFamily="18" charset="0"/>
              <a:buChar char="●"/>
            </a:pPr>
            <a:r>
              <a:rPr lang="en-IN" sz="2800" dirty="0" smtClean="0">
                <a:latin typeface="Times New Roman" pitchFamily="18" charset="0"/>
                <a:cs typeface="Times New Roman" pitchFamily="18" charset="0"/>
              </a:rPr>
              <a:t> With Board’s approval it was decided to implement 8 items as 3 items are not required.</a:t>
            </a:r>
          </a:p>
          <a:p>
            <a:pPr marL="274320" indent="-274320" algn="just">
              <a:spcBef>
                <a:spcPct val="20000"/>
              </a:spcBef>
              <a:buSzPct val="95000"/>
              <a:buFont typeface="Century Schoolbook" pitchFamily="18" charset="0"/>
              <a:buChar char="●"/>
            </a:pPr>
            <a:r>
              <a:rPr lang="en-IN" sz="2800" dirty="0" smtClean="0">
                <a:latin typeface="Times New Roman" pitchFamily="18" charset="0"/>
                <a:cs typeface="Times New Roman" pitchFamily="18" charset="0"/>
              </a:rPr>
              <a:t>Out of 8 items 6 have been completed and 2 are likely to be completed by December-2015.</a:t>
            </a:r>
            <a:endParaRPr lang="en-IN" sz="2800"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457200"/>
            <a:ext cx="7467600" cy="553998"/>
          </a:xfrm>
          <a:prstGeom prst="rect">
            <a:avLst/>
          </a:prstGeom>
          <a:noFill/>
        </p:spPr>
        <p:txBody>
          <a:bodyPr wrap="square" rtlCol="0">
            <a:spAutoFit/>
          </a:bodyPr>
          <a:lstStyle/>
          <a:p>
            <a:pPr algn="ctr"/>
            <a:r>
              <a:rPr lang="en-US" sz="3000" b="1" u="sng" dirty="0" smtClean="0">
                <a:latin typeface="Times New Roman" pitchFamily="18" charset="0"/>
                <a:cs typeface="Times New Roman" pitchFamily="18" charset="0"/>
              </a:rPr>
              <a:t>Details of Action taken</a:t>
            </a:r>
            <a:endParaRPr lang="en-US" sz="3000" b="1" u="sng" dirty="0">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381000" y="1295400"/>
          <a:ext cx="8229599" cy="4965264"/>
        </p:xfrm>
        <a:graphic>
          <a:graphicData uri="http://schemas.openxmlformats.org/drawingml/2006/table">
            <a:tbl>
              <a:tblPr>
                <a:tableStyleId>{8A107856-5554-42FB-B03E-39F5DBC370BA}</a:tableStyleId>
              </a:tblPr>
              <a:tblGrid>
                <a:gridCol w="457418"/>
                <a:gridCol w="609889"/>
                <a:gridCol w="4019016"/>
                <a:gridCol w="1454352"/>
                <a:gridCol w="1688924"/>
              </a:tblGrid>
              <a:tr h="545068">
                <a:tc>
                  <a:txBody>
                    <a:bodyPr/>
                    <a:lstStyle/>
                    <a:p>
                      <a:pPr algn="ctr" rtl="0" fontAlgn="t"/>
                      <a:r>
                        <a:rPr lang="en-IN" sz="1800" b="1" u="none" strike="noStrike" dirty="0">
                          <a:latin typeface="Times New Roman" pitchFamily="18" charset="0"/>
                          <a:cs typeface="Times New Roman" pitchFamily="18" charset="0"/>
                        </a:rPr>
                        <a:t>Sr. No </a:t>
                      </a:r>
                      <a:endParaRPr lang="en-IN" sz="1800" b="1" i="0" u="none" strike="noStrike" dirty="0">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800" b="1" u="none" strike="noStrike" dirty="0">
                          <a:latin typeface="Times New Roman" pitchFamily="18" charset="0"/>
                          <a:cs typeface="Times New Roman" pitchFamily="18" charset="0"/>
                        </a:rPr>
                        <a:t>Para No. </a:t>
                      </a:r>
                      <a:endParaRPr lang="en-IN" sz="1800" b="1" i="0" u="none" strike="noStrike" dirty="0">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800" b="1" u="none" strike="noStrike" dirty="0">
                          <a:latin typeface="Times New Roman" pitchFamily="18" charset="0"/>
                          <a:cs typeface="Times New Roman" pitchFamily="18" charset="0"/>
                        </a:rPr>
                        <a:t>Issue </a:t>
                      </a:r>
                      <a:endParaRPr lang="en-IN" sz="1800" b="1" i="0" u="none" strike="noStrike" dirty="0">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800" b="1" u="none" strike="noStrike" dirty="0">
                          <a:latin typeface="Times New Roman" pitchFamily="18" charset="0"/>
                          <a:cs typeface="Times New Roman" pitchFamily="18" charset="0"/>
                        </a:rPr>
                        <a:t>Action taken on </a:t>
                      </a:r>
                      <a:r>
                        <a:rPr lang="en-IN" sz="1800" b="1" u="none" strike="noStrike" dirty="0" err="1">
                          <a:latin typeface="Times New Roman" pitchFamily="18" charset="0"/>
                          <a:cs typeface="Times New Roman" pitchFamily="18" charset="0"/>
                        </a:rPr>
                        <a:t>W.Rly</a:t>
                      </a:r>
                      <a:r>
                        <a:rPr lang="en-IN" sz="1800" b="1" u="none" strike="noStrike" dirty="0">
                          <a:latin typeface="Times New Roman" pitchFamily="18" charset="0"/>
                          <a:cs typeface="Times New Roman" pitchFamily="18" charset="0"/>
                        </a:rPr>
                        <a:t>. </a:t>
                      </a:r>
                      <a:endParaRPr lang="en-IN" sz="1800" b="1" i="0" u="none" strike="noStrike" dirty="0">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800" b="1" u="none" strike="noStrike" dirty="0" smtClean="0">
                          <a:latin typeface="Times New Roman" pitchFamily="18" charset="0"/>
                          <a:cs typeface="Times New Roman" pitchFamily="18" charset="0"/>
                        </a:rPr>
                        <a:t>Impact </a:t>
                      </a:r>
                      <a:r>
                        <a:rPr lang="en-IN" sz="1800" b="1" u="none" strike="noStrike" dirty="0">
                          <a:latin typeface="Times New Roman" pitchFamily="18" charset="0"/>
                          <a:cs typeface="Times New Roman" pitchFamily="18" charset="0"/>
                        </a:rPr>
                        <a:t>of this</a:t>
                      </a:r>
                      <a:endParaRPr lang="en-IN" sz="1800" b="1" i="0" u="none" strike="noStrike" dirty="0">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10957">
                <a:tc>
                  <a:txBody>
                    <a:bodyPr/>
                    <a:lstStyle/>
                    <a:p>
                      <a:pPr algn="ctr" rtl="0" fontAlgn="t"/>
                      <a:r>
                        <a:rPr lang="en-IN" sz="1500" u="none" strike="noStrike">
                          <a:latin typeface="Times New Roman" pitchFamily="18" charset="0"/>
                          <a:cs typeface="Times New Roman" pitchFamily="18" charset="0"/>
                        </a:rPr>
                        <a:t>1</a:t>
                      </a:r>
                      <a:endParaRPr lang="en-IN" sz="1500" b="0" i="0" u="none" strike="noStrike">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500" u="none" strike="noStrike">
                          <a:latin typeface="Times New Roman" pitchFamily="18" charset="0"/>
                          <a:cs typeface="Times New Roman" pitchFamily="18" charset="0"/>
                        </a:rPr>
                        <a:t>4.1</a:t>
                      </a:r>
                      <a:endParaRPr lang="en-IN" sz="1500" b="0" i="0" u="none" strike="noStrike">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0" fontAlgn="t"/>
                      <a:r>
                        <a:rPr lang="en-IN" sz="1500" u="none" strike="noStrike" dirty="0">
                          <a:latin typeface="Times New Roman" pitchFamily="18" charset="0"/>
                          <a:cs typeface="Times New Roman" pitchFamily="18" charset="0"/>
                        </a:rPr>
                        <a:t>Certain TCs, narrations and attachments are not visible on e-Recon Application </a:t>
                      </a:r>
                      <a:endParaRPr lang="en-IN" sz="1500" b="0" i="0" u="none" strike="noStrike" dirty="0">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500" u="none" strike="noStrike" dirty="0">
                          <a:latin typeface="Times New Roman" pitchFamily="18" charset="0"/>
                          <a:cs typeface="Times New Roman" pitchFamily="18" charset="0"/>
                        </a:rPr>
                        <a:t>Completed  as a part of existing AMC </a:t>
                      </a:r>
                      <a:endParaRPr lang="en-IN" sz="1500" b="0" i="0" u="none" strike="noStrike" dirty="0">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IN" sz="1500" u="none" strike="noStrike" dirty="0">
                          <a:latin typeface="Times New Roman" pitchFamily="18" charset="0"/>
                          <a:cs typeface="Times New Roman" pitchFamily="18" charset="0"/>
                        </a:rPr>
                        <a:t>Resulted in reduction in rejection of TCs</a:t>
                      </a:r>
                      <a:endParaRPr lang="en-IN" sz="1500" b="0" i="0" u="none" strike="noStrike" dirty="0">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46505">
                <a:tc>
                  <a:txBody>
                    <a:bodyPr/>
                    <a:lstStyle/>
                    <a:p>
                      <a:pPr algn="ctr" rtl="0" fontAlgn="t"/>
                      <a:r>
                        <a:rPr lang="en-IN" sz="1500" u="none" strike="noStrike">
                          <a:latin typeface="Times New Roman" pitchFamily="18" charset="0"/>
                          <a:cs typeface="Times New Roman" pitchFamily="18" charset="0"/>
                        </a:rPr>
                        <a:t>2</a:t>
                      </a:r>
                      <a:endParaRPr lang="en-IN" sz="1500" b="0" i="0" u="none" strike="noStrike">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500" u="none" strike="noStrike">
                          <a:latin typeface="Times New Roman" pitchFamily="18" charset="0"/>
                          <a:cs typeface="Times New Roman" pitchFamily="18" charset="0"/>
                        </a:rPr>
                        <a:t>4.5</a:t>
                      </a:r>
                      <a:endParaRPr lang="en-IN" sz="1500" b="0" i="0" u="none" strike="noStrike">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0" fontAlgn="t"/>
                      <a:r>
                        <a:rPr lang="en-IN" sz="1500" u="none" strike="noStrike" dirty="0">
                          <a:latin typeface="Times New Roman" pitchFamily="18" charset="0"/>
                          <a:cs typeface="Times New Roman" pitchFamily="18" charset="0"/>
                        </a:rPr>
                        <a:t>The stores debits and workshop debits are manually merged in the MLT of </a:t>
                      </a:r>
                      <a:r>
                        <a:rPr lang="en-IN" sz="1500" u="none" strike="noStrike" dirty="0" err="1">
                          <a:latin typeface="Times New Roman" pitchFamily="18" charset="0"/>
                          <a:cs typeface="Times New Roman" pitchFamily="18" charset="0"/>
                        </a:rPr>
                        <a:t>zonal</a:t>
                      </a:r>
                      <a:r>
                        <a:rPr lang="en-IN" sz="1500" u="none" strike="noStrike" dirty="0">
                          <a:latin typeface="Times New Roman" pitchFamily="18" charset="0"/>
                          <a:cs typeface="Times New Roman" pitchFamily="18" charset="0"/>
                        </a:rPr>
                        <a:t> railways. Facility should be available in e-Recon for the same. </a:t>
                      </a:r>
                      <a:endParaRPr lang="en-IN" sz="1500" b="0" i="0" u="none" strike="noStrike" dirty="0">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500" u="none" strike="noStrike" dirty="0">
                          <a:latin typeface="Times New Roman" pitchFamily="18" charset="0"/>
                          <a:cs typeface="Times New Roman" pitchFamily="18" charset="0"/>
                        </a:rPr>
                        <a:t>Completed departmentally by WR. </a:t>
                      </a:r>
                      <a:endParaRPr lang="en-IN" sz="1500" b="0" i="0" u="none" strike="noStrike" dirty="0">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IN" sz="1500" u="none" strike="noStrike" dirty="0">
                          <a:latin typeface="Times New Roman" pitchFamily="18" charset="0"/>
                          <a:cs typeface="Times New Roman" pitchFamily="18" charset="0"/>
                        </a:rPr>
                        <a:t>System generation of TC is enabled.</a:t>
                      </a:r>
                      <a:endParaRPr lang="en-IN" sz="1500" b="0" i="0" u="none" strike="noStrike" dirty="0">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93009">
                <a:tc>
                  <a:txBody>
                    <a:bodyPr/>
                    <a:lstStyle/>
                    <a:p>
                      <a:pPr algn="ctr" rtl="0" fontAlgn="t"/>
                      <a:r>
                        <a:rPr lang="en-IN" sz="1500" u="none" strike="noStrike">
                          <a:latin typeface="Times New Roman" pitchFamily="18" charset="0"/>
                          <a:cs typeface="Times New Roman" pitchFamily="18" charset="0"/>
                        </a:rPr>
                        <a:t>3</a:t>
                      </a:r>
                      <a:endParaRPr lang="en-IN" sz="1500" b="0" i="0" u="none" strike="noStrike">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500" u="none" strike="noStrike">
                          <a:latin typeface="Times New Roman" pitchFamily="18" charset="0"/>
                          <a:cs typeface="Times New Roman" pitchFamily="18" charset="0"/>
                        </a:rPr>
                        <a:t>4.8</a:t>
                      </a:r>
                      <a:endParaRPr lang="en-IN" sz="1500" b="0" i="0" u="none" strike="noStrike">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0" fontAlgn="t"/>
                      <a:r>
                        <a:rPr lang="en-IN" sz="1500" u="none" strike="noStrike" dirty="0">
                          <a:latin typeface="Times New Roman" pitchFamily="18" charset="0"/>
                          <a:cs typeface="Times New Roman" pitchFamily="18" charset="0"/>
                        </a:rPr>
                        <a:t>Clubbing of JVs should be allowed in e-Recon application. Currently, there is one JV for one TC. For certain sections like Stores, which generate a lot more number of TCs; single JV for multiple TCs should be allowed to lessen the workload and also expedite the processing of books of accounts. </a:t>
                      </a:r>
                      <a:endParaRPr lang="en-IN" sz="1500" b="0" i="0" u="none" strike="noStrike" dirty="0">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500" u="none" strike="noStrike" dirty="0">
                          <a:latin typeface="Times New Roman" pitchFamily="18" charset="0"/>
                          <a:cs typeface="Times New Roman" pitchFamily="18" charset="0"/>
                        </a:rPr>
                        <a:t>Will be completed by 31'st Dec. 2015</a:t>
                      </a:r>
                      <a:endParaRPr lang="en-IN" sz="1500" b="0" i="0" u="none" strike="noStrike" dirty="0">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IN" sz="1500" u="none" strike="noStrike" dirty="0">
                          <a:latin typeface="Times New Roman" pitchFamily="18" charset="0"/>
                          <a:cs typeface="Times New Roman" pitchFamily="18" charset="0"/>
                        </a:rPr>
                        <a:t>This will lessen the workload and also expedite the processing of Books of Accounts</a:t>
                      </a:r>
                      <a:endParaRPr lang="en-IN" sz="1500" b="0" i="0" u="none" strike="noStrike" dirty="0">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57461">
                <a:tc>
                  <a:txBody>
                    <a:bodyPr/>
                    <a:lstStyle/>
                    <a:p>
                      <a:pPr algn="ctr" rtl="0" fontAlgn="t"/>
                      <a:r>
                        <a:rPr lang="en-IN" sz="1500" u="none" strike="noStrike">
                          <a:latin typeface="Times New Roman" pitchFamily="18" charset="0"/>
                          <a:cs typeface="Times New Roman" pitchFamily="18" charset="0"/>
                        </a:rPr>
                        <a:t>4</a:t>
                      </a:r>
                      <a:endParaRPr lang="en-IN" sz="1500" b="0" i="0" u="none" strike="noStrike">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500" u="none" strike="noStrike">
                          <a:latin typeface="Times New Roman" pitchFamily="18" charset="0"/>
                          <a:cs typeface="Times New Roman" pitchFamily="18" charset="0"/>
                        </a:rPr>
                        <a:t>4.11</a:t>
                      </a:r>
                      <a:endParaRPr lang="en-IN" sz="1500" b="0" i="0" u="none" strike="noStrike">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0" fontAlgn="t"/>
                      <a:r>
                        <a:rPr lang="en-IN" sz="1500" u="none" strike="noStrike">
                          <a:latin typeface="Times New Roman" pitchFamily="18" charset="0"/>
                          <a:cs typeface="Times New Roman" pitchFamily="18" charset="0"/>
                        </a:rPr>
                        <a:t>The existing e-Recon system does not allow the TC receiving Railway's HQ to accept the TC (pertaining to HQ unit) if by mistake it is distributed or redistributed to one of its units. The limitation should be removed. </a:t>
                      </a:r>
                      <a:endParaRPr lang="en-IN" sz="1500" b="0" i="0" u="none" strike="noStrike">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500" u="none" strike="noStrike">
                          <a:latin typeface="Times New Roman" pitchFamily="18" charset="0"/>
                          <a:cs typeface="Times New Roman" pitchFamily="18" charset="0"/>
                        </a:rPr>
                        <a:t>Completed  as a part of existing AMC </a:t>
                      </a:r>
                      <a:endParaRPr lang="en-IN" sz="1500" b="0" i="0" u="none" strike="noStrike">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IN" sz="1500" u="none" strike="noStrike" dirty="0">
                          <a:latin typeface="Times New Roman" pitchFamily="18" charset="0"/>
                          <a:cs typeface="Times New Roman" pitchFamily="18" charset="0"/>
                        </a:rPr>
                        <a:t>Resulted in accountal of transactions in the month to which it pertains which used to remain unaccounted for.</a:t>
                      </a:r>
                      <a:endParaRPr lang="en-IN" sz="1500" b="0" i="0" u="none" strike="noStrike" dirty="0">
                        <a:solidFill>
                          <a:srgbClr val="000000"/>
                        </a:solidFill>
                        <a:latin typeface="Times New Roman" pitchFamily="18" charset="0"/>
                        <a:cs typeface="Times New Roman" pitchFamily="18" charset="0"/>
                      </a:endParaRPr>
                    </a:p>
                  </a:txBody>
                  <a:tcPr marL="8692" marR="8692" marT="869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74740" y="204274"/>
            <a:ext cx="7467600" cy="553998"/>
          </a:xfrm>
          <a:prstGeom prst="rect">
            <a:avLst/>
          </a:prstGeom>
          <a:noFill/>
        </p:spPr>
        <p:txBody>
          <a:bodyPr wrap="square" rtlCol="0">
            <a:spAutoFit/>
          </a:bodyPr>
          <a:lstStyle/>
          <a:p>
            <a:pPr algn="ctr"/>
            <a:r>
              <a:rPr lang="en-US" sz="3000" b="1" u="sng" dirty="0" smtClean="0">
                <a:latin typeface="Times New Roman" pitchFamily="18" charset="0"/>
                <a:cs typeface="Times New Roman" pitchFamily="18" charset="0"/>
              </a:rPr>
              <a:t>Details of Action taken</a:t>
            </a:r>
            <a:r>
              <a:rPr lang="en-US" sz="3000" dirty="0" smtClean="0">
                <a:latin typeface="Times New Roman" pitchFamily="18" charset="0"/>
                <a:cs typeface="Times New Roman" pitchFamily="18" charset="0"/>
              </a:rPr>
              <a:t> (contd.)</a:t>
            </a:r>
            <a:endParaRPr lang="en-US" sz="3000" dirty="0">
              <a:latin typeface="Times New Roman" pitchFamily="18" charset="0"/>
              <a:cs typeface="Times New Roman" pitchFamily="18" charset="0"/>
            </a:endParaRPr>
          </a:p>
        </p:txBody>
      </p:sp>
      <p:graphicFrame>
        <p:nvGraphicFramePr>
          <p:cNvPr id="7" name="Table 6"/>
          <p:cNvGraphicFramePr>
            <a:graphicFrameLocks noGrp="1"/>
          </p:cNvGraphicFramePr>
          <p:nvPr/>
        </p:nvGraphicFramePr>
        <p:xfrm>
          <a:off x="275772" y="827316"/>
          <a:ext cx="8610599" cy="5931884"/>
        </p:xfrm>
        <a:graphic>
          <a:graphicData uri="http://schemas.openxmlformats.org/drawingml/2006/table">
            <a:tbl>
              <a:tblPr>
                <a:tableStyleId>{8A107856-5554-42FB-B03E-39F5DBC370BA}</a:tableStyleId>
              </a:tblPr>
              <a:tblGrid>
                <a:gridCol w="478594"/>
                <a:gridCol w="638127"/>
                <a:gridCol w="3811145"/>
                <a:gridCol w="1915617"/>
                <a:gridCol w="1767116"/>
              </a:tblGrid>
              <a:tr h="411084">
                <a:tc>
                  <a:txBody>
                    <a:bodyPr/>
                    <a:lstStyle/>
                    <a:p>
                      <a:pPr algn="ctr" rtl="0" fontAlgn="t"/>
                      <a:r>
                        <a:rPr lang="en-IN" sz="1800" b="1" u="none" strike="noStrike" dirty="0">
                          <a:latin typeface="Times New Roman" pitchFamily="18" charset="0"/>
                          <a:cs typeface="Times New Roman" pitchFamily="18" charset="0"/>
                        </a:rPr>
                        <a:t>Sr. No </a:t>
                      </a:r>
                      <a:endParaRPr lang="en-IN" sz="1800" b="1" i="0" u="none" strike="noStrike" dirty="0">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800" b="1" u="none" strike="noStrike" dirty="0">
                          <a:latin typeface="Times New Roman" pitchFamily="18" charset="0"/>
                          <a:cs typeface="Times New Roman" pitchFamily="18" charset="0"/>
                        </a:rPr>
                        <a:t>Para No. </a:t>
                      </a:r>
                      <a:endParaRPr lang="en-IN" sz="1800" b="1" i="0" u="none" strike="noStrike" dirty="0">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800" b="1" u="none" strike="noStrike" dirty="0">
                          <a:latin typeface="Times New Roman" pitchFamily="18" charset="0"/>
                          <a:cs typeface="Times New Roman" pitchFamily="18" charset="0"/>
                        </a:rPr>
                        <a:t>Issue </a:t>
                      </a:r>
                      <a:endParaRPr lang="en-IN" sz="1800" b="1" i="0" u="none" strike="noStrike" dirty="0">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800" b="1" u="none" strike="noStrike" dirty="0">
                          <a:latin typeface="Times New Roman" pitchFamily="18" charset="0"/>
                          <a:cs typeface="Times New Roman" pitchFamily="18" charset="0"/>
                        </a:rPr>
                        <a:t>Action taken on </a:t>
                      </a:r>
                      <a:r>
                        <a:rPr lang="en-IN" sz="1800" b="1" u="none" strike="noStrike" dirty="0" err="1">
                          <a:latin typeface="Times New Roman" pitchFamily="18" charset="0"/>
                          <a:cs typeface="Times New Roman" pitchFamily="18" charset="0"/>
                        </a:rPr>
                        <a:t>W.Rly</a:t>
                      </a:r>
                      <a:r>
                        <a:rPr lang="en-IN" sz="1800" b="1" u="none" strike="noStrike" dirty="0">
                          <a:latin typeface="Times New Roman" pitchFamily="18" charset="0"/>
                          <a:cs typeface="Times New Roman" pitchFamily="18" charset="0"/>
                        </a:rPr>
                        <a:t>. </a:t>
                      </a:r>
                      <a:endParaRPr lang="en-IN" sz="1800" b="1" i="0" u="none" strike="noStrike" dirty="0">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800" b="1" u="none" strike="noStrike" dirty="0" smtClean="0">
                          <a:latin typeface="Times New Roman" pitchFamily="18" charset="0"/>
                          <a:cs typeface="Times New Roman" pitchFamily="18" charset="0"/>
                        </a:rPr>
                        <a:t>Impact </a:t>
                      </a:r>
                      <a:r>
                        <a:rPr lang="en-IN" sz="1800" b="1" u="none" strike="noStrike" dirty="0">
                          <a:latin typeface="Times New Roman" pitchFamily="18" charset="0"/>
                          <a:cs typeface="Times New Roman" pitchFamily="18" charset="0"/>
                        </a:rPr>
                        <a:t>of this</a:t>
                      </a:r>
                      <a:endParaRPr lang="en-IN" sz="1800" b="1" i="0" u="none" strike="noStrike" dirty="0">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17990">
                <a:tc>
                  <a:txBody>
                    <a:bodyPr/>
                    <a:lstStyle/>
                    <a:p>
                      <a:pPr algn="ctr" rtl="0" fontAlgn="t"/>
                      <a:r>
                        <a:rPr lang="en-IN" sz="1400" u="none" strike="noStrike" dirty="0">
                          <a:latin typeface="Times New Roman" pitchFamily="18" charset="0"/>
                          <a:cs typeface="Times New Roman" pitchFamily="18" charset="0"/>
                        </a:rPr>
                        <a:t>5</a:t>
                      </a:r>
                      <a:endParaRPr lang="en-IN" sz="1400" b="0" i="0" u="none" strike="noStrike" dirty="0">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400" u="none" strike="noStrike" dirty="0">
                          <a:latin typeface="Times New Roman" pitchFamily="18" charset="0"/>
                          <a:cs typeface="Times New Roman" pitchFamily="18" charset="0"/>
                        </a:rPr>
                        <a:t>4.14</a:t>
                      </a:r>
                      <a:endParaRPr lang="en-IN" sz="1400" b="0" i="0" u="none" strike="noStrike" dirty="0">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0" fontAlgn="t"/>
                      <a:r>
                        <a:rPr lang="en-IN" sz="1400" u="none" strike="noStrike" dirty="0">
                          <a:latin typeface="Times New Roman" pitchFamily="18" charset="0"/>
                          <a:cs typeface="Times New Roman" pitchFamily="18" charset="0"/>
                        </a:rPr>
                        <a:t>Certain reports like - demand wise, PU wise, allocation wise, TC type wise transaction should be provided in e-Recon. </a:t>
                      </a:r>
                      <a:endParaRPr lang="en-IN" sz="1400" b="0" i="0" u="none" strike="noStrike" dirty="0">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400" u="none" strike="noStrike" dirty="0">
                          <a:latin typeface="Times New Roman" pitchFamily="18" charset="0"/>
                          <a:cs typeface="Times New Roman" pitchFamily="18" charset="0"/>
                        </a:rPr>
                        <a:t>Completed  as a part of existing AMC </a:t>
                      </a:r>
                      <a:endParaRPr lang="en-IN" sz="1400" b="0" i="0" u="none" strike="noStrike" dirty="0">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IN" sz="1400" u="none" strike="noStrike" dirty="0">
                          <a:latin typeface="Times New Roman" pitchFamily="18" charset="0"/>
                          <a:cs typeface="Times New Roman" pitchFamily="18" charset="0"/>
                        </a:rPr>
                        <a:t>Partially completed </a:t>
                      </a:r>
                      <a:r>
                        <a:rPr lang="en-IN" sz="1400" u="none" strike="noStrike" dirty="0" err="1">
                          <a:latin typeface="Times New Roman" pitchFamily="18" charset="0"/>
                          <a:cs typeface="Times New Roman" pitchFamily="18" charset="0"/>
                        </a:rPr>
                        <a:t>w.e.f</a:t>
                      </a:r>
                      <a:r>
                        <a:rPr lang="en-IN" sz="1400" u="none" strike="noStrike" dirty="0">
                          <a:latin typeface="Times New Roman" pitchFamily="18" charset="0"/>
                          <a:cs typeface="Times New Roman" pitchFamily="18" charset="0"/>
                        </a:rPr>
                        <a:t>. Allocation-wise expenditure.  These MIS reports facilitate proper budgeting</a:t>
                      </a:r>
                      <a:endParaRPr lang="en-IN" sz="1400" b="0" i="0" u="none" strike="noStrike" dirty="0">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31801">
                <a:tc>
                  <a:txBody>
                    <a:bodyPr/>
                    <a:lstStyle/>
                    <a:p>
                      <a:pPr algn="ctr" rtl="0" fontAlgn="t"/>
                      <a:r>
                        <a:rPr lang="en-IN" sz="1400" u="none" strike="noStrike">
                          <a:latin typeface="Times New Roman" pitchFamily="18" charset="0"/>
                          <a:cs typeface="Times New Roman" pitchFamily="18" charset="0"/>
                        </a:rPr>
                        <a:t>6</a:t>
                      </a:r>
                      <a:endParaRPr lang="en-IN" sz="1400" b="0" i="0" u="none" strike="noStrike">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400" u="none" strike="noStrike">
                          <a:latin typeface="Times New Roman" pitchFamily="18" charset="0"/>
                          <a:cs typeface="Times New Roman" pitchFamily="18" charset="0"/>
                        </a:rPr>
                        <a:t>4.15</a:t>
                      </a:r>
                      <a:endParaRPr lang="en-IN" sz="1400" b="0" i="0" u="none" strike="noStrike">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0" fontAlgn="t"/>
                      <a:r>
                        <a:rPr lang="en-IN" sz="1400" u="none" strike="noStrike" dirty="0">
                          <a:latin typeface="Times New Roman" pitchFamily="18" charset="0"/>
                          <a:cs typeface="Times New Roman" pitchFamily="18" charset="0"/>
                        </a:rPr>
                        <a:t>Currently login names are codified based on the Railway, unit, section and their role, for e.g. </a:t>
                      </a:r>
                      <a:r>
                        <a:rPr lang="en-IN" sz="1400" u="none" strike="noStrike" dirty="0" err="1">
                          <a:latin typeface="Times New Roman" pitchFamily="18" charset="0"/>
                          <a:cs typeface="Times New Roman" pitchFamily="18" charset="0"/>
                        </a:rPr>
                        <a:t>erhqbookssup</a:t>
                      </a:r>
                      <a:r>
                        <a:rPr lang="en-IN" sz="1400" u="none" strike="noStrike" dirty="0">
                          <a:latin typeface="Times New Roman" pitchFamily="18" charset="0"/>
                          <a:cs typeface="Times New Roman" pitchFamily="18" charset="0"/>
                        </a:rPr>
                        <a:t>. The login name in the example connotes that the user of login name belongs to Eastern Railway, of HQ unit in books section having supervisory privileges to use the application. The e-Recon application has defined various privileges for grant of roles and rights to access the application. The login names should get person specific and his/her name should also appear in  various reports. </a:t>
                      </a:r>
                      <a:endParaRPr lang="en-IN" sz="1400" b="0" i="0" u="none" strike="noStrike" dirty="0">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400" u="none" strike="noStrike" dirty="0">
                          <a:latin typeface="Times New Roman" pitchFamily="18" charset="0"/>
                          <a:cs typeface="Times New Roman" pitchFamily="18" charset="0"/>
                        </a:rPr>
                        <a:t>Completed  as a part of existing AMC </a:t>
                      </a:r>
                      <a:endParaRPr lang="en-IN" sz="1400" b="0" i="0" u="none" strike="noStrike" dirty="0">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IN" sz="1400" u="none" strike="noStrike" dirty="0">
                          <a:latin typeface="Times New Roman" pitchFamily="18" charset="0"/>
                          <a:cs typeface="Times New Roman" pitchFamily="18" charset="0"/>
                        </a:rPr>
                        <a:t>To identify the user who has dealt the transaction</a:t>
                      </a:r>
                      <a:endParaRPr lang="en-IN" sz="1400" b="0" i="0" u="none" strike="noStrike" dirty="0">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22594">
                <a:tc>
                  <a:txBody>
                    <a:bodyPr/>
                    <a:lstStyle/>
                    <a:p>
                      <a:pPr algn="ctr" rtl="0" fontAlgn="t"/>
                      <a:r>
                        <a:rPr lang="en-IN" sz="1400" u="none" strike="noStrike">
                          <a:latin typeface="Times New Roman" pitchFamily="18" charset="0"/>
                          <a:cs typeface="Times New Roman" pitchFamily="18" charset="0"/>
                        </a:rPr>
                        <a:t>7</a:t>
                      </a:r>
                      <a:endParaRPr lang="en-IN" sz="1400" b="0" i="0" u="none" strike="noStrike">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400" u="none" strike="noStrike">
                          <a:latin typeface="Times New Roman" pitchFamily="18" charset="0"/>
                          <a:cs typeface="Times New Roman" pitchFamily="18" charset="0"/>
                        </a:rPr>
                        <a:t>4.18</a:t>
                      </a:r>
                      <a:endParaRPr lang="en-IN" sz="1400" b="0" i="0" u="none" strike="noStrike">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0" fontAlgn="t"/>
                      <a:r>
                        <a:rPr lang="en-IN" sz="1400" u="none" strike="noStrike" dirty="0">
                          <a:latin typeface="Times New Roman" pitchFamily="18" charset="0"/>
                          <a:cs typeface="Times New Roman" pitchFamily="18" charset="0"/>
                        </a:rPr>
                        <a:t>Cash TCs are being rejected against the provisions of Accounts code (Vol. I) of Indian Railways. This should not be allowed. </a:t>
                      </a:r>
                      <a:endParaRPr lang="en-IN" sz="1400" b="0" i="0" u="none" strike="noStrike" dirty="0">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400" u="none" strike="noStrike" dirty="0">
                          <a:latin typeface="Times New Roman" pitchFamily="18" charset="0"/>
                          <a:cs typeface="Times New Roman" pitchFamily="18" charset="0"/>
                        </a:rPr>
                        <a:t>Will be completed by 31'st Dec-2015. </a:t>
                      </a:r>
                      <a:endParaRPr lang="en-IN" sz="1400" b="0" i="0" u="none" strike="noStrike" dirty="0">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IN" sz="1400" u="none" strike="noStrike" dirty="0">
                          <a:latin typeface="Times New Roman" pitchFamily="18" charset="0"/>
                          <a:cs typeface="Times New Roman" pitchFamily="18" charset="0"/>
                        </a:rPr>
                        <a:t>Adherence to codal provision and accountal of the transaction in the month of the Unit / Railway to which it pertains</a:t>
                      </a:r>
                      <a:endParaRPr lang="en-IN" sz="1400" b="0" i="0" u="none" strike="noStrike" dirty="0">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3386">
                <a:tc>
                  <a:txBody>
                    <a:bodyPr/>
                    <a:lstStyle/>
                    <a:p>
                      <a:pPr algn="ctr" rtl="0" fontAlgn="t"/>
                      <a:r>
                        <a:rPr lang="en-IN" sz="1400" u="none" strike="noStrike">
                          <a:latin typeface="Times New Roman" pitchFamily="18" charset="0"/>
                          <a:cs typeface="Times New Roman" pitchFamily="18" charset="0"/>
                        </a:rPr>
                        <a:t>8</a:t>
                      </a:r>
                      <a:endParaRPr lang="en-IN" sz="1400" b="0" i="0" u="none" strike="noStrike">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400" u="none" strike="noStrike">
                          <a:latin typeface="Times New Roman" pitchFamily="18" charset="0"/>
                          <a:cs typeface="Times New Roman" pitchFamily="18" charset="0"/>
                        </a:rPr>
                        <a:t>4.22</a:t>
                      </a:r>
                      <a:endParaRPr lang="en-IN" sz="1400" b="0" i="0" u="none" strike="noStrike">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0" fontAlgn="t"/>
                      <a:r>
                        <a:rPr lang="en-IN" sz="1400" u="none" strike="noStrike">
                          <a:latin typeface="Times New Roman" pitchFamily="18" charset="0"/>
                          <a:cs typeface="Times New Roman" pitchFamily="18" charset="0"/>
                        </a:rPr>
                        <a:t>A manual or help document should be available for users so that issues due to lack of awareness or knowledge can be resolved </a:t>
                      </a:r>
                      <a:endParaRPr lang="en-IN" sz="1400" b="0" i="0" u="none" strike="noStrike">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400" u="none" strike="noStrike" dirty="0">
                          <a:latin typeface="Times New Roman" pitchFamily="18" charset="0"/>
                          <a:cs typeface="Times New Roman" pitchFamily="18" charset="0"/>
                        </a:rPr>
                        <a:t>Completed </a:t>
                      </a:r>
                      <a:endParaRPr lang="en-IN" sz="1400" b="0" i="0" u="none" strike="noStrike" dirty="0">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IN" sz="1400" u="none" strike="noStrike" dirty="0">
                          <a:latin typeface="Times New Roman" pitchFamily="18" charset="0"/>
                          <a:cs typeface="Times New Roman" pitchFamily="18" charset="0"/>
                        </a:rPr>
                        <a:t>To resolve the issues related to accountal of transactions.</a:t>
                      </a:r>
                      <a:endParaRPr lang="en-IN" sz="1400" b="0" i="0" u="none" strike="noStrike" dirty="0">
                        <a:solidFill>
                          <a:srgbClr val="000000"/>
                        </a:solidFill>
                        <a:latin typeface="Times New Roman" pitchFamily="18" charset="0"/>
                        <a:cs typeface="Times New Roman" pitchFamily="18" charset="0"/>
                      </a:endParaRPr>
                    </a:p>
                  </a:txBody>
                  <a:tcPr marL="7323" marR="7323" marT="732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304800" y="838200"/>
          <a:ext cx="8424470" cy="5798820"/>
        </p:xfrm>
        <a:graphic>
          <a:graphicData uri="http://schemas.openxmlformats.org/drawingml/2006/table">
            <a:tbl>
              <a:tblPr firstRow="1" bandRow="1">
                <a:tableStyleId>{8A107856-5554-42FB-B03E-39F5DBC370BA}</a:tableStyleId>
              </a:tblPr>
              <a:tblGrid>
                <a:gridCol w="479246"/>
                <a:gridCol w="583223"/>
                <a:gridCol w="4519982"/>
                <a:gridCol w="2842019"/>
              </a:tblGrid>
              <a:tr h="550097">
                <a:tc>
                  <a:txBody>
                    <a:bodyPr/>
                    <a:lstStyle/>
                    <a:p>
                      <a:pPr algn="ctr" fontAlgn="t"/>
                      <a:r>
                        <a:rPr lang="en-IN" sz="1800" u="none" strike="noStrike" dirty="0">
                          <a:latin typeface="Times New Roman" pitchFamily="18" charset="0"/>
                          <a:cs typeface="Times New Roman" pitchFamily="18" charset="0"/>
                        </a:rPr>
                        <a:t>Sr. No</a:t>
                      </a:r>
                      <a:endParaRPr lang="en-IN" sz="1800" b="0" i="0" u="none" strike="noStrike" dirty="0">
                        <a:solidFill>
                          <a:schemeClr val="accent2">
                            <a:lumMod val="50000"/>
                          </a:schemeClr>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IN" sz="1800" u="none" strike="noStrike" dirty="0">
                          <a:latin typeface="Times New Roman" pitchFamily="18" charset="0"/>
                          <a:cs typeface="Times New Roman" pitchFamily="18" charset="0"/>
                        </a:rPr>
                        <a:t>Para No.</a:t>
                      </a:r>
                      <a:endParaRPr lang="en-IN" sz="1800" b="0" i="0" u="none" strike="noStrike" dirty="0">
                        <a:solidFill>
                          <a:schemeClr val="accent2">
                            <a:lumMod val="50000"/>
                          </a:schemeClr>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IN" sz="1800" u="none" strike="noStrike" dirty="0">
                          <a:latin typeface="Times New Roman" pitchFamily="18" charset="0"/>
                          <a:cs typeface="Times New Roman" pitchFamily="18" charset="0"/>
                        </a:rPr>
                        <a:t>Issue</a:t>
                      </a:r>
                      <a:endParaRPr lang="en-IN" sz="1800" b="0" i="0" u="none" strike="noStrike" dirty="0">
                        <a:solidFill>
                          <a:schemeClr val="accent2">
                            <a:lumMod val="50000"/>
                          </a:schemeClr>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IN" sz="1800" u="none" strike="noStrike" dirty="0">
                          <a:latin typeface="Times New Roman" pitchFamily="18" charset="0"/>
                          <a:cs typeface="Times New Roman" pitchFamily="18" charset="0"/>
                        </a:rPr>
                        <a:t>Action taken on </a:t>
                      </a:r>
                      <a:r>
                        <a:rPr lang="en-IN" sz="1800" u="none" strike="noStrike" dirty="0" err="1">
                          <a:latin typeface="Times New Roman" pitchFamily="18" charset="0"/>
                          <a:cs typeface="Times New Roman" pitchFamily="18" charset="0"/>
                        </a:rPr>
                        <a:t>W.Rly</a:t>
                      </a:r>
                      <a:r>
                        <a:rPr lang="en-IN" sz="1800" u="none" strike="noStrike" dirty="0">
                          <a:latin typeface="Times New Roman" pitchFamily="18" charset="0"/>
                          <a:cs typeface="Times New Roman" pitchFamily="18" charset="0"/>
                        </a:rPr>
                        <a:t>.</a:t>
                      </a:r>
                      <a:endParaRPr lang="en-IN" sz="1800" b="0" i="0" u="none" strike="noStrike" dirty="0">
                        <a:solidFill>
                          <a:schemeClr val="accent2">
                            <a:lumMod val="50000"/>
                          </a:schemeClr>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31516">
                <a:tc>
                  <a:txBody>
                    <a:bodyPr/>
                    <a:lstStyle/>
                    <a:p>
                      <a:pPr algn="ctr" fontAlgn="t"/>
                      <a:r>
                        <a:rPr lang="en-IN" sz="1800" u="none" strike="noStrike" dirty="0" smtClean="0">
                          <a:latin typeface="Times New Roman" pitchFamily="18" charset="0"/>
                          <a:cs typeface="Times New Roman" pitchFamily="18" charset="0"/>
                        </a:rPr>
                        <a:t>9</a:t>
                      </a:r>
                      <a:endParaRPr lang="en-IN" sz="1800" b="0" i="0" u="none" strike="noStrike" dirty="0">
                        <a:solidFill>
                          <a:schemeClr val="accent2">
                            <a:lumMod val="50000"/>
                          </a:schemeClr>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IN" sz="1800" u="none" strike="noStrike" dirty="0" smtClean="0">
                          <a:latin typeface="Times New Roman" pitchFamily="18" charset="0"/>
                          <a:cs typeface="Times New Roman" pitchFamily="18" charset="0"/>
                        </a:rPr>
                        <a:t>4.7</a:t>
                      </a:r>
                      <a:endParaRPr lang="en-IN" sz="1800" b="0" i="0" u="none" strike="noStrike" dirty="0">
                        <a:solidFill>
                          <a:schemeClr val="accent2">
                            <a:lumMod val="50000"/>
                          </a:schemeClr>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IN" sz="1800" u="none" strike="noStrike" dirty="0" smtClean="0">
                          <a:latin typeface="Times New Roman" pitchFamily="18" charset="0"/>
                          <a:cs typeface="Times New Roman" pitchFamily="18" charset="0"/>
                        </a:rPr>
                        <a:t>Currently,</a:t>
                      </a:r>
                      <a:r>
                        <a:rPr lang="en-IN" sz="1800" u="none" strike="noStrike" baseline="0" dirty="0" smtClean="0">
                          <a:latin typeface="Times New Roman" pitchFamily="18" charset="0"/>
                          <a:cs typeface="Times New Roman" pitchFamily="18" charset="0"/>
                        </a:rPr>
                        <a:t> access privileges are available only to the Accounts Department across the country, and the responsibility rest with the Accounts Department to accept the TC and journalise it. This should also be extended to executive departments.</a:t>
                      </a:r>
                      <a:endParaRPr lang="en-IN" sz="1800" b="0" i="0" u="none" strike="noStrike" dirty="0">
                        <a:solidFill>
                          <a:schemeClr val="accent2">
                            <a:lumMod val="50000"/>
                          </a:schemeClr>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IN" sz="1800" u="none" strike="noStrike" dirty="0" smtClean="0">
                          <a:latin typeface="Times New Roman" pitchFamily="18" charset="0"/>
                          <a:cs typeface="Times New Roman" pitchFamily="18" charset="0"/>
                        </a:rPr>
                        <a:t>Dropped as it would have caused</a:t>
                      </a:r>
                      <a:r>
                        <a:rPr lang="en-IN" sz="1800" u="none" strike="noStrike" baseline="0" dirty="0" smtClean="0">
                          <a:latin typeface="Times New Roman" pitchFamily="18" charset="0"/>
                          <a:cs typeface="Times New Roman" pitchFamily="18" charset="0"/>
                        </a:rPr>
                        <a:t> delay in the whole process.</a:t>
                      </a:r>
                      <a:endParaRPr lang="en-IN" sz="1800" b="0" i="0" u="none" strike="noStrike" dirty="0">
                        <a:solidFill>
                          <a:schemeClr val="accent2">
                            <a:lumMod val="50000"/>
                          </a:schemeClr>
                        </a:solidFill>
                        <a:latin typeface="Times New Roman" pitchFamily="18" charset="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42580">
                <a:tc>
                  <a:txBody>
                    <a:bodyPr/>
                    <a:lstStyle/>
                    <a:p>
                      <a:pPr algn="ctr" fontAlgn="t"/>
                      <a:r>
                        <a:rPr lang="en-IN" sz="1800" u="none" strike="noStrike" dirty="0" smtClean="0">
                          <a:latin typeface="Times New Roman" pitchFamily="18" charset="0"/>
                          <a:cs typeface="Times New Roman" pitchFamily="18" charset="0"/>
                        </a:rPr>
                        <a:t>10</a:t>
                      </a:r>
                      <a:endParaRPr lang="en-IN" sz="1800" b="0" i="0" u="none" strike="noStrike" dirty="0">
                        <a:solidFill>
                          <a:schemeClr val="accent2">
                            <a:lumMod val="50000"/>
                          </a:schemeClr>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IN" sz="1800" u="none" strike="noStrike" dirty="0" smtClean="0">
                          <a:latin typeface="Times New Roman" pitchFamily="18" charset="0"/>
                          <a:cs typeface="Times New Roman" pitchFamily="18" charset="0"/>
                        </a:rPr>
                        <a:t>4.16</a:t>
                      </a:r>
                      <a:endParaRPr lang="en-IN" sz="1800" b="0" i="0" u="none" strike="noStrike" dirty="0">
                        <a:solidFill>
                          <a:schemeClr val="accent2">
                            <a:lumMod val="50000"/>
                          </a:schemeClr>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IN" sz="1800" u="none" strike="noStrike" dirty="0" smtClean="0">
                          <a:latin typeface="Times New Roman" pitchFamily="18" charset="0"/>
                          <a:cs typeface="Times New Roman" pitchFamily="18" charset="0"/>
                        </a:rPr>
                        <a:t>The taxation breakup</a:t>
                      </a:r>
                      <a:r>
                        <a:rPr lang="en-IN" sz="1800" u="none" strike="noStrike" baseline="0" dirty="0" smtClean="0">
                          <a:latin typeface="Times New Roman" pitchFamily="18" charset="0"/>
                          <a:cs typeface="Times New Roman" pitchFamily="18" charset="0"/>
                        </a:rPr>
                        <a:t> is not given in e-RECON transactions., more so in case of stores transactions. Due to the importance of capturing details of tax payments for CENVAT credits etc, all taxes such as Excise duty, Service Tax, Custom duty etc. must be captured. It is necessary to modify the applications so that the tax components are suitably captured while making, distributing and journalising TCs.</a:t>
                      </a:r>
                      <a:endParaRPr lang="en-IN" sz="1800" b="0" i="0" u="none" strike="noStrike" dirty="0">
                        <a:solidFill>
                          <a:schemeClr val="accent2">
                            <a:lumMod val="50000"/>
                          </a:schemeClr>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t" latinLnBrk="0" hangingPunct="1"/>
                      <a:r>
                        <a:rPr kumimoji="0" lang="en-IN" sz="1800" u="none" strike="noStrike" kern="1200" dirty="0" smtClean="0">
                          <a:solidFill>
                            <a:schemeClr val="dk1"/>
                          </a:solidFill>
                          <a:latin typeface="Times New Roman" pitchFamily="18" charset="0"/>
                          <a:ea typeface="+mn-ea"/>
                          <a:cs typeface="Times New Roman" pitchFamily="18" charset="0"/>
                        </a:rPr>
                        <a:t>Dropped in view of rolling out of IPAS in all Zones.</a:t>
                      </a:r>
                      <a:endParaRPr kumimoji="0" lang="en-IN" sz="1800" u="none" strike="noStrike" kern="1200" dirty="0">
                        <a:solidFill>
                          <a:schemeClr val="dk1"/>
                        </a:solidFill>
                        <a:latin typeface="Times New Roman" pitchFamily="18" charset="0"/>
                        <a:ea typeface="+mn-ea"/>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90807">
                <a:tc>
                  <a:txBody>
                    <a:bodyPr/>
                    <a:lstStyle/>
                    <a:p>
                      <a:pPr algn="ctr" fontAlgn="t"/>
                      <a:r>
                        <a:rPr lang="en-IN" sz="1800" u="none" strike="noStrike" dirty="0" smtClean="0">
                          <a:latin typeface="Times New Roman" pitchFamily="18" charset="0"/>
                          <a:cs typeface="Times New Roman" pitchFamily="18" charset="0"/>
                        </a:rPr>
                        <a:t>11</a:t>
                      </a:r>
                      <a:endParaRPr lang="en-IN" sz="1800" b="0" i="0" u="none" strike="noStrike" dirty="0">
                        <a:solidFill>
                          <a:schemeClr val="accent2">
                            <a:lumMod val="50000"/>
                          </a:schemeClr>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IN" sz="1800" u="none" strike="noStrike" dirty="0" smtClean="0">
                          <a:latin typeface="Times New Roman" pitchFamily="18" charset="0"/>
                          <a:cs typeface="Times New Roman" pitchFamily="18" charset="0"/>
                        </a:rPr>
                        <a:t>4.19</a:t>
                      </a:r>
                      <a:endParaRPr lang="en-IN" sz="1800" b="0" i="0" u="none" strike="noStrike" dirty="0">
                        <a:solidFill>
                          <a:schemeClr val="accent2">
                            <a:lumMod val="50000"/>
                          </a:schemeClr>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IN" sz="1800" u="none" strike="noStrike" dirty="0" smtClean="0">
                          <a:latin typeface="Times New Roman" pitchFamily="18" charset="0"/>
                          <a:cs typeface="Times New Roman" pitchFamily="18" charset="0"/>
                        </a:rPr>
                        <a:t>e-RECONs</a:t>
                      </a:r>
                      <a:r>
                        <a:rPr lang="en-IN" sz="1800" u="none" strike="noStrike" baseline="0" dirty="0" smtClean="0">
                          <a:latin typeface="Times New Roman" pitchFamily="18" charset="0"/>
                          <a:cs typeface="Times New Roman" pitchFamily="18" charset="0"/>
                        </a:rPr>
                        <a:t> potential should be further exploited to make it generate more FMIS(including Account Current) and statistics for decision making.</a:t>
                      </a:r>
                      <a:endParaRPr lang="en-IN" sz="1800" b="0" i="0" u="none" strike="noStrike" dirty="0">
                        <a:solidFill>
                          <a:schemeClr val="accent2">
                            <a:lumMod val="50000"/>
                          </a:schemeClr>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IN" sz="1800" b="0" i="0" u="none" strike="noStrike" dirty="0" smtClean="0">
                          <a:solidFill>
                            <a:schemeClr val="tx1"/>
                          </a:solidFill>
                          <a:latin typeface="Times New Roman" pitchFamily="18" charset="0"/>
                          <a:cs typeface="Times New Roman" pitchFamily="18" charset="0"/>
                        </a:rPr>
                        <a:t>-Do-</a:t>
                      </a:r>
                      <a:endParaRPr lang="en-IN" sz="1800" b="0" i="0" u="none" strike="noStrike" dirty="0">
                        <a:solidFill>
                          <a:schemeClr val="tx1"/>
                        </a:solidFill>
                        <a:latin typeface="Times New Roman" pitchFamily="18" charset="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 name="TextBox 2"/>
          <p:cNvSpPr txBox="1"/>
          <p:nvPr/>
        </p:nvSpPr>
        <p:spPr>
          <a:xfrm>
            <a:off x="533400" y="304800"/>
            <a:ext cx="7467600" cy="553998"/>
          </a:xfrm>
          <a:prstGeom prst="rect">
            <a:avLst/>
          </a:prstGeom>
          <a:noFill/>
        </p:spPr>
        <p:txBody>
          <a:bodyPr wrap="square" rtlCol="0">
            <a:spAutoFit/>
          </a:bodyPr>
          <a:lstStyle/>
          <a:p>
            <a:pPr algn="ctr"/>
            <a:r>
              <a:rPr lang="en-US" sz="3000" b="1" u="sng" dirty="0" smtClean="0">
                <a:latin typeface="Times New Roman" pitchFamily="18" charset="0"/>
                <a:cs typeface="Times New Roman" pitchFamily="18" charset="0"/>
              </a:rPr>
              <a:t>Details of Action taken</a:t>
            </a:r>
            <a:r>
              <a:rPr lang="en-US" sz="3000" dirty="0" smtClean="0">
                <a:latin typeface="Times New Roman" pitchFamily="18" charset="0"/>
                <a:cs typeface="Times New Roman" pitchFamily="18" charset="0"/>
              </a:rPr>
              <a:t> (contd.)</a:t>
            </a:r>
            <a:endParaRPr lang="en-US" sz="3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43000" y="1600200"/>
            <a:ext cx="7315200" cy="2893100"/>
          </a:xfrm>
          <a:prstGeom prst="rect">
            <a:avLst/>
          </a:prstGeom>
          <a:noFill/>
        </p:spPr>
        <p:txBody>
          <a:bodyPr wrap="square" rtlCol="0">
            <a:spAutoFit/>
          </a:bodyPr>
          <a:lstStyle/>
          <a:p>
            <a:pPr algn="ctr"/>
            <a:r>
              <a:rPr lang="en-IN" sz="4000" b="1" u="sng" dirty="0" smtClean="0">
                <a:latin typeface="Times New Roman" pitchFamily="18" charset="0"/>
                <a:cs typeface="Times New Roman" pitchFamily="18" charset="0"/>
              </a:rPr>
              <a:t>PENSION(ARPAN &amp;VII CPC</a:t>
            </a:r>
            <a:r>
              <a:rPr lang="en-IN" sz="4000" b="1" dirty="0" smtClean="0">
                <a:latin typeface="Times New Roman" pitchFamily="18" charset="0"/>
                <a:cs typeface="Times New Roman" pitchFamily="18" charset="0"/>
              </a:rPr>
              <a:t>)</a:t>
            </a:r>
          </a:p>
          <a:p>
            <a:pPr algn="ctr"/>
            <a:endParaRPr lang="en-IN" sz="4000" b="1" dirty="0" smtClean="0">
              <a:latin typeface="Times New Roman" pitchFamily="18" charset="0"/>
              <a:cs typeface="Times New Roman" pitchFamily="18" charset="0"/>
            </a:endParaRPr>
          </a:p>
          <a:p>
            <a:pPr algn="ctr"/>
            <a:endParaRPr lang="en-IN" sz="4000" b="1" dirty="0" smtClean="0">
              <a:latin typeface="Times New Roman" pitchFamily="18" charset="0"/>
              <a:cs typeface="Times New Roman" pitchFamily="18" charset="0"/>
            </a:endParaRPr>
          </a:p>
          <a:p>
            <a:pPr algn="ctr"/>
            <a:r>
              <a:rPr lang="en-IN" sz="4400" b="1" dirty="0" smtClean="0">
                <a:latin typeface="Times New Roman" pitchFamily="18" charset="0"/>
                <a:cs typeface="Times New Roman" pitchFamily="18" charset="0"/>
              </a:rPr>
              <a:t>Presentation</a:t>
            </a:r>
          </a:p>
          <a:p>
            <a:endParaRPr lang="en-IN"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33400" y="1676400"/>
            <a:ext cx="7924800" cy="3293209"/>
          </a:xfrm>
          <a:prstGeom prst="rect">
            <a:avLst/>
          </a:prstGeom>
          <a:noFill/>
        </p:spPr>
        <p:txBody>
          <a:bodyPr wrap="square" rtlCol="0">
            <a:spAutoFit/>
          </a:bodyPr>
          <a:lstStyle/>
          <a:p>
            <a:pPr marL="857250" indent="-857250" algn="ctr"/>
            <a:r>
              <a:rPr lang="en-US" sz="4000" b="1" dirty="0" smtClean="0">
                <a:latin typeface="Times New Roman" pitchFamily="18" charset="0"/>
                <a:cs typeface="Times New Roman" pitchFamily="18" charset="0"/>
              </a:rPr>
              <a:t>GENERATION OF St. 7C</a:t>
            </a:r>
          </a:p>
          <a:p>
            <a:pPr marL="857250" indent="-857250" algn="ctr"/>
            <a:r>
              <a:rPr lang="en-US" sz="4000" b="1" dirty="0" smtClean="0">
                <a:latin typeface="Times New Roman" pitchFamily="18" charset="0"/>
                <a:cs typeface="Times New Roman" pitchFamily="18" charset="0"/>
              </a:rPr>
              <a:t>THROUGH </a:t>
            </a:r>
          </a:p>
          <a:p>
            <a:pPr marL="857250" indent="-857250" algn="ctr"/>
            <a:endParaRPr lang="en-US" sz="4000" b="1" dirty="0" smtClean="0">
              <a:latin typeface="Times New Roman" pitchFamily="18" charset="0"/>
              <a:cs typeface="Times New Roman" pitchFamily="18" charset="0"/>
            </a:endParaRPr>
          </a:p>
          <a:p>
            <a:pPr marL="857250" indent="-857250" algn="ctr"/>
            <a:r>
              <a:rPr lang="en-US" sz="4800" b="1" dirty="0" smtClean="0">
                <a:latin typeface="Times New Roman" pitchFamily="18" charset="0"/>
                <a:cs typeface="Times New Roman" pitchFamily="18" charset="0"/>
              </a:rPr>
              <a:t>CRIS </a:t>
            </a:r>
          </a:p>
          <a:p>
            <a:pPr marL="857250" indent="-857250" algn="ctr"/>
            <a:endParaRPr lang="en-US" sz="4000" b="1" dirty="0" smtClean="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14291"/>
            <a:ext cx="7772400" cy="642942"/>
          </a:xfrm>
        </p:spPr>
        <p:txBody>
          <a:bodyPr>
            <a:noAutofit/>
          </a:bodyPr>
          <a:lstStyle/>
          <a:p>
            <a:pPr algn="ctr"/>
            <a:r>
              <a:rPr lang="en-US" sz="2800" b="1" u="sng" dirty="0" smtClean="0">
                <a:solidFill>
                  <a:schemeClr val="tx1"/>
                </a:solidFill>
                <a:latin typeface="Times New Roman" pitchFamily="18" charset="0"/>
                <a:cs typeface="Times New Roman" pitchFamily="18" charset="0"/>
              </a:rPr>
              <a:t>Recommendations </a:t>
            </a:r>
            <a:r>
              <a:rPr lang="en-US" sz="2800" b="1" u="sng" dirty="0">
                <a:solidFill>
                  <a:schemeClr val="tx1"/>
                </a:solidFill>
                <a:latin typeface="Times New Roman" pitchFamily="18" charset="0"/>
                <a:cs typeface="Times New Roman" pitchFamily="18" charset="0"/>
              </a:rPr>
              <a:t>of 7</a:t>
            </a:r>
            <a:r>
              <a:rPr lang="en-US" sz="2800" b="1" u="sng" baseline="30000" dirty="0">
                <a:solidFill>
                  <a:schemeClr val="tx1"/>
                </a:solidFill>
                <a:latin typeface="Times New Roman" pitchFamily="18" charset="0"/>
                <a:cs typeface="Times New Roman" pitchFamily="18" charset="0"/>
              </a:rPr>
              <a:t>th</a:t>
            </a:r>
            <a:r>
              <a:rPr lang="en-US" sz="2800" b="1" u="sng" dirty="0">
                <a:solidFill>
                  <a:schemeClr val="tx1"/>
                </a:solidFill>
                <a:latin typeface="Times New Roman" pitchFamily="18" charset="0"/>
                <a:cs typeface="Times New Roman" pitchFamily="18" charset="0"/>
              </a:rPr>
              <a:t> CPC</a:t>
            </a:r>
            <a:endParaRPr lang="en-IN" sz="2800" u="sng" dirty="0">
              <a:solidFill>
                <a:schemeClr val="tx1"/>
              </a:solidFill>
              <a:latin typeface="Times New Roman" pitchFamily="18" charset="0"/>
              <a:cs typeface="Times New Roman" pitchFamily="18" charset="0"/>
            </a:endParaRPr>
          </a:p>
        </p:txBody>
      </p:sp>
      <p:sp>
        <p:nvSpPr>
          <p:cNvPr id="4" name="Subtitle 3"/>
          <p:cNvSpPr>
            <a:spLocks noGrp="1"/>
          </p:cNvSpPr>
          <p:nvPr>
            <p:ph type="subTitle" idx="1"/>
          </p:nvPr>
        </p:nvSpPr>
        <p:spPr>
          <a:xfrm>
            <a:off x="285720" y="1085832"/>
            <a:ext cx="8572560" cy="5143536"/>
          </a:xfrm>
        </p:spPr>
        <p:txBody>
          <a:bodyPr>
            <a:normAutofit lnSpcReduction="10000"/>
          </a:bodyPr>
          <a:lstStyle/>
          <a:p>
            <a:pPr indent="360363" algn="l">
              <a:buClrTx/>
              <a:buSzPct val="100000"/>
              <a:buFont typeface="Arial" pitchFamily="34" charset="0"/>
              <a:buChar char="•"/>
              <a:tabLst>
                <a:tab pos="360363" algn="l"/>
              </a:tabLst>
            </a:pPr>
            <a:r>
              <a:rPr lang="en-US" sz="2400" b="1" dirty="0" smtClean="0">
                <a:solidFill>
                  <a:schemeClr val="tx1"/>
                </a:solidFill>
                <a:latin typeface="Times New Roman" pitchFamily="18" charset="0"/>
              </a:rPr>
              <a:t>Pay Commission’s observations/Recommendations</a:t>
            </a:r>
          </a:p>
          <a:p>
            <a:pPr indent="360363" algn="l">
              <a:buClrTx/>
              <a:buSzPct val="100000"/>
              <a:buFont typeface="Arial" pitchFamily="34" charset="0"/>
              <a:buChar char="•"/>
              <a:tabLst>
                <a:tab pos="360363" algn="l"/>
              </a:tabLst>
            </a:pPr>
            <a:r>
              <a:rPr lang="en-US" sz="2400" dirty="0" smtClean="0">
                <a:solidFill>
                  <a:schemeClr val="tx1"/>
                </a:solidFill>
                <a:latin typeface="Times New Roman" pitchFamily="18" charset="0"/>
              </a:rPr>
              <a:t> Number </a:t>
            </a:r>
            <a:r>
              <a:rPr lang="en-US" sz="2400" dirty="0">
                <a:solidFill>
                  <a:schemeClr val="tx1"/>
                </a:solidFill>
                <a:latin typeface="Times New Roman" pitchFamily="18" charset="0"/>
              </a:rPr>
              <a:t>of </a:t>
            </a:r>
            <a:r>
              <a:rPr lang="en-US" sz="2400" dirty="0" smtClean="0">
                <a:solidFill>
                  <a:schemeClr val="tx1"/>
                </a:solidFill>
                <a:latin typeface="Times New Roman" pitchFamily="18" charset="0"/>
              </a:rPr>
              <a:t> Railway Pensioners </a:t>
            </a:r>
            <a:r>
              <a:rPr lang="en-US" sz="2400" dirty="0">
                <a:solidFill>
                  <a:schemeClr val="tx1"/>
                </a:solidFill>
                <a:latin typeface="Times New Roman" pitchFamily="18" charset="0"/>
              </a:rPr>
              <a:t>as on 01-01-2014  </a:t>
            </a:r>
            <a:r>
              <a:rPr lang="en-US" sz="2400" dirty="0" smtClean="0">
                <a:solidFill>
                  <a:schemeClr val="tx1"/>
                </a:solidFill>
                <a:latin typeface="Times New Roman" pitchFamily="18" charset="0"/>
              </a:rPr>
              <a:t>:</a:t>
            </a:r>
            <a:r>
              <a:rPr lang="en-US" sz="2400" b="1" dirty="0" smtClean="0">
                <a:solidFill>
                  <a:schemeClr val="tx1"/>
                </a:solidFill>
                <a:latin typeface="Times New Roman" pitchFamily="18" charset="0"/>
              </a:rPr>
              <a:t>13,75,0</a:t>
            </a:r>
            <a:r>
              <a:rPr lang="en-US" sz="2400" dirty="0" smtClean="0">
                <a:solidFill>
                  <a:schemeClr val="tx1"/>
                </a:solidFill>
                <a:latin typeface="Times New Roman" pitchFamily="18" charset="0"/>
              </a:rPr>
              <a:t>00</a:t>
            </a:r>
          </a:p>
          <a:p>
            <a:pPr indent="360363" algn="l">
              <a:buClrTx/>
              <a:buSzPct val="100000"/>
              <a:buFont typeface="Arial" pitchFamily="34" charset="0"/>
              <a:buChar char="•"/>
              <a:tabLst>
                <a:tab pos="360363" algn="l"/>
              </a:tabLst>
            </a:pPr>
            <a:r>
              <a:rPr lang="en-US" sz="2400" b="1" dirty="0" smtClean="0">
                <a:solidFill>
                  <a:schemeClr val="tx1"/>
                </a:solidFill>
                <a:latin typeface="Times New Roman" pitchFamily="18" charset="0"/>
              </a:rPr>
              <a:t>Revision Formula (Pre-2016 pensioners)</a:t>
            </a:r>
          </a:p>
          <a:p>
            <a:pPr indent="360363" algn="l">
              <a:buClrTx/>
              <a:buSzPct val="100000"/>
              <a:tabLst>
                <a:tab pos="360363" algn="l"/>
              </a:tabLst>
            </a:pPr>
            <a:r>
              <a:rPr lang="en-US" sz="2400" b="1" dirty="0">
                <a:solidFill>
                  <a:schemeClr val="tx1"/>
                </a:solidFill>
                <a:latin typeface="Times New Roman" pitchFamily="18" charset="0"/>
              </a:rPr>
              <a:t> </a:t>
            </a:r>
            <a:r>
              <a:rPr lang="en-US" sz="2400" b="1" dirty="0" smtClean="0">
                <a:solidFill>
                  <a:schemeClr val="tx1"/>
                </a:solidFill>
                <a:latin typeface="Times New Roman" pitchFamily="18" charset="0"/>
              </a:rPr>
              <a:t>STEP-I </a:t>
            </a:r>
            <a:r>
              <a:rPr lang="en-US" sz="2400" dirty="0">
                <a:solidFill>
                  <a:schemeClr val="tx1"/>
                </a:solidFill>
                <a:latin typeface="Times New Roman" pitchFamily="18" charset="0"/>
              </a:rPr>
              <a:t>: Multiply the existing basic pension/Family Pension </a:t>
            </a:r>
            <a:r>
              <a:rPr lang="en-US" sz="2400" dirty="0" smtClean="0">
                <a:solidFill>
                  <a:schemeClr val="tx1"/>
                </a:solidFill>
                <a:latin typeface="Times New Roman" pitchFamily="18" charset="0"/>
              </a:rPr>
              <a:t>			        with  standard </a:t>
            </a:r>
            <a:r>
              <a:rPr lang="en-US" sz="2400" b="1" dirty="0" smtClean="0">
                <a:solidFill>
                  <a:schemeClr val="tx1"/>
                </a:solidFill>
                <a:latin typeface="Times New Roman" pitchFamily="18" charset="0"/>
              </a:rPr>
              <a:t>factor </a:t>
            </a:r>
            <a:r>
              <a:rPr lang="en-US" sz="2400" b="1" dirty="0">
                <a:solidFill>
                  <a:schemeClr val="tx1"/>
                </a:solidFill>
                <a:latin typeface="Times New Roman" pitchFamily="18" charset="0"/>
              </a:rPr>
              <a:t>2.57 uniformly</a:t>
            </a:r>
            <a:r>
              <a:rPr lang="en-US" sz="2400" b="1" dirty="0" smtClean="0">
                <a:solidFill>
                  <a:schemeClr val="tx1"/>
                </a:solidFill>
                <a:latin typeface="Times New Roman" pitchFamily="18" charset="0"/>
              </a:rPr>
              <a:t>.</a:t>
            </a:r>
          </a:p>
          <a:p>
            <a:pPr indent="360363" algn="just">
              <a:buClrTx/>
              <a:buSzPct val="100000"/>
              <a:tabLst>
                <a:tab pos="360363" algn="l"/>
              </a:tabLst>
            </a:pPr>
            <a:r>
              <a:rPr lang="en-US" sz="2400" b="1" dirty="0">
                <a:solidFill>
                  <a:schemeClr val="tx1"/>
                </a:solidFill>
                <a:latin typeface="Times New Roman" pitchFamily="18" charset="0"/>
              </a:rPr>
              <a:t> </a:t>
            </a:r>
            <a:r>
              <a:rPr lang="en-US" sz="2400" b="1" dirty="0" smtClean="0">
                <a:solidFill>
                  <a:schemeClr val="tx1"/>
                </a:solidFill>
                <a:latin typeface="Times New Roman" pitchFamily="18" charset="0"/>
              </a:rPr>
              <a:t>STEP-I</a:t>
            </a:r>
            <a:r>
              <a:rPr lang="en-US" sz="2400" dirty="0" smtClean="0">
                <a:solidFill>
                  <a:schemeClr val="tx1"/>
                </a:solidFill>
                <a:latin typeface="Times New Roman" pitchFamily="18" charset="0"/>
              </a:rPr>
              <a:t>I </a:t>
            </a:r>
            <a:r>
              <a:rPr lang="en-US" sz="2400" dirty="0">
                <a:solidFill>
                  <a:schemeClr val="tx1"/>
                </a:solidFill>
                <a:latin typeface="Times New Roman" pitchFamily="18" charset="0"/>
              </a:rPr>
              <a:t>: </a:t>
            </a:r>
            <a:r>
              <a:rPr lang="en-US" sz="2400" dirty="0" smtClean="0">
                <a:solidFill>
                  <a:schemeClr val="tx1"/>
                </a:solidFill>
                <a:latin typeface="Times New Roman" pitchFamily="18" charset="0"/>
              </a:rPr>
              <a:t>Apply </a:t>
            </a:r>
            <a:r>
              <a:rPr lang="en-US" sz="2400" dirty="0">
                <a:solidFill>
                  <a:schemeClr val="tx1"/>
                </a:solidFill>
                <a:latin typeface="Times New Roman" pitchFamily="18" charset="0"/>
              </a:rPr>
              <a:t>the benefit of </a:t>
            </a:r>
            <a:r>
              <a:rPr lang="en-US" sz="2400" dirty="0" smtClean="0">
                <a:solidFill>
                  <a:schemeClr val="tx1"/>
                </a:solidFill>
                <a:latin typeface="Times New Roman" pitchFamily="18" charset="0"/>
              </a:rPr>
              <a:t>OROP(One Rank One Pension) 				on </a:t>
            </a:r>
            <a:r>
              <a:rPr lang="en-US" sz="2400" dirty="0">
                <a:solidFill>
                  <a:schemeClr val="tx1"/>
                </a:solidFill>
                <a:latin typeface="Times New Roman" pitchFamily="18" charset="0"/>
              </a:rPr>
              <a:t>Pay </a:t>
            </a:r>
            <a:r>
              <a:rPr lang="en-US" sz="2400" dirty="0" smtClean="0">
                <a:solidFill>
                  <a:schemeClr val="tx1"/>
                </a:solidFill>
                <a:latin typeface="Times New Roman" pitchFamily="18" charset="0"/>
              </a:rPr>
              <a:t>Fixation </a:t>
            </a:r>
            <a:r>
              <a:rPr lang="en-US" sz="2400" dirty="0">
                <a:solidFill>
                  <a:schemeClr val="tx1"/>
                </a:solidFill>
                <a:latin typeface="Times New Roman" pitchFamily="18" charset="0"/>
              </a:rPr>
              <a:t>Matrix Table for </a:t>
            </a:r>
            <a:r>
              <a:rPr lang="en-US" sz="2400" dirty="0" smtClean="0">
                <a:solidFill>
                  <a:schemeClr val="tx1"/>
                </a:solidFill>
                <a:latin typeface="Times New Roman" pitchFamily="18" charset="0"/>
              </a:rPr>
              <a:t>each pensioner 				based </a:t>
            </a:r>
            <a:r>
              <a:rPr lang="en-US" sz="2400" dirty="0">
                <a:solidFill>
                  <a:schemeClr val="tx1"/>
                </a:solidFill>
                <a:latin typeface="Times New Roman" pitchFamily="18" charset="0"/>
              </a:rPr>
              <a:t>on </a:t>
            </a:r>
            <a:r>
              <a:rPr lang="en-US" sz="2400" dirty="0" smtClean="0">
                <a:solidFill>
                  <a:schemeClr val="tx1"/>
                </a:solidFill>
                <a:latin typeface="Times New Roman" pitchFamily="18" charset="0"/>
              </a:rPr>
              <a:t>number </a:t>
            </a:r>
            <a:r>
              <a:rPr lang="en-US" sz="2400" dirty="0">
                <a:solidFill>
                  <a:schemeClr val="tx1"/>
                </a:solidFill>
                <a:latin typeface="Times New Roman" pitchFamily="18" charset="0"/>
              </a:rPr>
              <a:t>of increments </a:t>
            </a:r>
            <a:r>
              <a:rPr lang="en-US" sz="2400" dirty="0" smtClean="0">
                <a:solidFill>
                  <a:schemeClr val="tx1"/>
                </a:solidFill>
                <a:latin typeface="Times New Roman" pitchFamily="18" charset="0"/>
              </a:rPr>
              <a:t>drawn in </a:t>
            </a:r>
            <a:r>
              <a:rPr lang="en-US" sz="2400" dirty="0">
                <a:solidFill>
                  <a:schemeClr val="tx1"/>
                </a:solidFill>
                <a:latin typeface="Times New Roman" pitchFamily="18" charset="0"/>
              </a:rPr>
              <a:t>last </a:t>
            </a:r>
            <a:r>
              <a:rPr lang="en-US" sz="2400" dirty="0" smtClean="0">
                <a:solidFill>
                  <a:schemeClr val="tx1"/>
                </a:solidFill>
                <a:latin typeface="Times New Roman" pitchFamily="18" charset="0"/>
              </a:rPr>
              <a:t>				scale/ grade </a:t>
            </a:r>
            <a:r>
              <a:rPr lang="en-US" sz="2400" dirty="0">
                <a:solidFill>
                  <a:schemeClr val="tx1"/>
                </a:solidFill>
                <a:latin typeface="Times New Roman" pitchFamily="18" charset="0"/>
              </a:rPr>
              <a:t>pay and calculate the </a:t>
            </a:r>
            <a:r>
              <a:rPr lang="en-US" sz="2400" dirty="0" smtClean="0">
                <a:solidFill>
                  <a:schemeClr val="tx1"/>
                </a:solidFill>
                <a:latin typeface="Times New Roman" pitchFamily="18" charset="0"/>
              </a:rPr>
              <a:t>pension /Family 				pension accordingly.</a:t>
            </a:r>
            <a:endParaRPr lang="en-IN" sz="2400" dirty="0" smtClean="0">
              <a:solidFill>
                <a:schemeClr val="tx1"/>
              </a:solidFill>
              <a:latin typeface="Times New Roman" pitchFamily="18" charset="0"/>
            </a:endParaRPr>
          </a:p>
          <a:p>
            <a:pPr indent="360363" algn="l">
              <a:buClrTx/>
              <a:buSzPct val="100000"/>
              <a:buFont typeface="Arial" pitchFamily="34" charset="0"/>
              <a:buChar char="•"/>
              <a:tabLst>
                <a:tab pos="360363" algn="l"/>
              </a:tabLst>
            </a:pPr>
            <a:r>
              <a:rPr lang="en-US" sz="2400" dirty="0" smtClean="0">
                <a:solidFill>
                  <a:schemeClr val="tx1"/>
                </a:solidFill>
                <a:latin typeface="Times New Roman" pitchFamily="18" charset="0"/>
              </a:rPr>
              <a:t>Revised </a:t>
            </a:r>
            <a:r>
              <a:rPr lang="en-US" sz="2400" dirty="0">
                <a:solidFill>
                  <a:schemeClr val="tx1"/>
                </a:solidFill>
                <a:latin typeface="Times New Roman" pitchFamily="18" charset="0"/>
              </a:rPr>
              <a:t>Pension </a:t>
            </a:r>
            <a:r>
              <a:rPr lang="en-US" sz="2400" dirty="0" err="1">
                <a:solidFill>
                  <a:schemeClr val="tx1"/>
                </a:solidFill>
                <a:latin typeface="Times New Roman" pitchFamily="18" charset="0"/>
              </a:rPr>
              <a:t>w.e.f</a:t>
            </a:r>
            <a:r>
              <a:rPr lang="en-US" sz="2400" dirty="0">
                <a:solidFill>
                  <a:schemeClr val="tx1"/>
                </a:solidFill>
                <a:latin typeface="Times New Roman" pitchFamily="18" charset="0"/>
              </a:rPr>
              <a:t> 01-01-2016 : </a:t>
            </a:r>
            <a:r>
              <a:rPr lang="en-US" sz="2400" b="1" dirty="0" smtClean="0">
                <a:solidFill>
                  <a:schemeClr val="tx1"/>
                </a:solidFill>
                <a:latin typeface="Times New Roman" pitchFamily="18" charset="0"/>
              </a:rPr>
              <a:t>Pension arrived under 				STEP-I </a:t>
            </a:r>
            <a:r>
              <a:rPr lang="en-US" sz="2400" b="1" dirty="0">
                <a:solidFill>
                  <a:schemeClr val="tx1"/>
                </a:solidFill>
                <a:latin typeface="Times New Roman" pitchFamily="18" charset="0"/>
              </a:rPr>
              <a:t>or </a:t>
            </a:r>
            <a:r>
              <a:rPr lang="en-US" sz="2400" b="1" dirty="0" smtClean="0">
                <a:solidFill>
                  <a:schemeClr val="tx1"/>
                </a:solidFill>
                <a:latin typeface="Times New Roman" pitchFamily="18" charset="0"/>
              </a:rPr>
              <a:t>STEP-II whichever </a:t>
            </a:r>
            <a:r>
              <a:rPr lang="en-US" sz="2400" b="1" dirty="0">
                <a:solidFill>
                  <a:schemeClr val="tx1"/>
                </a:solidFill>
                <a:latin typeface="Times New Roman" pitchFamily="18" charset="0"/>
              </a:rPr>
              <a:t>is </a:t>
            </a:r>
            <a:r>
              <a:rPr lang="en-US" sz="2400" b="1" dirty="0" smtClean="0">
                <a:solidFill>
                  <a:schemeClr val="tx1"/>
                </a:solidFill>
                <a:latin typeface="Times New Roman" pitchFamily="18" charset="0"/>
              </a:rPr>
              <a:t>higher.</a:t>
            </a:r>
          </a:p>
          <a:p>
            <a:pPr algn="l">
              <a:buClrTx/>
              <a:buSzPct val="100000"/>
              <a:buFont typeface="Arial" pitchFamily="34" charset="0"/>
              <a:buChar char="•"/>
            </a:pPr>
            <a:r>
              <a:rPr lang="en-US" sz="2400" b="1" dirty="0" smtClean="0">
                <a:solidFill>
                  <a:schemeClr val="tx1"/>
                </a:solidFill>
                <a:latin typeface="Times New Roman" pitchFamily="18" charset="0"/>
              </a:rPr>
              <a:t>    Revision Post-2016 pensioners</a:t>
            </a:r>
            <a:r>
              <a:rPr lang="en-US" sz="2400" dirty="0" smtClean="0">
                <a:solidFill>
                  <a:schemeClr val="tx1"/>
                </a:solidFill>
                <a:latin typeface="Times New Roman" pitchFamily="18" charset="0"/>
              </a:rPr>
              <a:t>: Based on Revised 7</a:t>
            </a:r>
            <a:r>
              <a:rPr lang="en-US" sz="2400" baseline="30000" dirty="0" smtClean="0">
                <a:solidFill>
                  <a:schemeClr val="tx1"/>
                </a:solidFill>
                <a:latin typeface="Times New Roman" pitchFamily="18" charset="0"/>
              </a:rPr>
              <a:t>th</a:t>
            </a:r>
            <a:r>
              <a:rPr lang="en-US" sz="2400" dirty="0" smtClean="0">
                <a:solidFill>
                  <a:schemeClr val="tx1"/>
                </a:solidFill>
                <a:latin typeface="Times New Roman" pitchFamily="18" charset="0"/>
              </a:rPr>
              <a:t> CPC Pay</a:t>
            </a:r>
            <a:r>
              <a:rPr lang="en-US" sz="2400" b="1" dirty="0" smtClean="0">
                <a:solidFill>
                  <a:schemeClr val="tx1"/>
                </a:solidFill>
                <a:latin typeface="Times New Roman" pitchFamily="18" charset="0"/>
              </a:rPr>
              <a:t>.</a:t>
            </a:r>
            <a:endParaRPr lang="en-US" sz="2400" b="1" dirty="0">
              <a:solidFill>
                <a:schemeClr val="tx1"/>
              </a:solidFill>
              <a:latin typeface="Times New Roman" pitchFamily="18" charset="0"/>
            </a:endParaRPr>
          </a:p>
          <a:p>
            <a:endParaRPr lang="en-US" sz="2000" b="1" dirty="0" smtClean="0">
              <a:solidFill>
                <a:schemeClr val="tx1"/>
              </a:solidFill>
              <a:latin typeface="Times New Roman" pitchFamily="18" charset="0"/>
            </a:endParaRPr>
          </a:p>
          <a:p>
            <a:pPr indent="539750" algn="l">
              <a:buFont typeface="Arial" pitchFamily="34" charset="0"/>
              <a:buChar char="•"/>
              <a:tabLst>
                <a:tab pos="539750" algn="l"/>
              </a:tabLst>
            </a:pPr>
            <a:endParaRPr lang="en-IN" sz="2000" dirty="0">
              <a:solidFill>
                <a:schemeClr val="tx1"/>
              </a:solidFill>
              <a:latin typeface="Times New Roman" pitchFamily="18" charset="0"/>
            </a:endParaRPr>
          </a:p>
          <a:p>
            <a:endParaRPr lang="en-IN"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594"/>
          </a:xfrm>
        </p:spPr>
        <p:txBody>
          <a:bodyPr>
            <a:normAutofit/>
          </a:bodyPr>
          <a:lstStyle/>
          <a:p>
            <a:pPr algn="ctr"/>
            <a:r>
              <a:rPr lang="en-US" sz="2800" b="1" u="sng" dirty="0" smtClean="0">
                <a:solidFill>
                  <a:schemeClr val="tx1"/>
                </a:solidFill>
                <a:latin typeface="Times New Roman" pitchFamily="18" charset="0"/>
              </a:rPr>
              <a:t>Action Plan for revision under ARPAN:</a:t>
            </a:r>
            <a:endParaRPr lang="en-IN" sz="2800" u="sng" dirty="0"/>
          </a:p>
        </p:txBody>
      </p:sp>
      <p:sp>
        <p:nvSpPr>
          <p:cNvPr id="3" name="Content Placeholder 2"/>
          <p:cNvSpPr>
            <a:spLocks noGrp="1"/>
          </p:cNvSpPr>
          <p:nvPr>
            <p:ph idx="1"/>
          </p:nvPr>
        </p:nvSpPr>
        <p:spPr>
          <a:xfrm>
            <a:off x="457200" y="974391"/>
            <a:ext cx="8329642" cy="4143403"/>
          </a:xfrm>
        </p:spPr>
        <p:txBody>
          <a:bodyPr>
            <a:normAutofit fontScale="92500" lnSpcReduction="20000"/>
          </a:bodyPr>
          <a:lstStyle/>
          <a:p>
            <a:pPr algn="just">
              <a:buClrTx/>
              <a:buSzPct val="100000"/>
            </a:pPr>
            <a:r>
              <a:rPr lang="en-US" dirty="0" smtClean="0">
                <a:solidFill>
                  <a:schemeClr val="tx1"/>
                </a:solidFill>
                <a:latin typeface="Times New Roman" pitchFamily="18" charset="0"/>
                <a:cs typeface="Times New Roman" pitchFamily="18" charset="0"/>
              </a:rPr>
              <a:t>Issue of Revised PPO for all the 13.5 </a:t>
            </a:r>
            <a:r>
              <a:rPr lang="en-US" dirty="0" err="1" smtClean="0">
                <a:solidFill>
                  <a:schemeClr val="tx1"/>
                </a:solidFill>
                <a:latin typeface="Times New Roman" pitchFamily="18" charset="0"/>
                <a:cs typeface="Times New Roman" pitchFamily="18" charset="0"/>
              </a:rPr>
              <a:t>lakh</a:t>
            </a:r>
            <a:r>
              <a:rPr lang="en-US" dirty="0" smtClean="0">
                <a:solidFill>
                  <a:schemeClr val="tx1"/>
                </a:solidFill>
                <a:latin typeface="Times New Roman" pitchFamily="18" charset="0"/>
                <a:cs typeface="Times New Roman" pitchFamily="18" charset="0"/>
              </a:rPr>
              <a:t> railway pensioners only through ARPAN. (Suggested: Pensioners should apply for Revision like done in 6th CPC)</a:t>
            </a:r>
          </a:p>
          <a:p>
            <a:pPr algn="just">
              <a:buClrTx/>
              <a:buSzPct val="100000"/>
            </a:pPr>
            <a:r>
              <a:rPr lang="en-US" dirty="0" smtClean="0">
                <a:solidFill>
                  <a:schemeClr val="tx1"/>
                </a:solidFill>
                <a:latin typeface="Times New Roman" pitchFamily="18" charset="0"/>
                <a:cs typeface="Times New Roman" pitchFamily="18" charset="0"/>
              </a:rPr>
              <a:t> Allotment of system generated unique PPO Number (14 digit) against old alpha-numeric PPO Numbers for all the legacy PPOs.</a:t>
            </a:r>
          </a:p>
          <a:p>
            <a:pPr algn="just">
              <a:buClrTx/>
              <a:buSzPct val="100000"/>
            </a:pPr>
            <a:r>
              <a:rPr lang="en-US" dirty="0" smtClean="0">
                <a:latin typeface="Times New Roman" pitchFamily="18" charset="0"/>
                <a:cs typeface="Times New Roman" pitchFamily="18" charset="0"/>
              </a:rPr>
              <a:t>Issue of Revised PPO in standard Format and in Standard Stationery.</a:t>
            </a:r>
            <a:endParaRPr lang="en-US" dirty="0" smtClean="0">
              <a:solidFill>
                <a:schemeClr val="tx1"/>
              </a:solidFill>
              <a:latin typeface="Times New Roman" pitchFamily="18" charset="0"/>
              <a:cs typeface="Times New Roman" pitchFamily="18" charset="0"/>
            </a:endParaRPr>
          </a:p>
          <a:p>
            <a:pPr algn="just">
              <a:buClrTx/>
              <a:buSzPct val="100000"/>
            </a:pPr>
            <a:r>
              <a:rPr lang="en-US" dirty="0" smtClean="0">
                <a:solidFill>
                  <a:schemeClr val="tx1"/>
                </a:solidFill>
                <a:latin typeface="Times New Roman" pitchFamily="18" charset="0"/>
                <a:cs typeface="Times New Roman" pitchFamily="18" charset="0"/>
              </a:rPr>
              <a:t>Introduction of E-PPO for entire 7</a:t>
            </a:r>
            <a:r>
              <a:rPr lang="en-US" baseline="30000" dirty="0" smtClean="0">
                <a:solidFill>
                  <a:schemeClr val="tx1"/>
                </a:solidFill>
                <a:latin typeface="Times New Roman" pitchFamily="18" charset="0"/>
                <a:cs typeface="Times New Roman" pitchFamily="18" charset="0"/>
              </a:rPr>
              <a:t>th</a:t>
            </a:r>
            <a:r>
              <a:rPr lang="en-US" dirty="0" smtClean="0">
                <a:solidFill>
                  <a:schemeClr val="tx1"/>
                </a:solidFill>
                <a:latin typeface="Times New Roman" pitchFamily="18" charset="0"/>
                <a:cs typeface="Times New Roman" pitchFamily="18" charset="0"/>
              </a:rPr>
              <a:t> CPC revised PPOs in addition to present ARPAN PPOs.</a:t>
            </a:r>
          </a:p>
          <a:p>
            <a:pPr algn="just">
              <a:buClrTx/>
              <a:buSzPct val="100000"/>
              <a:buNone/>
            </a:pPr>
            <a:r>
              <a:rPr lang="en-US" b="1" dirty="0" smtClean="0">
                <a:solidFill>
                  <a:schemeClr val="tx1"/>
                </a:solidFill>
                <a:latin typeface="Times New Roman" pitchFamily="18" charset="0"/>
                <a:cs typeface="Times New Roman" pitchFamily="18" charset="0"/>
              </a:rPr>
              <a:t>	Likely impacts of 7</a:t>
            </a:r>
            <a:r>
              <a:rPr lang="en-US" b="1" baseline="30000" dirty="0" smtClean="0">
                <a:solidFill>
                  <a:schemeClr val="tx1"/>
                </a:solidFill>
                <a:latin typeface="Times New Roman" pitchFamily="18" charset="0"/>
                <a:cs typeface="Times New Roman" pitchFamily="18" charset="0"/>
              </a:rPr>
              <a:t>th</a:t>
            </a:r>
            <a:r>
              <a:rPr lang="en-US" b="1" dirty="0" smtClean="0">
                <a:solidFill>
                  <a:schemeClr val="tx1"/>
                </a:solidFill>
                <a:latin typeface="Times New Roman" pitchFamily="18" charset="0"/>
                <a:cs typeface="Times New Roman" pitchFamily="18" charset="0"/>
              </a:rPr>
              <a:t> CPC (2016-17) i.e. element wise % increase</a:t>
            </a:r>
          </a:p>
          <a:p>
            <a:pPr algn="just">
              <a:buNone/>
            </a:pPr>
            <a:endParaRPr lang="en-US" sz="2400" b="1" dirty="0" smtClean="0"/>
          </a:p>
          <a:p>
            <a:pPr algn="just">
              <a:buNone/>
            </a:pPr>
            <a:endParaRPr lang="en-US" sz="2400" b="1" dirty="0" smtClean="0">
              <a:solidFill>
                <a:schemeClr val="tx1"/>
              </a:solidFill>
            </a:endParaRPr>
          </a:p>
          <a:p>
            <a:pPr algn="just">
              <a:buNone/>
            </a:pPr>
            <a:endParaRPr lang="en-US" sz="2400" b="1" dirty="0"/>
          </a:p>
          <a:p>
            <a:pPr algn="just">
              <a:buNone/>
            </a:pPr>
            <a:endParaRPr lang="en-US" sz="2400" b="1" dirty="0" smtClean="0">
              <a:solidFill>
                <a:schemeClr val="tx1"/>
              </a:solidFill>
            </a:endParaRPr>
          </a:p>
          <a:p>
            <a:pPr algn="just">
              <a:buNone/>
            </a:pPr>
            <a:endParaRPr lang="en-US" sz="2400" b="1" dirty="0" smtClean="0">
              <a:solidFill>
                <a:schemeClr val="tx1"/>
              </a:solidFill>
            </a:endParaRPr>
          </a:p>
          <a:p>
            <a:pPr algn="just"/>
            <a:endParaRPr lang="en-IN" sz="2400" dirty="0" smtClean="0">
              <a:solidFill>
                <a:schemeClr val="tx1"/>
              </a:solidFill>
              <a:latin typeface="Times New Roman" pitchFamily="18" charset="0"/>
            </a:endParaRPr>
          </a:p>
          <a:p>
            <a:pPr>
              <a:buNone/>
            </a:pPr>
            <a:endParaRPr lang="en-IN" dirty="0"/>
          </a:p>
        </p:txBody>
      </p:sp>
      <p:graphicFrame>
        <p:nvGraphicFramePr>
          <p:cNvPr id="4" name="Table 3"/>
          <p:cNvGraphicFramePr>
            <a:graphicFrameLocks noGrp="1"/>
          </p:cNvGraphicFramePr>
          <p:nvPr/>
        </p:nvGraphicFramePr>
        <p:xfrm>
          <a:off x="428596" y="5382590"/>
          <a:ext cx="8358247" cy="728030"/>
        </p:xfrm>
        <a:graphic>
          <a:graphicData uri="http://schemas.openxmlformats.org/drawingml/2006/table">
            <a:tbl>
              <a:tblPr firstRow="1" bandRow="1">
                <a:tableStyleId>{21E4AEA4-8DFA-4A89-87EB-49C32662AFE0}</a:tableStyleId>
              </a:tblPr>
              <a:tblGrid>
                <a:gridCol w="1610305"/>
                <a:gridCol w="1610305"/>
                <a:gridCol w="1851488"/>
                <a:gridCol w="1857388"/>
                <a:gridCol w="1428761"/>
              </a:tblGrid>
              <a:tr h="357190">
                <a:tc>
                  <a:txBody>
                    <a:bodyPr/>
                    <a:lstStyle/>
                    <a:p>
                      <a:pPr algn="ctr">
                        <a:lnSpc>
                          <a:spcPct val="115000"/>
                        </a:lnSpc>
                        <a:spcAft>
                          <a:spcPts val="0"/>
                        </a:spcAft>
                      </a:pPr>
                      <a:r>
                        <a:rPr lang="en-US" sz="2000" dirty="0">
                          <a:latin typeface="Times New Roman" pitchFamily="18" charset="0"/>
                          <a:cs typeface="Times New Roman" pitchFamily="18" charset="0"/>
                        </a:rPr>
                        <a:t>Pension</a:t>
                      </a:r>
                      <a:endParaRPr lang="en-IN" sz="2000" dirty="0">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pitchFamily="18" charset="0"/>
                          <a:cs typeface="Times New Roman" pitchFamily="18" charset="0"/>
                        </a:rPr>
                        <a:t>DCRG</a:t>
                      </a:r>
                      <a:endParaRPr lang="en-IN" sz="2000" dirty="0">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en-US" sz="2000" dirty="0" smtClean="0">
                          <a:latin typeface="Times New Roman" pitchFamily="18" charset="0"/>
                          <a:cs typeface="Times New Roman" pitchFamily="18" charset="0"/>
                        </a:rPr>
                        <a:t>Commutation</a:t>
                      </a:r>
                      <a:endParaRPr lang="en-IN" sz="2000" dirty="0">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en-US" sz="2000" dirty="0">
                          <a:latin typeface="Times New Roman" pitchFamily="18" charset="0"/>
                          <a:cs typeface="Times New Roman" pitchFamily="18" charset="0"/>
                        </a:rPr>
                        <a:t>Leave </a:t>
                      </a:r>
                      <a:r>
                        <a:rPr lang="en-US" sz="2000" dirty="0" err="1" smtClean="0">
                          <a:latin typeface="Times New Roman" pitchFamily="18" charset="0"/>
                          <a:cs typeface="Times New Roman" pitchFamily="18" charset="0"/>
                        </a:rPr>
                        <a:t>Encash</a:t>
                      </a:r>
                      <a:endParaRPr lang="en-IN" sz="2000" dirty="0">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en-IN" sz="2000" dirty="0">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lnSpc>
                          <a:spcPct val="115000"/>
                        </a:lnSpc>
                        <a:spcAft>
                          <a:spcPts val="0"/>
                        </a:spcAft>
                      </a:pPr>
                      <a:r>
                        <a:rPr lang="en-US" sz="2000" dirty="0" smtClean="0">
                          <a:latin typeface="Times New Roman" pitchFamily="18" charset="0"/>
                          <a:cs typeface="Times New Roman" pitchFamily="18" charset="0"/>
                        </a:rPr>
                        <a:t>24%</a:t>
                      </a:r>
                      <a:endParaRPr lang="en-IN" sz="2000" dirty="0">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en-US" sz="2000" dirty="0" smtClean="0">
                          <a:latin typeface="Times New Roman" pitchFamily="18" charset="0"/>
                          <a:cs typeface="Times New Roman" pitchFamily="18" charset="0"/>
                        </a:rPr>
                        <a:t>26%</a:t>
                      </a:r>
                      <a:endParaRPr lang="en-IN" sz="2000" dirty="0">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en-US" sz="2000" dirty="0" smtClean="0">
                          <a:latin typeface="Times New Roman" pitchFamily="18" charset="0"/>
                          <a:cs typeface="Times New Roman" pitchFamily="18" charset="0"/>
                        </a:rPr>
                        <a:t>162%</a:t>
                      </a:r>
                      <a:endParaRPr lang="en-IN" sz="2000" b="1" dirty="0">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en-US" sz="2000" dirty="0" smtClean="0">
                          <a:latin typeface="Times New Roman" pitchFamily="18" charset="0"/>
                          <a:cs typeface="Times New Roman" pitchFamily="18" charset="0"/>
                        </a:rPr>
                        <a:t>26%</a:t>
                      </a:r>
                      <a:endParaRPr lang="en-IN" sz="2000" dirty="0">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en-IN" sz="2000" dirty="0" smtClean="0">
                          <a:latin typeface="Times New Roman" pitchFamily="18" charset="0"/>
                          <a:cs typeface="Times New Roman" pitchFamily="18" charset="0"/>
                          <a:hlinkClick r:id="rId3" action="ppaction://hlinkfile"/>
                        </a:rPr>
                        <a:t>Impact.xlsx</a:t>
                      </a:r>
                      <a:endParaRPr lang="en-IN" sz="2000" dirty="0">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0080" y="396240"/>
            <a:ext cx="8229600" cy="594360"/>
          </a:xfrm>
        </p:spPr>
        <p:txBody>
          <a:bodyPr anchor="t" anchorCtr="0">
            <a:noAutofit/>
          </a:bodyPr>
          <a:lstStyle/>
          <a:p>
            <a:pPr algn="ctr"/>
            <a:r>
              <a:rPr lang="en-US" sz="3000" b="1" u="sng" dirty="0" smtClean="0">
                <a:solidFill>
                  <a:schemeClr val="tx1"/>
                </a:solidFill>
                <a:latin typeface="Times New Roman" pitchFamily="18" charset="0"/>
              </a:rPr>
              <a:t>Present data status(Legacy):</a:t>
            </a:r>
            <a:r>
              <a:rPr lang="en-IN" sz="3000" b="1" u="sng" dirty="0" smtClean="0">
                <a:solidFill>
                  <a:schemeClr val="tx1"/>
                </a:solidFill>
                <a:latin typeface="Times New Roman" pitchFamily="18" charset="0"/>
              </a:rPr>
              <a:t/>
            </a:r>
            <a:br>
              <a:rPr lang="en-IN" sz="3000" b="1" u="sng" dirty="0" smtClean="0">
                <a:solidFill>
                  <a:schemeClr val="tx1"/>
                </a:solidFill>
                <a:latin typeface="Times New Roman" pitchFamily="18" charset="0"/>
              </a:rPr>
            </a:br>
            <a:endParaRPr lang="en-IN" sz="3000" dirty="0"/>
          </a:p>
        </p:txBody>
      </p:sp>
      <p:sp>
        <p:nvSpPr>
          <p:cNvPr id="3" name="Content Placeholder 2"/>
          <p:cNvSpPr>
            <a:spLocks noGrp="1"/>
          </p:cNvSpPr>
          <p:nvPr>
            <p:ph idx="1"/>
          </p:nvPr>
        </p:nvSpPr>
        <p:spPr>
          <a:xfrm>
            <a:off x="457200" y="1071546"/>
            <a:ext cx="8229600" cy="5405454"/>
          </a:xfrm>
        </p:spPr>
        <p:txBody>
          <a:bodyPr>
            <a:normAutofit fontScale="77500" lnSpcReduction="20000"/>
          </a:bodyPr>
          <a:lstStyle/>
          <a:p>
            <a:pPr algn="just">
              <a:buClrTx/>
              <a:buSzPct val="100000"/>
            </a:pPr>
            <a:r>
              <a:rPr lang="en-US" sz="2800" dirty="0" smtClean="0">
                <a:solidFill>
                  <a:schemeClr val="tx1"/>
                </a:solidFill>
                <a:latin typeface="Times New Roman" pitchFamily="18" charset="0"/>
                <a:cs typeface="Times New Roman" pitchFamily="18" charset="0"/>
              </a:rPr>
              <a:t>Data available in ARPAN Master:12,50,000 (as on 31-12-2015)</a:t>
            </a:r>
            <a:endParaRPr lang="en-IN" sz="2800" dirty="0" smtClean="0">
              <a:solidFill>
                <a:schemeClr val="tx1"/>
              </a:solidFill>
              <a:latin typeface="Times New Roman" pitchFamily="18" charset="0"/>
              <a:cs typeface="Times New Roman" pitchFamily="18" charset="0"/>
            </a:endParaRPr>
          </a:p>
          <a:p>
            <a:pPr algn="just">
              <a:buClrTx/>
              <a:buSzPct val="100000"/>
              <a:buNone/>
              <a:tabLst>
                <a:tab pos="360363" algn="l"/>
              </a:tabLst>
            </a:pPr>
            <a:r>
              <a:rPr lang="en-IN" sz="2800" dirty="0" smtClean="0">
                <a:latin typeface="Times New Roman" pitchFamily="18" charset="0"/>
                <a:cs typeface="Times New Roman" pitchFamily="18" charset="0"/>
              </a:rPr>
              <a:t>		(</a:t>
            </a:r>
            <a:r>
              <a:rPr lang="en-IN" sz="2800" dirty="0" err="1" smtClean="0">
                <a:latin typeface="Times New Roman" pitchFamily="18" charset="0"/>
                <a:cs typeface="Times New Roman" pitchFamily="18" charset="0"/>
              </a:rPr>
              <a:t>i</a:t>
            </a:r>
            <a:r>
              <a:rPr lang="en-IN" sz="2800" dirty="0" smtClean="0">
                <a:latin typeface="Times New Roman" pitchFamily="18" charset="0"/>
                <a:cs typeface="Times New Roman" pitchFamily="18" charset="0"/>
              </a:rPr>
              <a:t>)</a:t>
            </a:r>
            <a:r>
              <a:rPr lang="en-IN" sz="2800" dirty="0" smtClean="0">
                <a:solidFill>
                  <a:schemeClr val="tx1"/>
                </a:solidFill>
                <a:latin typeface="Times New Roman" pitchFamily="18" charset="0"/>
                <a:cs typeface="Times New Roman" pitchFamily="18" charset="0"/>
              </a:rPr>
              <a:t> </a:t>
            </a:r>
            <a:r>
              <a:rPr lang="en-US" sz="2800" dirty="0" smtClean="0">
                <a:solidFill>
                  <a:schemeClr val="tx1"/>
                </a:solidFill>
                <a:latin typeface="Times New Roman" pitchFamily="18" charset="0"/>
                <a:cs typeface="Times New Roman" pitchFamily="18" charset="0"/>
              </a:rPr>
              <a:t>Legacy PPO Data : 12 </a:t>
            </a:r>
            <a:r>
              <a:rPr lang="en-US" sz="2800" dirty="0" err="1" smtClean="0">
                <a:solidFill>
                  <a:schemeClr val="tx1"/>
                </a:solidFill>
                <a:latin typeface="Times New Roman" pitchFamily="18" charset="0"/>
                <a:cs typeface="Times New Roman" pitchFamily="18" charset="0"/>
              </a:rPr>
              <a:t>Lakh</a:t>
            </a:r>
            <a:r>
              <a:rPr lang="en-US" sz="2800" dirty="0" smtClean="0">
                <a:latin typeface="Times New Roman" pitchFamily="18" charset="0"/>
                <a:cs typeface="Times New Roman" pitchFamily="18" charset="0"/>
              </a:rPr>
              <a:t> [out of estimated 13.5 </a:t>
            </a:r>
            <a:r>
              <a:rPr lang="en-US" sz="2800" dirty="0" err="1" smtClean="0">
                <a:latin typeface="Times New Roman" pitchFamily="18" charset="0"/>
                <a:cs typeface="Times New Roman" pitchFamily="18" charset="0"/>
              </a:rPr>
              <a:t>lakh</a:t>
            </a:r>
            <a:r>
              <a:rPr lang="en-US" sz="2800" dirty="0" smtClean="0">
                <a:latin typeface="Times New Roman" pitchFamily="18" charset="0"/>
                <a:cs typeface="Times New Roman" pitchFamily="18" charset="0"/>
              </a:rPr>
              <a:t> ]</a:t>
            </a:r>
            <a:endParaRPr lang="en-US" sz="2800" dirty="0" smtClean="0">
              <a:solidFill>
                <a:schemeClr val="tx1"/>
              </a:solidFill>
              <a:latin typeface="Times New Roman" pitchFamily="18" charset="0"/>
              <a:cs typeface="Times New Roman" pitchFamily="18" charset="0"/>
            </a:endParaRPr>
          </a:p>
          <a:p>
            <a:pPr algn="just">
              <a:buClrTx/>
              <a:buSzPct val="100000"/>
              <a:buNone/>
              <a:tabLst>
                <a:tab pos="360363" algn="l"/>
              </a:tabLst>
            </a:pPr>
            <a:r>
              <a:rPr lang="en-US" sz="2800" dirty="0" smtClean="0">
                <a:latin typeface="Times New Roman" pitchFamily="18" charset="0"/>
                <a:cs typeface="Times New Roman" pitchFamily="18" charset="0"/>
              </a:rPr>
              <a:t>		(ii)</a:t>
            </a:r>
            <a:r>
              <a:rPr lang="en-US" sz="2800" dirty="0" smtClean="0">
                <a:solidFill>
                  <a:schemeClr val="tx1"/>
                </a:solidFill>
                <a:latin typeface="Times New Roman" pitchFamily="18" charset="0"/>
                <a:cs typeface="Times New Roman" pitchFamily="18" charset="0"/>
              </a:rPr>
              <a:t>ARPAN PPO data: 50,000 </a:t>
            </a:r>
            <a:r>
              <a:rPr lang="en-US" sz="2800" dirty="0" err="1" smtClean="0">
                <a:solidFill>
                  <a:schemeClr val="tx1"/>
                </a:solidFill>
                <a:latin typeface="Times New Roman" pitchFamily="18" charset="0"/>
                <a:cs typeface="Times New Roman" pitchFamily="18" charset="0"/>
              </a:rPr>
              <a:t>nos</a:t>
            </a:r>
            <a:endParaRPr lang="en-US" sz="2800" dirty="0" smtClean="0">
              <a:solidFill>
                <a:schemeClr val="tx1"/>
              </a:solidFill>
              <a:latin typeface="Times New Roman" pitchFamily="18" charset="0"/>
              <a:cs typeface="Times New Roman" pitchFamily="18" charset="0"/>
            </a:endParaRPr>
          </a:p>
          <a:p>
            <a:pPr algn="just">
              <a:buClrTx/>
              <a:buSzPct val="100000"/>
              <a:tabLst>
                <a:tab pos="360363" algn="l"/>
              </a:tabLst>
            </a:pPr>
            <a:r>
              <a:rPr lang="en-US" sz="2800" dirty="0" smtClean="0">
                <a:latin typeface="Times New Roman" pitchFamily="18" charset="0"/>
                <a:cs typeface="Times New Roman" pitchFamily="18" charset="0"/>
              </a:rPr>
              <a:t>SBI and PNB are uploading 6.5 </a:t>
            </a:r>
            <a:r>
              <a:rPr lang="en-US" sz="2800" dirty="0" err="1" smtClean="0">
                <a:latin typeface="Times New Roman" pitchFamily="18" charset="0"/>
                <a:cs typeface="Times New Roman" pitchFamily="18" charset="0"/>
              </a:rPr>
              <a:t>lakh</a:t>
            </a:r>
            <a:r>
              <a:rPr lang="en-US" sz="2800" dirty="0" smtClean="0">
                <a:latin typeface="Times New Roman" pitchFamily="18" charset="0"/>
                <a:cs typeface="Times New Roman" pitchFamily="18" charset="0"/>
              </a:rPr>
              <a:t> e-scroll which is almost 50% of total pensioners.</a:t>
            </a:r>
          </a:p>
          <a:p>
            <a:pPr algn="just">
              <a:buClrTx/>
              <a:buSzPct val="100000"/>
              <a:tabLst>
                <a:tab pos="360363" algn="l"/>
              </a:tabLst>
            </a:pPr>
            <a:r>
              <a:rPr lang="en-US" sz="2800" dirty="0" smtClean="0">
                <a:latin typeface="Times New Roman" pitchFamily="18" charset="0"/>
                <a:cs typeface="Times New Roman" pitchFamily="18" charset="0"/>
              </a:rPr>
              <a:t>Out this 6.5 </a:t>
            </a:r>
            <a:r>
              <a:rPr lang="en-US" sz="2800" dirty="0" err="1" smtClean="0">
                <a:latin typeface="Times New Roman" pitchFamily="18" charset="0"/>
                <a:cs typeface="Times New Roman" pitchFamily="18" charset="0"/>
              </a:rPr>
              <a:t>lakh</a:t>
            </a:r>
            <a:r>
              <a:rPr lang="en-US" sz="2800" dirty="0" smtClean="0">
                <a:latin typeface="Times New Roman" pitchFamily="18" charset="0"/>
                <a:cs typeface="Times New Roman" pitchFamily="18" charset="0"/>
              </a:rPr>
              <a:t> scrolls, only 45% data(PPO numbers)  is getting matched with </a:t>
            </a:r>
            <a:r>
              <a:rPr lang="en-US" sz="2800" dirty="0" err="1" smtClean="0">
                <a:latin typeface="Times New Roman" pitchFamily="18" charset="0"/>
                <a:cs typeface="Times New Roman" pitchFamily="18" charset="0"/>
              </a:rPr>
              <a:t>arpan</a:t>
            </a:r>
            <a:r>
              <a:rPr lang="en-US" sz="2800" dirty="0" smtClean="0">
                <a:latin typeface="Times New Roman" pitchFamily="18" charset="0"/>
                <a:cs typeface="Times New Roman" pitchFamily="18" charset="0"/>
              </a:rPr>
              <a:t> master data.</a:t>
            </a:r>
          </a:p>
          <a:p>
            <a:pPr algn="just">
              <a:buClrTx/>
              <a:buSzPct val="100000"/>
              <a:tabLst>
                <a:tab pos="360363" algn="l"/>
              </a:tabLst>
            </a:pPr>
            <a:r>
              <a:rPr lang="en-US" sz="2800" u="sng" dirty="0" smtClean="0">
                <a:latin typeface="Times New Roman" pitchFamily="18" charset="0"/>
                <a:cs typeface="Times New Roman" pitchFamily="18" charset="0"/>
              </a:rPr>
              <a:t>Main reason of non-matching </a:t>
            </a:r>
            <a:r>
              <a:rPr lang="en-US" sz="2800" dirty="0" smtClean="0">
                <a:latin typeface="Times New Roman" pitchFamily="18" charset="0"/>
                <a:cs typeface="Times New Roman" pitchFamily="18" charset="0"/>
              </a:rPr>
              <a:t>is “variations in PPO numbers as per Railway records and PPO number adopted by banks in debit scrolls.(smaller mistakes like special characters etc. </a:t>
            </a:r>
            <a:r>
              <a:rPr lang="en-US" sz="2800" dirty="0" smtClean="0">
                <a:latin typeface="Times New Roman" pitchFamily="18" charset="0"/>
                <a:cs typeface="Times New Roman" pitchFamily="18" charset="0"/>
                <a:hlinkClick r:id="rId3" action="ppaction://hlinkfile"/>
              </a:rPr>
              <a:t>mismatch-ppo.xlsx</a:t>
            </a:r>
            <a:endParaRPr lang="en-US" sz="2800" dirty="0" smtClean="0">
              <a:latin typeface="Times New Roman" pitchFamily="18" charset="0"/>
              <a:cs typeface="Times New Roman" pitchFamily="18" charset="0"/>
            </a:endParaRPr>
          </a:p>
          <a:p>
            <a:pPr marL="360363" indent="-360363" algn="just">
              <a:buClrTx/>
              <a:buSzPct val="100000"/>
              <a:tabLst>
                <a:tab pos="360363" algn="l"/>
              </a:tabLst>
            </a:pPr>
            <a:r>
              <a:rPr lang="en-US" sz="2800" dirty="0" smtClean="0">
                <a:solidFill>
                  <a:schemeClr val="tx1"/>
                </a:solidFill>
                <a:latin typeface="Times New Roman" pitchFamily="18" charset="0"/>
                <a:cs typeface="Times New Roman" pitchFamily="18" charset="0"/>
              </a:rPr>
              <a:t>In Legacy data, in some of the cases the basic inputs like </a:t>
            </a:r>
            <a:r>
              <a:rPr lang="en-US" sz="2800" dirty="0" smtClean="0">
                <a:latin typeface="Times New Roman" pitchFamily="18" charset="0"/>
                <a:cs typeface="Times New Roman" pitchFamily="18" charset="0"/>
              </a:rPr>
              <a:t>d</a:t>
            </a:r>
            <a:r>
              <a:rPr lang="en-US" sz="2800" dirty="0" smtClean="0">
                <a:solidFill>
                  <a:schemeClr val="tx1"/>
                </a:solidFill>
                <a:latin typeface="Times New Roman" pitchFamily="18" charset="0"/>
                <a:cs typeface="Times New Roman" pitchFamily="18" charset="0"/>
              </a:rPr>
              <a:t>esignation, department, pensioners present address and date of birth of spouse etc are not available</a:t>
            </a: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hlinkClick r:id="rId4" action="ppaction://hlinkfile"/>
              </a:rPr>
              <a:t>(zone-wise-data-status.xlsx)</a:t>
            </a:r>
            <a:endParaRPr lang="en-US" sz="2800" dirty="0" smtClean="0">
              <a:solidFill>
                <a:schemeClr val="tx1"/>
              </a:solidFill>
              <a:latin typeface="Times New Roman" pitchFamily="18" charset="0"/>
              <a:cs typeface="Times New Roman" pitchFamily="18" charset="0"/>
            </a:endParaRPr>
          </a:p>
          <a:p>
            <a:pPr marL="360363" indent="-360363" algn="just">
              <a:buClrTx/>
              <a:buSzPct val="100000"/>
              <a:buNone/>
              <a:tabLst>
                <a:tab pos="360363" algn="l"/>
              </a:tabLst>
            </a:pPr>
            <a:r>
              <a:rPr lang="en-US" sz="2800" dirty="0" smtClean="0">
                <a:solidFill>
                  <a:schemeClr val="tx1"/>
                </a:solidFill>
                <a:latin typeface="Times New Roman" pitchFamily="18" charset="0"/>
                <a:cs typeface="Times New Roman" pitchFamily="18" charset="0"/>
              </a:rPr>
              <a:t>	Designation and departments are also not in standard format.           </a:t>
            </a:r>
            <a:r>
              <a:rPr lang="en-US" sz="2800" dirty="0" smtClean="0">
                <a:solidFill>
                  <a:schemeClr val="tx1"/>
                </a:solidFill>
                <a:latin typeface="Times New Roman" pitchFamily="18" charset="0"/>
                <a:cs typeface="Times New Roman" pitchFamily="18" charset="0"/>
                <a:hlinkClick r:id="rId5" action="ppaction://hlinkfile"/>
              </a:rPr>
              <a:t>desig-deptt.xlsx. </a:t>
            </a:r>
            <a:endParaRPr lang="en-US" sz="2800" dirty="0" smtClean="0">
              <a:solidFill>
                <a:schemeClr val="tx1"/>
              </a:solidFill>
              <a:latin typeface="Times New Roman" pitchFamily="18" charset="0"/>
              <a:cs typeface="Times New Roman" pitchFamily="18" charset="0"/>
            </a:endParaRPr>
          </a:p>
          <a:p>
            <a:pPr marL="360363" indent="-360363" algn="just">
              <a:buClrTx/>
              <a:buSzPct val="100000"/>
              <a:buNone/>
              <a:tabLst>
                <a:tab pos="360363" algn="l"/>
              </a:tabLst>
            </a:pPr>
            <a:r>
              <a:rPr lang="en-US" sz="2800" dirty="0" smtClean="0">
                <a:latin typeface="Times New Roman" pitchFamily="18" charset="0"/>
                <a:cs typeface="Times New Roman" pitchFamily="18" charset="0"/>
              </a:rPr>
              <a:t>	</a:t>
            </a:r>
            <a:r>
              <a:rPr lang="en-US" sz="2800" u="sng" dirty="0" smtClean="0">
                <a:solidFill>
                  <a:schemeClr val="tx1"/>
                </a:solidFill>
                <a:latin typeface="Times New Roman" pitchFamily="18" charset="0"/>
                <a:cs typeface="Times New Roman" pitchFamily="18" charset="0"/>
              </a:rPr>
              <a:t>This will create problem for 7</a:t>
            </a:r>
            <a:r>
              <a:rPr lang="en-US" sz="2800" u="sng" baseline="30000" dirty="0" smtClean="0">
                <a:solidFill>
                  <a:schemeClr val="tx1"/>
                </a:solidFill>
                <a:latin typeface="Times New Roman" pitchFamily="18" charset="0"/>
                <a:cs typeface="Times New Roman" pitchFamily="18" charset="0"/>
              </a:rPr>
              <a:t>th</a:t>
            </a:r>
            <a:r>
              <a:rPr lang="en-US" sz="2800" u="sng" dirty="0" smtClean="0">
                <a:solidFill>
                  <a:schemeClr val="tx1"/>
                </a:solidFill>
                <a:latin typeface="Times New Roman" pitchFamily="18" charset="0"/>
                <a:cs typeface="Times New Roman" pitchFamily="18" charset="0"/>
              </a:rPr>
              <a:t> PC revision</a:t>
            </a:r>
            <a:r>
              <a:rPr lang="en-US" sz="2800" u="sng" dirty="0" smtClean="0">
                <a:latin typeface="Times New Roman" pitchFamily="18" charset="0"/>
                <a:cs typeface="Times New Roman" pitchFamily="18" charset="0"/>
              </a:rPr>
              <a:t> if not corrected.</a:t>
            </a:r>
            <a:endParaRPr lang="en-US" sz="2800" dirty="0" smtClean="0">
              <a:solidFill>
                <a:schemeClr val="tx1"/>
              </a:solidFill>
              <a:latin typeface="Times New Roman" pitchFamily="18" charset="0"/>
              <a:cs typeface="Times New Roman" pitchFamily="18" charset="0"/>
            </a:endParaRPr>
          </a:p>
          <a:p>
            <a:pPr marL="539750" indent="-539750" algn="just">
              <a:tabLst>
                <a:tab pos="360363" algn="l"/>
              </a:tabLst>
            </a:pPr>
            <a:endParaRPr lang="en-IN" sz="2200" dirty="0" smtClean="0">
              <a:solidFill>
                <a:schemeClr val="tx1"/>
              </a:solidFill>
              <a:latin typeface="Arial" pitchFamily="34" charset="0"/>
              <a:cs typeface="Arial" pitchFamily="34" charset="0"/>
            </a:endParaRPr>
          </a:p>
          <a:p>
            <a:pPr>
              <a:tabLst>
                <a:tab pos="360363" algn="l"/>
              </a:tabLst>
            </a:pPr>
            <a:endParaRPr lang="en-IN" sz="2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20" y="214290"/>
            <a:ext cx="8501122" cy="714380"/>
          </a:xfrm>
        </p:spPr>
        <p:txBody>
          <a:bodyPr>
            <a:noAutofit/>
          </a:bodyPr>
          <a:lstStyle/>
          <a:p>
            <a:pPr algn="ctr"/>
            <a:r>
              <a:rPr lang="en-US" sz="2800" b="1" u="sng" dirty="0" smtClean="0">
                <a:solidFill>
                  <a:schemeClr val="tx1"/>
                </a:solidFill>
                <a:latin typeface="Times New Roman" pitchFamily="18" charset="0"/>
                <a:cs typeface="Times New Roman" pitchFamily="18" charset="0"/>
              </a:rPr>
              <a:t>Readiness for revision – by FA&amp;CAOs of Zonal </a:t>
            </a:r>
            <a:r>
              <a:rPr lang="en-US" sz="2800" b="1" u="sng" dirty="0" err="1" smtClean="0">
                <a:solidFill>
                  <a:schemeClr val="tx1"/>
                </a:solidFill>
                <a:latin typeface="Times New Roman" pitchFamily="18" charset="0"/>
                <a:cs typeface="Times New Roman" pitchFamily="18" charset="0"/>
              </a:rPr>
              <a:t>Rlys</a:t>
            </a:r>
            <a:r>
              <a:rPr lang="en-US" sz="2000" b="1" dirty="0" smtClean="0">
                <a:solidFill>
                  <a:schemeClr val="tx1"/>
                </a:solidFill>
                <a:latin typeface="Times New Roman" pitchFamily="18" charset="0"/>
                <a:cs typeface="Times New Roman" pitchFamily="18" charset="0"/>
              </a:rPr>
              <a:t/>
            </a:r>
            <a:br>
              <a:rPr lang="en-US" sz="2000" b="1" dirty="0" smtClean="0">
                <a:solidFill>
                  <a:schemeClr val="tx1"/>
                </a:solidFill>
                <a:latin typeface="Times New Roman" pitchFamily="18" charset="0"/>
                <a:cs typeface="Times New Roman" pitchFamily="18" charset="0"/>
              </a:rPr>
            </a:br>
            <a:endParaRPr lang="en-IN" sz="2000" dirty="0"/>
          </a:p>
        </p:txBody>
      </p:sp>
      <p:sp>
        <p:nvSpPr>
          <p:cNvPr id="4" name="Subtitle 3"/>
          <p:cNvSpPr>
            <a:spLocks noGrp="1"/>
          </p:cNvSpPr>
          <p:nvPr>
            <p:ph type="subTitle" idx="1"/>
          </p:nvPr>
        </p:nvSpPr>
        <p:spPr>
          <a:xfrm>
            <a:off x="500034" y="1000108"/>
            <a:ext cx="8286808" cy="5357850"/>
          </a:xfrm>
        </p:spPr>
        <p:txBody>
          <a:bodyPr>
            <a:normAutofit/>
          </a:bodyPr>
          <a:lstStyle/>
          <a:p>
            <a:pPr algn="l">
              <a:tabLst>
                <a:tab pos="360363" algn="l"/>
              </a:tabLst>
            </a:pPr>
            <a:r>
              <a:rPr lang="en-US" sz="2200" b="1" u="sng" dirty="0" smtClean="0">
                <a:solidFill>
                  <a:schemeClr val="tx1"/>
                </a:solidFill>
                <a:latin typeface="Arial" pitchFamily="34" charset="0"/>
                <a:cs typeface="Arial" pitchFamily="34" charset="0"/>
              </a:rPr>
              <a:t>100% ACCURACY OF LEGACY DATA</a:t>
            </a:r>
          </a:p>
          <a:p>
            <a:pPr>
              <a:tabLst>
                <a:tab pos="360363" algn="l"/>
              </a:tabLst>
            </a:pPr>
            <a:endParaRPr lang="en-US" sz="2200" b="1" u="sng" dirty="0" smtClean="0">
              <a:solidFill>
                <a:schemeClr val="tx1"/>
              </a:solidFill>
              <a:latin typeface="Arial" pitchFamily="34" charset="0"/>
              <a:cs typeface="Arial" pitchFamily="34" charset="0"/>
            </a:endParaRPr>
          </a:p>
          <a:p>
            <a:pPr marL="441325" indent="-441325" algn="just">
              <a:buClrTx/>
              <a:buSzPct val="100000"/>
              <a:buFont typeface="Arial" pitchFamily="34" charset="0"/>
              <a:buChar char="•"/>
              <a:tabLst>
                <a:tab pos="360363" algn="l"/>
              </a:tabLst>
            </a:pPr>
            <a:r>
              <a:rPr lang="en-US" sz="2200" dirty="0" smtClean="0">
                <a:solidFill>
                  <a:schemeClr val="tx1"/>
                </a:solidFill>
                <a:latin typeface="Arial" pitchFamily="34" charset="0"/>
                <a:cs typeface="Arial" pitchFamily="34" charset="0"/>
              </a:rPr>
              <a:t>T</a:t>
            </a:r>
            <a:r>
              <a:rPr lang="en-US" sz="2200" dirty="0" smtClean="0">
                <a:solidFill>
                  <a:schemeClr val="tx1"/>
                </a:solidFill>
                <a:latin typeface="Times New Roman" pitchFamily="18" charset="0"/>
                <a:cs typeface="Times New Roman" pitchFamily="18" charset="0"/>
              </a:rPr>
              <a:t>o update the missing fields from the 6</a:t>
            </a:r>
            <a:r>
              <a:rPr lang="en-US" sz="2200" baseline="30000" dirty="0" smtClean="0">
                <a:solidFill>
                  <a:schemeClr val="tx1"/>
                </a:solidFill>
                <a:latin typeface="Times New Roman" pitchFamily="18" charset="0"/>
                <a:cs typeface="Times New Roman" pitchFamily="18" charset="0"/>
              </a:rPr>
              <a:t>th</a:t>
            </a:r>
            <a:r>
              <a:rPr lang="en-US" sz="2200" dirty="0" smtClean="0">
                <a:solidFill>
                  <a:schemeClr val="tx1"/>
                </a:solidFill>
                <a:latin typeface="Times New Roman" pitchFamily="18" charset="0"/>
                <a:cs typeface="Times New Roman" pitchFamily="18" charset="0"/>
              </a:rPr>
              <a:t> CPC data base .</a:t>
            </a:r>
          </a:p>
          <a:p>
            <a:pPr marL="533400" indent="-533400" algn="just">
              <a:buClrTx/>
              <a:buSzPct val="100000"/>
              <a:buFont typeface="Arial" pitchFamily="34" charset="0"/>
              <a:buChar char="•"/>
              <a:tabLst>
                <a:tab pos="441325" algn="l"/>
              </a:tabLst>
            </a:pPr>
            <a:r>
              <a:rPr lang="en-US" sz="2200" dirty="0" smtClean="0">
                <a:solidFill>
                  <a:schemeClr val="tx1"/>
                </a:solidFill>
                <a:latin typeface="Times New Roman" pitchFamily="18" charset="0"/>
                <a:cs typeface="Times New Roman" pitchFamily="18" charset="0"/>
              </a:rPr>
              <a:t>To ensure complete revision of pending cases as per 6</a:t>
            </a:r>
            <a:r>
              <a:rPr lang="en-US" sz="2200" baseline="30000" dirty="0" smtClean="0">
                <a:solidFill>
                  <a:schemeClr val="tx1"/>
                </a:solidFill>
                <a:latin typeface="Times New Roman" pitchFamily="18" charset="0"/>
                <a:cs typeface="Times New Roman" pitchFamily="18" charset="0"/>
              </a:rPr>
              <a:t>th</a:t>
            </a:r>
            <a:r>
              <a:rPr lang="en-US" sz="2200" dirty="0" smtClean="0">
                <a:solidFill>
                  <a:schemeClr val="tx1"/>
                </a:solidFill>
                <a:latin typeface="Times New Roman" pitchFamily="18" charset="0"/>
                <a:cs typeface="Times New Roman" pitchFamily="18" charset="0"/>
              </a:rPr>
              <a:t> CPC     including revision as per latest Hon Supreme court judgment</a:t>
            </a:r>
          </a:p>
          <a:p>
            <a:pPr marL="441325" indent="-441325" algn="just">
              <a:buClrTx/>
              <a:buSzPct val="100000"/>
              <a:buFont typeface="Arial" pitchFamily="34" charset="0"/>
              <a:buChar char="•"/>
              <a:tabLst>
                <a:tab pos="360363" algn="l"/>
              </a:tabLst>
            </a:pPr>
            <a:r>
              <a:rPr lang="en-US" sz="2200" dirty="0" smtClean="0">
                <a:solidFill>
                  <a:schemeClr val="tx1"/>
                </a:solidFill>
                <a:latin typeface="Times New Roman" pitchFamily="18" charset="0"/>
                <a:cs typeface="Times New Roman" pitchFamily="18" charset="0"/>
              </a:rPr>
              <a:t>To upload the balance (approx 1.5 </a:t>
            </a:r>
            <a:r>
              <a:rPr lang="en-US" sz="2200" dirty="0" err="1" smtClean="0">
                <a:solidFill>
                  <a:schemeClr val="tx1"/>
                </a:solidFill>
                <a:latin typeface="Times New Roman" pitchFamily="18" charset="0"/>
                <a:cs typeface="Times New Roman" pitchFamily="18" charset="0"/>
              </a:rPr>
              <a:t>lakh</a:t>
            </a:r>
            <a:r>
              <a:rPr lang="en-US" sz="2200" dirty="0" smtClean="0">
                <a:solidFill>
                  <a:schemeClr val="tx1"/>
                </a:solidFill>
                <a:latin typeface="Times New Roman" pitchFamily="18" charset="0"/>
                <a:cs typeface="Times New Roman" pitchFamily="18" charset="0"/>
              </a:rPr>
              <a:t> data) data into ARPAN</a:t>
            </a:r>
          </a:p>
          <a:p>
            <a:pPr marL="441325" indent="-441325" algn="just">
              <a:buClrTx/>
              <a:buSzPct val="100000"/>
              <a:buFont typeface="Arial" pitchFamily="34" charset="0"/>
              <a:buChar char="•"/>
              <a:tabLst>
                <a:tab pos="360363" algn="l"/>
              </a:tabLst>
            </a:pPr>
            <a:r>
              <a:rPr lang="en-US" sz="2200" dirty="0" smtClean="0">
                <a:solidFill>
                  <a:schemeClr val="tx1"/>
                </a:solidFill>
                <a:latin typeface="Times New Roman" pitchFamily="18" charset="0"/>
                <a:cs typeface="Times New Roman" pitchFamily="18" charset="0"/>
              </a:rPr>
              <a:t>To match the data with latest debit scrolls to identify and flag the live</a:t>
            </a:r>
          </a:p>
          <a:p>
            <a:pPr marL="441325" indent="-441325" algn="just">
              <a:buClrTx/>
              <a:buSzPct val="100000"/>
              <a:buFont typeface="Arial" pitchFamily="34" charset="0"/>
              <a:buChar char="•"/>
              <a:tabLst>
                <a:tab pos="360363" algn="l"/>
              </a:tabLst>
            </a:pPr>
            <a:r>
              <a:rPr lang="en-US" sz="2200" dirty="0" smtClean="0">
                <a:solidFill>
                  <a:schemeClr val="tx1"/>
                </a:solidFill>
                <a:latin typeface="Times New Roman" pitchFamily="18" charset="0"/>
                <a:cs typeface="Times New Roman" pitchFamily="18" charset="0"/>
              </a:rPr>
              <a:t>Pensioners for genuine reconciliation.</a:t>
            </a:r>
          </a:p>
          <a:p>
            <a:pPr marL="441325" indent="-441325" algn="just">
              <a:buClrTx/>
              <a:buSzPct val="100000"/>
              <a:buFont typeface="Arial" pitchFamily="34" charset="0"/>
              <a:buChar char="•"/>
              <a:tabLst>
                <a:tab pos="360363" algn="l"/>
              </a:tabLst>
            </a:pPr>
            <a:r>
              <a:rPr lang="en-US" sz="2200" dirty="0" smtClean="0">
                <a:solidFill>
                  <a:schemeClr val="tx1"/>
                </a:solidFill>
                <a:latin typeface="Times New Roman" pitchFamily="18" charset="0"/>
                <a:cs typeface="Times New Roman" pitchFamily="18" charset="0"/>
              </a:rPr>
              <a:t>To standardize the fields as per ARPAN data structure</a:t>
            </a:r>
          </a:p>
          <a:p>
            <a:pPr marL="441325" indent="-441325" algn="just">
              <a:buClrTx/>
              <a:buSzPct val="100000"/>
              <a:buFont typeface="Arial" pitchFamily="34" charset="0"/>
              <a:buChar char="•"/>
              <a:tabLst>
                <a:tab pos="360363" algn="l"/>
              </a:tabLst>
            </a:pPr>
            <a:r>
              <a:rPr lang="en-US" sz="2200" dirty="0" smtClean="0">
                <a:solidFill>
                  <a:schemeClr val="tx1"/>
                </a:solidFill>
                <a:latin typeface="Times New Roman" pitchFamily="18" charset="0"/>
                <a:cs typeface="Times New Roman" pitchFamily="18" charset="0"/>
              </a:rPr>
              <a:t>(Department/Designation etc)</a:t>
            </a:r>
          </a:p>
          <a:p>
            <a:pPr marL="441325" indent="-441325" algn="just">
              <a:buClrTx/>
              <a:buSzPct val="100000"/>
              <a:buFont typeface="Arial" pitchFamily="34" charset="0"/>
              <a:buChar char="•"/>
              <a:tabLst>
                <a:tab pos="360363" algn="l"/>
              </a:tabLst>
            </a:pPr>
            <a:r>
              <a:rPr lang="en-US" sz="2200" dirty="0" smtClean="0">
                <a:solidFill>
                  <a:schemeClr val="tx1"/>
                </a:solidFill>
                <a:latin typeface="Times New Roman" pitchFamily="18" charset="0"/>
                <a:cs typeface="Times New Roman" pitchFamily="18" charset="0"/>
              </a:rPr>
              <a:t>CD(Legacy Data) with instructions is being provided.</a:t>
            </a:r>
          </a:p>
          <a:p>
            <a:pPr marL="441325" indent="-441325" algn="just">
              <a:buClrTx/>
              <a:buSzPct val="100000"/>
              <a:buFont typeface="Arial" pitchFamily="34" charset="0"/>
              <a:buChar char="•"/>
              <a:tabLst>
                <a:tab pos="360363" algn="l"/>
              </a:tabLst>
            </a:pPr>
            <a:r>
              <a:rPr lang="en-US" sz="2200" dirty="0" smtClean="0">
                <a:solidFill>
                  <a:schemeClr val="tx1"/>
                </a:solidFill>
                <a:latin typeface="Times New Roman" pitchFamily="18" charset="0"/>
                <a:cs typeface="Times New Roman" pitchFamily="18" charset="0"/>
              </a:rPr>
              <a:t>Target date for completion : by 31-03-2016.</a:t>
            </a:r>
          </a:p>
          <a:p>
            <a:pPr algn="just">
              <a:buFont typeface="Arial" pitchFamily="34" charset="0"/>
              <a:buChar char="•"/>
              <a:tabLst>
                <a:tab pos="360363" algn="l"/>
              </a:tabLst>
            </a:pPr>
            <a:endParaRPr lang="en-US" sz="2000" dirty="0" smtClean="0">
              <a:solidFill>
                <a:schemeClr val="tx1"/>
              </a:solidFill>
              <a:latin typeface="Times New Roman" pitchFamily="18" charset="0"/>
              <a:cs typeface="Times New Roman" pitchFamily="18" charset="0"/>
            </a:endParaRPr>
          </a:p>
          <a:p>
            <a:pPr indent="539750" algn="l">
              <a:buFont typeface="Arial" pitchFamily="34" charset="0"/>
              <a:buChar char="•"/>
              <a:tabLst>
                <a:tab pos="539750" algn="l"/>
              </a:tabLst>
            </a:pPr>
            <a:endParaRPr lang="en-IN" sz="2000" dirty="0">
              <a:solidFill>
                <a:schemeClr val="tx1"/>
              </a:solidFill>
              <a:latin typeface="Times New Roman" pitchFamily="18" charset="0"/>
            </a:endParaRPr>
          </a:p>
          <a:p>
            <a:endParaRPr lang="en-IN"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74638"/>
            <a:ext cx="8401080" cy="487362"/>
          </a:xfrm>
        </p:spPr>
        <p:txBody>
          <a:bodyPr>
            <a:normAutofit/>
          </a:bodyPr>
          <a:lstStyle/>
          <a:p>
            <a:pPr algn="ctr"/>
            <a:r>
              <a:rPr lang="en-US" sz="2800" b="1" u="sng" dirty="0" smtClean="0">
                <a:solidFill>
                  <a:schemeClr val="tx1"/>
                </a:solidFill>
                <a:latin typeface="Times New Roman" pitchFamily="18" charset="0"/>
                <a:cs typeface="Times New Roman" pitchFamily="18" charset="0"/>
              </a:rPr>
              <a:t>Readiness for revision –by CPOs of Zonal </a:t>
            </a:r>
            <a:r>
              <a:rPr lang="en-US" sz="2800" b="1" u="sng" dirty="0" err="1" smtClean="0">
                <a:solidFill>
                  <a:schemeClr val="tx1"/>
                </a:solidFill>
                <a:latin typeface="Times New Roman" pitchFamily="18" charset="0"/>
                <a:cs typeface="Times New Roman" pitchFamily="18" charset="0"/>
              </a:rPr>
              <a:t>Rlys</a:t>
            </a:r>
            <a:endParaRPr lang="en-IN" sz="2800" dirty="0"/>
          </a:p>
        </p:txBody>
      </p:sp>
      <p:sp>
        <p:nvSpPr>
          <p:cNvPr id="3" name="Content Placeholder 2"/>
          <p:cNvSpPr>
            <a:spLocks noGrp="1"/>
          </p:cNvSpPr>
          <p:nvPr>
            <p:ph idx="1"/>
          </p:nvPr>
        </p:nvSpPr>
        <p:spPr>
          <a:xfrm>
            <a:off x="457200" y="1285860"/>
            <a:ext cx="8229600" cy="4840303"/>
          </a:xfrm>
        </p:spPr>
        <p:txBody>
          <a:bodyPr>
            <a:normAutofit lnSpcReduction="10000"/>
          </a:bodyPr>
          <a:lstStyle/>
          <a:p>
            <a:pPr>
              <a:buNone/>
            </a:pPr>
            <a:r>
              <a:rPr lang="en-IN" b="1" dirty="0" smtClean="0">
                <a:latin typeface="Times New Roman" pitchFamily="18" charset="0"/>
                <a:cs typeface="Times New Roman" pitchFamily="18" charset="0"/>
              </a:rPr>
              <a:t>I. </a:t>
            </a:r>
            <a:r>
              <a:rPr lang="en-IN" sz="2600" b="1" u="sng" dirty="0" smtClean="0">
                <a:latin typeface="Times New Roman" pitchFamily="18" charset="0"/>
                <a:cs typeface="Times New Roman" pitchFamily="18" charset="0"/>
              </a:rPr>
              <a:t>FOR NORMAL REVISION(Without OROP</a:t>
            </a:r>
            <a:r>
              <a:rPr lang="en-IN" b="1" u="sng" dirty="0" smtClean="0">
                <a:latin typeface="Times New Roman" pitchFamily="18" charset="0"/>
                <a:cs typeface="Times New Roman" pitchFamily="18" charset="0"/>
              </a:rPr>
              <a:t>)</a:t>
            </a:r>
          </a:p>
          <a:p>
            <a:pPr marL="514350" indent="-514350" algn="just">
              <a:buNone/>
            </a:pPr>
            <a:r>
              <a:rPr lang="en-IN" dirty="0" smtClean="0">
                <a:latin typeface="Times New Roman" pitchFamily="18" charset="0"/>
                <a:cs typeface="Times New Roman" pitchFamily="18" charset="0"/>
              </a:rPr>
              <a:t>	</a:t>
            </a:r>
            <a:r>
              <a:rPr lang="en-IN" sz="2600" dirty="0" smtClean="0">
                <a:latin typeface="Times New Roman" pitchFamily="18" charset="0"/>
                <a:cs typeface="Times New Roman" pitchFamily="18" charset="0"/>
              </a:rPr>
              <a:t>100% completion of </a:t>
            </a:r>
            <a:r>
              <a:rPr lang="en-IN" sz="2600" dirty="0" err="1" smtClean="0">
                <a:latin typeface="Times New Roman" pitchFamily="18" charset="0"/>
                <a:cs typeface="Times New Roman" pitchFamily="18" charset="0"/>
              </a:rPr>
              <a:t>suo-moto</a:t>
            </a:r>
            <a:r>
              <a:rPr lang="en-IN" sz="2600" dirty="0" smtClean="0">
                <a:latin typeface="Times New Roman" pitchFamily="18" charset="0"/>
                <a:cs typeface="Times New Roman" pitchFamily="18" charset="0"/>
              </a:rPr>
              <a:t> revision of pending Pre &amp; Post-2006 cases (if any) as per 6</a:t>
            </a:r>
            <a:r>
              <a:rPr lang="en-IN" sz="2600" baseline="30000" dirty="0" smtClean="0">
                <a:latin typeface="Times New Roman" pitchFamily="18" charset="0"/>
                <a:cs typeface="Times New Roman" pitchFamily="18" charset="0"/>
              </a:rPr>
              <a:t>th</a:t>
            </a:r>
            <a:r>
              <a:rPr lang="en-IN" sz="2600" dirty="0" smtClean="0">
                <a:latin typeface="Times New Roman" pitchFamily="18" charset="0"/>
                <a:cs typeface="Times New Roman" pitchFamily="18" charset="0"/>
              </a:rPr>
              <a:t> CPC.</a:t>
            </a:r>
          </a:p>
          <a:p>
            <a:pPr marL="514350" indent="-514350" algn="just">
              <a:buNone/>
            </a:pPr>
            <a:endParaRPr lang="en-IN" sz="2600" dirty="0" smtClean="0">
              <a:latin typeface="Times New Roman" pitchFamily="18" charset="0"/>
              <a:cs typeface="Times New Roman" pitchFamily="18" charset="0"/>
            </a:endParaRPr>
          </a:p>
          <a:p>
            <a:pPr marL="514350" indent="-514350">
              <a:buNone/>
            </a:pPr>
            <a:r>
              <a:rPr lang="en-IN" b="1" dirty="0" smtClean="0">
                <a:latin typeface="Times New Roman" pitchFamily="18" charset="0"/>
                <a:cs typeface="Times New Roman" pitchFamily="18" charset="0"/>
              </a:rPr>
              <a:t>II</a:t>
            </a:r>
            <a:r>
              <a:rPr lang="en-IN" sz="2600" b="1" dirty="0" smtClean="0">
                <a:latin typeface="Times New Roman" pitchFamily="18" charset="0"/>
                <a:cs typeface="Times New Roman" pitchFamily="18" charset="0"/>
              </a:rPr>
              <a:t>. </a:t>
            </a:r>
            <a:r>
              <a:rPr lang="en-IN" sz="2600" b="1" u="sng" dirty="0" smtClean="0">
                <a:latin typeface="Times New Roman" pitchFamily="18" charset="0"/>
                <a:cs typeface="Times New Roman" pitchFamily="18" charset="0"/>
              </a:rPr>
              <a:t>FOR OROP REVISION</a:t>
            </a:r>
          </a:p>
          <a:p>
            <a:pPr marL="514350" indent="-514350" algn="just">
              <a:buNone/>
            </a:pPr>
            <a:r>
              <a:rPr lang="en-IN" sz="2600" dirty="0" smtClean="0">
                <a:latin typeface="Times New Roman" pitchFamily="18" charset="0"/>
                <a:cs typeface="Times New Roman" pitchFamily="18" charset="0"/>
              </a:rPr>
              <a:t>	To link Service Sheets/Pay Roll of each pensioner irrespective of date of retirement/death and extract </a:t>
            </a:r>
          </a:p>
          <a:p>
            <a:pPr marL="514350" indent="-514350" algn="just">
              <a:buNone/>
            </a:pPr>
            <a:r>
              <a:rPr lang="en-IN" sz="2600" dirty="0" smtClean="0">
                <a:latin typeface="Times New Roman" pitchFamily="18" charset="0"/>
                <a:cs typeface="Times New Roman" pitchFamily="18" charset="0"/>
              </a:rPr>
              <a:t>	 (</a:t>
            </a:r>
            <a:r>
              <a:rPr lang="en-IN" sz="2600" dirty="0" err="1" smtClean="0">
                <a:latin typeface="Times New Roman" pitchFamily="18" charset="0"/>
                <a:cs typeface="Times New Roman" pitchFamily="18" charset="0"/>
              </a:rPr>
              <a:t>i</a:t>
            </a:r>
            <a:r>
              <a:rPr lang="en-IN" sz="2600" dirty="0" smtClean="0">
                <a:latin typeface="Times New Roman" pitchFamily="18" charset="0"/>
                <a:cs typeface="Times New Roman" pitchFamily="18" charset="0"/>
              </a:rPr>
              <a:t>) date of promotion to last pay scale/grade pay and</a:t>
            </a:r>
          </a:p>
          <a:p>
            <a:pPr marL="514350" indent="-514350" algn="just">
              <a:buNone/>
            </a:pPr>
            <a:r>
              <a:rPr lang="en-IN" sz="2600" dirty="0" smtClean="0">
                <a:latin typeface="Times New Roman" pitchFamily="18" charset="0"/>
                <a:cs typeface="Times New Roman" pitchFamily="18" charset="0"/>
              </a:rPr>
              <a:t>	 (ii) number of increments drawn by the ex-employee 	</a:t>
            </a:r>
            <a:r>
              <a:rPr lang="en-IN" dirty="0" smtClean="0">
                <a:latin typeface="Times New Roman" pitchFamily="18" charset="0"/>
                <a:cs typeface="Times New Roman" pitchFamily="18" charset="0"/>
              </a:rPr>
              <a:t>  </a:t>
            </a:r>
            <a:r>
              <a:rPr lang="en-IN" sz="2600" dirty="0" smtClean="0">
                <a:latin typeface="Times New Roman" pitchFamily="18" charset="0"/>
                <a:cs typeface="Times New Roman" pitchFamily="18" charset="0"/>
              </a:rPr>
              <a:t> in last pay scale/Grade pay.</a:t>
            </a:r>
          </a:p>
          <a:p>
            <a:pPr marL="514350" indent="-514350" algn="just">
              <a:buNone/>
            </a:pPr>
            <a:r>
              <a:rPr lang="en-IN" sz="2600" dirty="0" smtClean="0">
                <a:latin typeface="Times New Roman" pitchFamily="18" charset="0"/>
                <a:cs typeface="Times New Roman" pitchFamily="18" charset="0"/>
              </a:rPr>
              <a:t>	</a:t>
            </a:r>
          </a:p>
          <a:p>
            <a:pPr marL="514350" indent="-514350" algn="just">
              <a:buNone/>
            </a:pPr>
            <a:endParaRPr lang="en-IN"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14291"/>
            <a:ext cx="7772400" cy="642942"/>
          </a:xfrm>
        </p:spPr>
        <p:txBody>
          <a:bodyPr>
            <a:noAutofit/>
          </a:bodyPr>
          <a:lstStyle/>
          <a:p>
            <a:pPr algn="ctr"/>
            <a:r>
              <a:rPr lang="en-US" sz="2800" b="1" u="sng" dirty="0" smtClean="0">
                <a:solidFill>
                  <a:schemeClr val="tx1"/>
                </a:solidFill>
                <a:latin typeface="Times New Roman" pitchFamily="18" charset="0"/>
                <a:cs typeface="Times New Roman" pitchFamily="18" charset="0"/>
              </a:rPr>
              <a:t> Age-wise analysis of Railway pensioners</a:t>
            </a:r>
            <a:r>
              <a:rPr lang="en-IN" sz="2000" b="1" dirty="0" smtClean="0">
                <a:solidFill>
                  <a:schemeClr val="tx1"/>
                </a:solidFill>
                <a:latin typeface="Times New Roman" pitchFamily="18" charset="0"/>
                <a:cs typeface="Times New Roman" pitchFamily="18" charset="0"/>
              </a:rPr>
              <a:t/>
            </a:r>
            <a:br>
              <a:rPr lang="en-IN" sz="2000" b="1" dirty="0" smtClean="0">
                <a:solidFill>
                  <a:schemeClr val="tx1"/>
                </a:solidFill>
                <a:latin typeface="Times New Roman" pitchFamily="18" charset="0"/>
                <a:cs typeface="Times New Roman" pitchFamily="18" charset="0"/>
              </a:rPr>
            </a:br>
            <a:endParaRPr lang="en-IN" sz="2000" dirty="0"/>
          </a:p>
        </p:txBody>
      </p:sp>
      <p:sp>
        <p:nvSpPr>
          <p:cNvPr id="4" name="Subtitle 3"/>
          <p:cNvSpPr>
            <a:spLocks noGrp="1"/>
          </p:cNvSpPr>
          <p:nvPr>
            <p:ph type="subTitle" idx="1"/>
          </p:nvPr>
        </p:nvSpPr>
        <p:spPr>
          <a:xfrm>
            <a:off x="500034" y="928670"/>
            <a:ext cx="8286808" cy="5429288"/>
          </a:xfrm>
        </p:spPr>
        <p:txBody>
          <a:bodyPr>
            <a:normAutofit/>
          </a:bodyPr>
          <a:lstStyle/>
          <a:p>
            <a:pPr marL="441325" indent="-441325" algn="just" defTabSz="182563">
              <a:buClrTx/>
              <a:buSzPct val="100000"/>
              <a:buFont typeface="Arial" pitchFamily="34" charset="0"/>
              <a:buChar char="•"/>
              <a:tabLst>
                <a:tab pos="0" algn="l"/>
              </a:tabLst>
            </a:pPr>
            <a:r>
              <a:rPr lang="en-US" sz="2400" dirty="0" smtClean="0">
                <a:solidFill>
                  <a:schemeClr val="tx1"/>
                </a:solidFill>
                <a:latin typeface="Times New Roman" pitchFamily="18" charset="0"/>
                <a:cs typeface="Times New Roman" pitchFamily="18" charset="0"/>
              </a:rPr>
              <a:t>It has been observed by 7th CPC that the % of 80 years age and 	above pensioners in Railway is about </a:t>
            </a:r>
            <a:r>
              <a:rPr lang="en-US" sz="2400" b="1" dirty="0" smtClean="0">
                <a:solidFill>
                  <a:schemeClr val="tx1"/>
                </a:solidFill>
                <a:latin typeface="Times New Roman" pitchFamily="18" charset="0"/>
                <a:cs typeface="Times New Roman" pitchFamily="18" charset="0"/>
              </a:rPr>
              <a:t>20%</a:t>
            </a:r>
            <a:r>
              <a:rPr lang="en-US" sz="2400" dirty="0" smtClean="0">
                <a:solidFill>
                  <a:schemeClr val="tx1"/>
                </a:solidFill>
                <a:latin typeface="Times New Roman" pitchFamily="18" charset="0"/>
                <a:cs typeface="Times New Roman" pitchFamily="18" charset="0"/>
              </a:rPr>
              <a:t> as against the 	national average of </a:t>
            </a:r>
            <a:r>
              <a:rPr lang="en-US" sz="2400" b="1" dirty="0" smtClean="0">
                <a:solidFill>
                  <a:schemeClr val="tx1"/>
                </a:solidFill>
                <a:latin typeface="Times New Roman" pitchFamily="18" charset="0"/>
                <a:cs typeface="Times New Roman" pitchFamily="18" charset="0"/>
              </a:rPr>
              <a:t>11%.</a:t>
            </a:r>
            <a:r>
              <a:rPr lang="en-IN" sz="2400" b="1" dirty="0" smtClean="0">
                <a:solidFill>
                  <a:schemeClr val="tx1"/>
                </a:solidFill>
                <a:latin typeface="Times New Roman" pitchFamily="18" charset="0"/>
                <a:cs typeface="Times New Roman" pitchFamily="18" charset="0"/>
              </a:rPr>
              <a:t> </a:t>
            </a:r>
          </a:p>
          <a:p>
            <a:pPr marL="441325" lvl="0" indent="-441325" algn="just">
              <a:buClrTx/>
              <a:buSzPct val="100000"/>
              <a:buFont typeface="Arial" pitchFamily="34" charset="0"/>
              <a:buChar char="•"/>
              <a:tabLst>
                <a:tab pos="360363" algn="l"/>
              </a:tabLst>
            </a:pPr>
            <a:r>
              <a:rPr lang="en-US" sz="2400" dirty="0" smtClean="0">
                <a:solidFill>
                  <a:schemeClr val="tx1"/>
                </a:solidFill>
                <a:latin typeface="Times New Roman" pitchFamily="18" charset="0"/>
                <a:cs typeface="Times New Roman" pitchFamily="18" charset="0"/>
              </a:rPr>
              <a:t>The </a:t>
            </a:r>
            <a:r>
              <a:rPr lang="en-US" sz="2400" dirty="0">
                <a:solidFill>
                  <a:schemeClr val="tx1"/>
                </a:solidFill>
                <a:latin typeface="Times New Roman" pitchFamily="18" charset="0"/>
                <a:cs typeface="Times New Roman" pitchFamily="18" charset="0"/>
              </a:rPr>
              <a:t>matter has been examined with reference to SBI and </a:t>
            </a:r>
            <a:r>
              <a:rPr lang="en-US" sz="2400" dirty="0" smtClean="0">
                <a:solidFill>
                  <a:schemeClr val="tx1"/>
                </a:solidFill>
                <a:latin typeface="Times New Roman" pitchFamily="18" charset="0"/>
                <a:cs typeface="Times New Roman" pitchFamily="18" charset="0"/>
              </a:rPr>
              <a:t>PNB debit scrolls which </a:t>
            </a:r>
            <a:r>
              <a:rPr lang="en-US" sz="2400" dirty="0">
                <a:solidFill>
                  <a:schemeClr val="tx1"/>
                </a:solidFill>
                <a:latin typeface="Times New Roman" pitchFamily="18" charset="0"/>
                <a:cs typeface="Times New Roman" pitchFamily="18" charset="0"/>
              </a:rPr>
              <a:t>adding together cover 50% of </a:t>
            </a:r>
            <a:r>
              <a:rPr lang="en-US" sz="2400" dirty="0" smtClean="0">
                <a:solidFill>
                  <a:schemeClr val="tx1"/>
                </a:solidFill>
                <a:latin typeface="Times New Roman" pitchFamily="18" charset="0"/>
                <a:cs typeface="Times New Roman" pitchFamily="18" charset="0"/>
              </a:rPr>
              <a:t>Railway pensioners </a:t>
            </a:r>
            <a:r>
              <a:rPr lang="en-US" sz="2400" dirty="0">
                <a:solidFill>
                  <a:schemeClr val="tx1"/>
                </a:solidFill>
                <a:latin typeface="Times New Roman" pitchFamily="18" charset="0"/>
                <a:cs typeface="Times New Roman" pitchFamily="18" charset="0"/>
              </a:rPr>
              <a:t>and </a:t>
            </a:r>
            <a:r>
              <a:rPr lang="en-US" sz="2400" dirty="0" smtClean="0">
                <a:solidFill>
                  <a:schemeClr val="tx1"/>
                </a:solidFill>
                <a:latin typeface="Times New Roman" pitchFamily="18" charset="0"/>
                <a:cs typeface="Times New Roman" pitchFamily="18" charset="0"/>
              </a:rPr>
              <a:t>it </a:t>
            </a:r>
            <a:r>
              <a:rPr lang="en-US" sz="2400" dirty="0">
                <a:solidFill>
                  <a:schemeClr val="tx1"/>
                </a:solidFill>
                <a:latin typeface="Times New Roman" pitchFamily="18" charset="0"/>
                <a:cs typeface="Times New Roman" pitchFamily="18" charset="0"/>
              </a:rPr>
              <a:t>has been </a:t>
            </a:r>
            <a:r>
              <a:rPr lang="en-US" sz="2400" dirty="0" smtClean="0">
                <a:solidFill>
                  <a:schemeClr val="tx1"/>
                </a:solidFill>
                <a:latin typeface="Times New Roman" pitchFamily="18" charset="0"/>
                <a:cs typeface="Times New Roman" pitchFamily="18" charset="0"/>
              </a:rPr>
              <a:t>established </a:t>
            </a:r>
            <a:r>
              <a:rPr lang="en-US" sz="2400" dirty="0">
                <a:solidFill>
                  <a:schemeClr val="tx1"/>
                </a:solidFill>
                <a:latin typeface="Times New Roman" pitchFamily="18" charset="0"/>
                <a:cs typeface="Times New Roman" pitchFamily="18" charset="0"/>
              </a:rPr>
              <a:t>that </a:t>
            </a:r>
            <a:r>
              <a:rPr lang="en-US" sz="2400" dirty="0" smtClean="0">
                <a:solidFill>
                  <a:schemeClr val="tx1"/>
                </a:solidFill>
                <a:latin typeface="Times New Roman" pitchFamily="18" charset="0"/>
                <a:cs typeface="Times New Roman" pitchFamily="18" charset="0"/>
              </a:rPr>
              <a:t>the </a:t>
            </a:r>
            <a:r>
              <a:rPr lang="en-US" sz="2400" b="1" dirty="0" smtClean="0">
                <a:solidFill>
                  <a:schemeClr val="tx1"/>
                </a:solidFill>
                <a:latin typeface="Times New Roman" pitchFamily="18" charset="0"/>
                <a:cs typeface="Times New Roman" pitchFamily="18" charset="0"/>
              </a:rPr>
              <a:t>actual % of aged pensioners is between 7.5% to 10%.</a:t>
            </a:r>
            <a:endParaRPr lang="en-IN" sz="2400" b="1" dirty="0" smtClean="0">
              <a:solidFill>
                <a:schemeClr val="tx1"/>
              </a:solidFill>
              <a:latin typeface="Times New Roman" pitchFamily="18" charset="0"/>
              <a:cs typeface="Times New Roman" pitchFamily="18" charset="0"/>
            </a:endParaRPr>
          </a:p>
          <a:p>
            <a:pPr marL="441325" lvl="0" indent="-441325" algn="just">
              <a:buClrTx/>
              <a:buSzPct val="100000"/>
              <a:buFont typeface="Arial" pitchFamily="34" charset="0"/>
              <a:buChar char="•"/>
              <a:tabLst>
                <a:tab pos="360363" algn="l"/>
              </a:tabLst>
            </a:pPr>
            <a:r>
              <a:rPr lang="en-US" sz="2400" dirty="0" smtClean="0">
                <a:solidFill>
                  <a:schemeClr val="tx1"/>
                </a:solidFill>
                <a:latin typeface="Times New Roman" pitchFamily="18" charset="0"/>
                <a:cs typeface="Times New Roman" pitchFamily="18" charset="0"/>
              </a:rPr>
              <a:t>The </a:t>
            </a:r>
            <a:r>
              <a:rPr lang="en-US" sz="2400" dirty="0">
                <a:solidFill>
                  <a:schemeClr val="tx1"/>
                </a:solidFill>
                <a:latin typeface="Times New Roman" pitchFamily="18" charset="0"/>
                <a:cs typeface="Times New Roman" pitchFamily="18" charset="0"/>
              </a:rPr>
              <a:t>high % in Pay Commission’s report may be </a:t>
            </a:r>
            <a:r>
              <a:rPr lang="en-US" sz="2400" dirty="0" smtClean="0">
                <a:solidFill>
                  <a:schemeClr val="tx1"/>
                </a:solidFill>
                <a:latin typeface="Times New Roman" pitchFamily="18" charset="0"/>
                <a:cs typeface="Times New Roman" pitchFamily="18" charset="0"/>
              </a:rPr>
              <a:t>include </a:t>
            </a:r>
            <a:r>
              <a:rPr lang="en-US" sz="2400" dirty="0">
                <a:solidFill>
                  <a:schemeClr val="tx1"/>
                </a:solidFill>
                <a:latin typeface="Times New Roman" pitchFamily="18" charset="0"/>
                <a:cs typeface="Times New Roman" pitchFamily="18" charset="0"/>
              </a:rPr>
              <a:t>old </a:t>
            </a:r>
            <a:r>
              <a:rPr lang="en-US" sz="2400" dirty="0" smtClean="0">
                <a:solidFill>
                  <a:schemeClr val="tx1"/>
                </a:solidFill>
                <a:latin typeface="Times New Roman" pitchFamily="18" charset="0"/>
                <a:cs typeface="Times New Roman" pitchFamily="18" charset="0"/>
              </a:rPr>
              <a:t>records whose </a:t>
            </a:r>
            <a:r>
              <a:rPr lang="en-US" sz="2400" dirty="0">
                <a:solidFill>
                  <a:schemeClr val="tx1"/>
                </a:solidFill>
                <a:latin typeface="Times New Roman" pitchFamily="18" charset="0"/>
                <a:cs typeface="Times New Roman" pitchFamily="18" charset="0"/>
              </a:rPr>
              <a:t>accounts </a:t>
            </a:r>
            <a:r>
              <a:rPr lang="en-US" sz="2400" dirty="0" smtClean="0">
                <a:solidFill>
                  <a:schemeClr val="tx1"/>
                </a:solidFill>
                <a:latin typeface="Times New Roman" pitchFamily="18" charset="0"/>
                <a:cs typeface="Times New Roman" pitchFamily="18" charset="0"/>
              </a:rPr>
              <a:t>already closed.</a:t>
            </a:r>
            <a:endParaRPr lang="en-IN" sz="2400" dirty="0" smtClean="0">
              <a:solidFill>
                <a:schemeClr val="tx1"/>
              </a:solidFill>
              <a:latin typeface="Times New Roman" pitchFamily="18" charset="0"/>
              <a:cs typeface="Times New Roman" pitchFamily="18" charset="0"/>
            </a:endParaRPr>
          </a:p>
          <a:p>
            <a:pPr marL="441325" lvl="0" indent="-441325" algn="just">
              <a:buClrTx/>
              <a:buSzPct val="100000"/>
              <a:buFont typeface="Arial" pitchFamily="34" charset="0"/>
              <a:buChar char="•"/>
              <a:tabLst>
                <a:tab pos="360363" algn="l"/>
              </a:tabLst>
            </a:pPr>
            <a:r>
              <a:rPr lang="en-US" sz="2400" dirty="0" smtClean="0">
                <a:solidFill>
                  <a:schemeClr val="tx1"/>
                </a:solidFill>
                <a:latin typeface="Times New Roman" pitchFamily="18" charset="0"/>
                <a:cs typeface="Times New Roman" pitchFamily="18" charset="0"/>
              </a:rPr>
              <a:t>The </a:t>
            </a:r>
            <a:r>
              <a:rPr lang="en-US" sz="2400" dirty="0">
                <a:solidFill>
                  <a:schemeClr val="tx1"/>
                </a:solidFill>
                <a:latin typeface="Times New Roman" pitchFamily="18" charset="0"/>
                <a:cs typeface="Times New Roman" pitchFamily="18" charset="0"/>
              </a:rPr>
              <a:t>conversion of Pension to Family pension after retirement </a:t>
            </a:r>
            <a:r>
              <a:rPr lang="en-US" sz="2400" dirty="0" smtClean="0">
                <a:solidFill>
                  <a:schemeClr val="tx1"/>
                </a:solidFill>
                <a:latin typeface="Times New Roman" pitchFamily="18" charset="0"/>
                <a:cs typeface="Times New Roman" pitchFamily="18" charset="0"/>
              </a:rPr>
              <a:t>might not have been </a:t>
            </a:r>
            <a:r>
              <a:rPr lang="en-US" sz="2400" dirty="0">
                <a:solidFill>
                  <a:schemeClr val="tx1"/>
                </a:solidFill>
                <a:latin typeface="Times New Roman" pitchFamily="18" charset="0"/>
                <a:cs typeface="Times New Roman" pitchFamily="18" charset="0"/>
              </a:rPr>
              <a:t>taken accuratel</a:t>
            </a:r>
            <a:r>
              <a:rPr lang="en-US" sz="2200" dirty="0">
                <a:solidFill>
                  <a:schemeClr val="tx1"/>
                </a:solidFill>
                <a:latin typeface="Times New Roman" pitchFamily="18" charset="0"/>
                <a:cs typeface="Times New Roman" pitchFamily="18" charset="0"/>
              </a:rPr>
              <a:t>y</a:t>
            </a:r>
            <a:r>
              <a:rPr lang="en-US" sz="2200" dirty="0" smtClean="0">
                <a:solidFill>
                  <a:schemeClr val="tx1"/>
                </a:solidFill>
                <a:latin typeface="Times New Roman" pitchFamily="18" charset="0"/>
                <a:cs typeface="Times New Roman" pitchFamily="18" charset="0"/>
              </a:rPr>
              <a:t>.</a:t>
            </a:r>
          </a:p>
          <a:p>
            <a:pPr marL="441325" lvl="0" indent="-441325" algn="just">
              <a:buClrTx/>
              <a:buSzPct val="100000"/>
              <a:buFont typeface="Arial" pitchFamily="34" charset="0"/>
              <a:buChar char="•"/>
              <a:tabLst>
                <a:tab pos="92075" algn="l"/>
              </a:tabLst>
            </a:pPr>
            <a:r>
              <a:rPr lang="en-US" sz="2200" dirty="0" smtClean="0">
                <a:solidFill>
                  <a:schemeClr val="tx1"/>
                </a:solidFill>
                <a:latin typeface="Times New Roman" pitchFamily="18" charset="0"/>
                <a:cs typeface="Times New Roman" pitchFamily="18" charset="0"/>
              </a:rPr>
              <a:t> The age-wise analysis is required to be undertaken by each zonal railway to ensure the genuineness of pensioners and correctness of age profile </a:t>
            </a:r>
            <a:r>
              <a:rPr lang="en-US" sz="2200" dirty="0" smtClean="0">
                <a:solidFill>
                  <a:schemeClr val="tx1"/>
                </a:solidFill>
                <a:latin typeface="Times New Roman" pitchFamily="18" charset="0"/>
                <a:cs typeface="Times New Roman" pitchFamily="18" charset="0"/>
                <a:hlinkClick r:id="rId3" action="ppaction://hlinkfile"/>
              </a:rPr>
              <a:t>WR-Age Analysis.xlsx</a:t>
            </a:r>
            <a:endParaRPr lang="en-IN" sz="2200" dirty="0">
              <a:solidFill>
                <a:schemeClr val="tx1"/>
              </a:solidFill>
              <a:latin typeface="Times New Roman" pitchFamily="18" charset="0"/>
              <a:cs typeface="Times New Roman" pitchFamily="18" charset="0"/>
            </a:endParaRPr>
          </a:p>
          <a:p>
            <a:pPr indent="539750">
              <a:tabLst>
                <a:tab pos="539750" algn="l"/>
              </a:tabLst>
            </a:pPr>
            <a:endParaRPr lang="en-IN" sz="2000" dirty="0"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500034" y="632460"/>
          <a:ext cx="8001055" cy="2448140"/>
        </p:xfrm>
        <a:graphic>
          <a:graphicData uri="http://schemas.openxmlformats.org/drawingml/2006/table">
            <a:tbl>
              <a:tblPr firstRow="1" bandRow="1">
                <a:tableStyleId>{5C22544A-7EE6-4342-B048-85BDC9FD1C3A}</a:tableStyleId>
              </a:tblPr>
              <a:tblGrid>
                <a:gridCol w="1274503"/>
                <a:gridCol w="2549009"/>
                <a:gridCol w="2194981"/>
                <a:gridCol w="1982562"/>
              </a:tblGrid>
              <a:tr h="713734">
                <a:tc>
                  <a:txBody>
                    <a:bodyPr/>
                    <a:lstStyle/>
                    <a:p>
                      <a:pPr algn="ctr" fontAlgn="t"/>
                      <a:r>
                        <a:rPr lang="en-IN" sz="1600" b="1" i="0" u="none" strike="noStrike" dirty="0">
                          <a:solidFill>
                            <a:srgbClr val="000000"/>
                          </a:solidFill>
                          <a:latin typeface="Times New Roman" pitchFamily="18" charset="0"/>
                          <a:cs typeface="Times New Roman" pitchFamily="18" charset="0"/>
                        </a:rPr>
                        <a:t>E-PPO implemented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fontAlgn="t"/>
                      <a:r>
                        <a:rPr lang="en-IN" sz="1600" b="1" i="0" u="none" strike="noStrike" dirty="0">
                          <a:solidFill>
                            <a:srgbClr val="000000"/>
                          </a:solidFill>
                          <a:latin typeface="Times New Roman" pitchFamily="18" charset="0"/>
                          <a:cs typeface="Times New Roman" pitchFamily="18" charset="0"/>
                        </a:rPr>
                        <a:t>IP configured and </a:t>
                      </a:r>
                      <a:r>
                        <a:rPr lang="en-IN" sz="1600" b="1" i="0" u="none" strike="noStrike" dirty="0" smtClean="0">
                          <a:solidFill>
                            <a:srgbClr val="000000"/>
                          </a:solidFill>
                          <a:latin typeface="Times New Roman" pitchFamily="18" charset="0"/>
                          <a:cs typeface="Times New Roman" pitchFamily="18" charset="0"/>
                        </a:rPr>
                        <a:t>e-PPO </a:t>
                      </a:r>
                      <a:r>
                        <a:rPr lang="en-IN" sz="1600" b="1" i="0" u="none" strike="noStrike" dirty="0">
                          <a:solidFill>
                            <a:srgbClr val="000000"/>
                          </a:solidFill>
                          <a:latin typeface="Times New Roman" pitchFamily="18" charset="0"/>
                          <a:cs typeface="Times New Roman" pitchFamily="18" charset="0"/>
                        </a:rPr>
                        <a:t>under Testing </a:t>
                      </a:r>
                      <a:endParaRPr lang="en-IN" sz="1600" b="1" i="0" u="none" strike="noStrike" dirty="0" smtClean="0">
                        <a:solidFill>
                          <a:srgbClr val="000000"/>
                        </a:solidFill>
                        <a:latin typeface="Times New Roman" pitchFamily="18" charset="0"/>
                        <a:cs typeface="Times New Roman" pitchFamily="18" charset="0"/>
                      </a:endParaRPr>
                    </a:p>
                    <a:p>
                      <a:pPr algn="ctr" fontAlgn="t"/>
                      <a:r>
                        <a:rPr lang="en-IN" sz="1600" b="1" i="0" u="none" strike="noStrike" dirty="0" smtClean="0">
                          <a:solidFill>
                            <a:srgbClr val="000000"/>
                          </a:solidFill>
                          <a:latin typeface="Times New Roman" pitchFamily="18" charset="0"/>
                          <a:cs typeface="Times New Roman" pitchFamily="18" charset="0"/>
                        </a:rPr>
                        <a:t>(Target : 31-12-2015)</a:t>
                      </a:r>
                      <a:endParaRPr lang="en-IN" sz="1600" b="1" i="0" u="none" strike="noStrike" dirty="0">
                        <a:solidFill>
                          <a:srgbClr val="000000"/>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fontAlgn="t"/>
                      <a:r>
                        <a:rPr lang="en-IN" sz="1600" b="1" i="0" u="none" strike="noStrike" dirty="0">
                          <a:solidFill>
                            <a:srgbClr val="000000"/>
                          </a:solidFill>
                          <a:latin typeface="Times New Roman" pitchFamily="18" charset="0"/>
                          <a:cs typeface="Times New Roman" pitchFamily="18" charset="0"/>
                        </a:rPr>
                        <a:t>Yet to be implemented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fontAlgn="t"/>
                      <a:r>
                        <a:rPr lang="en-IN" sz="1600" b="1" i="0" u="none" strike="noStrike" dirty="0">
                          <a:solidFill>
                            <a:srgbClr val="000000"/>
                          </a:solidFill>
                          <a:latin typeface="Times New Roman" pitchFamily="18" charset="0"/>
                          <a:cs typeface="Times New Roman" pitchFamily="18" charset="0"/>
                        </a:rPr>
                        <a:t>Remarks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r>
              <a:tr h="257801">
                <a:tc>
                  <a:txBody>
                    <a:bodyPr/>
                    <a:lstStyle/>
                    <a:p>
                      <a:pPr algn="ctr" rtl="0" fontAlgn="t"/>
                      <a:r>
                        <a:rPr lang="en-IN" sz="1200" b="1" i="0" u="none" strike="noStrike" dirty="0">
                          <a:solidFill>
                            <a:srgbClr val="000000"/>
                          </a:solidFill>
                          <a:latin typeface="Times New Roman" pitchFamily="18" charset="0"/>
                          <a:cs typeface="Times New Roman" pitchFamily="18" charset="0"/>
                        </a:rPr>
                        <a:t>WR</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200" b="1" i="0" u="none" strike="noStrike" dirty="0" smtClean="0">
                          <a:solidFill>
                            <a:srgbClr val="000000"/>
                          </a:solidFill>
                          <a:latin typeface="Times New Roman" pitchFamily="18" charset="0"/>
                          <a:cs typeface="Times New Roman" pitchFamily="18" charset="0"/>
                        </a:rPr>
                        <a:t>SECR</a:t>
                      </a:r>
                      <a:endParaRPr lang="en-IN" sz="1200" b="1" i="0" u="none" strike="noStrike" dirty="0">
                        <a:solidFill>
                          <a:srgbClr val="000000"/>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200" b="1" i="0" u="none" strike="noStrike" smtClean="0">
                          <a:solidFill>
                            <a:srgbClr val="000000"/>
                          </a:solidFill>
                          <a:latin typeface="Times New Roman" pitchFamily="18" charset="0"/>
                          <a:cs typeface="Times New Roman" pitchFamily="18" charset="0"/>
                        </a:rPr>
                        <a:t>SCR</a:t>
                      </a:r>
                      <a:endParaRPr lang="en-IN" sz="1200" b="1" i="0" u="none" strike="noStrike" dirty="0">
                        <a:solidFill>
                          <a:srgbClr val="000000"/>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a:txBody>
                    <a:bodyPr/>
                    <a:lstStyle/>
                    <a:p>
                      <a:pPr algn="ctr" rtl="0" fontAlgn="t"/>
                      <a:r>
                        <a:rPr lang="en-IN" sz="1300" b="1" i="0" u="none" strike="noStrike" dirty="0">
                          <a:solidFill>
                            <a:srgbClr val="000000"/>
                          </a:solidFill>
                          <a:latin typeface="Times New Roman" pitchFamily="18" charset="0"/>
                          <a:cs typeface="Times New Roman" pitchFamily="18" charset="0"/>
                        </a:rPr>
                        <a:t>Digital dongle ready but </a:t>
                      </a:r>
                      <a:r>
                        <a:rPr lang="en-IN" sz="1300" b="1" i="0" u="none" strike="noStrike" dirty="0" smtClean="0">
                          <a:solidFill>
                            <a:srgbClr val="000000"/>
                          </a:solidFill>
                          <a:latin typeface="Times New Roman" pitchFamily="18" charset="0"/>
                          <a:cs typeface="Times New Roman" pitchFamily="18" charset="0"/>
                        </a:rPr>
                        <a:t>IP address configuration details awaited </a:t>
                      </a:r>
                      <a:r>
                        <a:rPr lang="en-IN" sz="1300" b="1" i="0" u="none" strike="noStrike" dirty="0">
                          <a:solidFill>
                            <a:srgbClr val="000000"/>
                          </a:solidFill>
                          <a:latin typeface="Times New Roman" pitchFamily="18" charset="0"/>
                          <a:cs typeface="Times New Roman" pitchFamily="18" charset="0"/>
                        </a:rPr>
                        <a:t>from </a:t>
                      </a:r>
                      <a:r>
                        <a:rPr lang="en-IN" sz="1300" b="1" i="0" u="none" strike="noStrike" dirty="0" smtClean="0">
                          <a:solidFill>
                            <a:srgbClr val="000000"/>
                          </a:solidFill>
                          <a:latin typeface="Times New Roman" pitchFamily="18" charset="0"/>
                          <a:cs typeface="Times New Roman" pitchFamily="18" charset="0"/>
                        </a:rPr>
                        <a:t>Zones</a:t>
                      </a:r>
                      <a:endParaRPr lang="en-IN" sz="1300" b="1" i="0" u="none" strike="noStrike" dirty="0">
                        <a:solidFill>
                          <a:srgbClr val="000000"/>
                        </a:solidFill>
                        <a:latin typeface="Times New Roman" pitchFamily="18" charset="0"/>
                        <a:cs typeface="Times New Roman" pitchFamily="18" charset="0"/>
                      </a:endParaRPr>
                    </a:p>
                    <a:p>
                      <a:pPr algn="ctr" fontAlgn="t"/>
                      <a:r>
                        <a:rPr lang="en-IN" sz="1300" b="1" i="0" u="none" strike="noStrike" dirty="0">
                          <a:solidFill>
                            <a:srgbClr val="000000"/>
                          </a:solidFill>
                          <a:latin typeface="Times New Roman" pitchFamily="18" charset="0"/>
                          <a:cs typeface="Times New Roman" pitchFamily="18" charset="0"/>
                        </a:rPr>
                        <a:t> </a:t>
                      </a:r>
                    </a:p>
                    <a:p>
                      <a:pPr algn="ctr" fontAlgn="t"/>
                      <a:r>
                        <a:rPr lang="en-IN" sz="1200" b="1" i="0" u="none" strike="noStrike" dirty="0">
                          <a:solidFill>
                            <a:srgbClr val="000000"/>
                          </a:solidFill>
                          <a:latin typeface="Times New Roman" pitchFamily="18" charset="0"/>
                          <a:cs typeface="Times New Roman" pitchFamily="18" charset="0"/>
                        </a:rPr>
                        <a:t>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7801">
                <a:tc>
                  <a:txBody>
                    <a:bodyPr/>
                    <a:lstStyle/>
                    <a:p>
                      <a:pPr algn="ctr" rtl="0" fontAlgn="t"/>
                      <a:r>
                        <a:rPr lang="en-IN" sz="1200" b="1" i="0" u="none" strike="noStrike" dirty="0">
                          <a:solidFill>
                            <a:srgbClr val="000000"/>
                          </a:solidFill>
                          <a:latin typeface="Times New Roman" pitchFamily="18" charset="0"/>
                          <a:cs typeface="Times New Roman" pitchFamily="18" charset="0"/>
                        </a:rPr>
                        <a:t>CR</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200" b="1" i="0" u="none" strike="noStrike" dirty="0" smtClean="0">
                          <a:solidFill>
                            <a:srgbClr val="000000"/>
                          </a:solidFill>
                          <a:latin typeface="Times New Roman" pitchFamily="18" charset="0"/>
                          <a:cs typeface="Times New Roman" pitchFamily="18" charset="0"/>
                        </a:rPr>
                        <a:t>ECOR</a:t>
                      </a:r>
                      <a:endParaRPr lang="en-IN" sz="1200" b="1" i="0" u="none" strike="noStrike" dirty="0">
                        <a:solidFill>
                          <a:srgbClr val="000000"/>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200" b="1" i="0" u="none" strike="noStrike" dirty="0">
                          <a:solidFill>
                            <a:srgbClr val="000000"/>
                          </a:solidFill>
                          <a:latin typeface="Times New Roman" pitchFamily="18" charset="0"/>
                          <a:cs typeface="Times New Roman" pitchFamily="18" charset="0"/>
                        </a:rPr>
                        <a:t>NWR</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IN"/>
                    </a:p>
                  </a:txBody>
                  <a:tcPr/>
                </a:tc>
              </a:tr>
              <a:tr h="257801">
                <a:tc>
                  <a:txBody>
                    <a:bodyPr/>
                    <a:lstStyle/>
                    <a:p>
                      <a:pPr algn="ctr" rtl="0" fontAlgn="t"/>
                      <a:r>
                        <a:rPr lang="en-IN" sz="1200" b="1" i="0" u="none" strike="noStrike" dirty="0">
                          <a:solidFill>
                            <a:srgbClr val="000000"/>
                          </a:solidFill>
                          <a:latin typeface="Times New Roman" pitchFamily="18" charset="0"/>
                          <a:cs typeface="Times New Roman" pitchFamily="18" charset="0"/>
                        </a:rPr>
                        <a:t>NCR</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200" b="1" i="0" u="none" strike="noStrike" dirty="0" smtClean="0">
                          <a:solidFill>
                            <a:srgbClr val="000000"/>
                          </a:solidFill>
                          <a:latin typeface="Times New Roman" pitchFamily="18" charset="0"/>
                          <a:cs typeface="Times New Roman" pitchFamily="18" charset="0"/>
                        </a:rPr>
                        <a:t>NR</a:t>
                      </a:r>
                      <a:endParaRPr lang="en-IN" sz="1200" b="1" i="0" u="none" strike="noStrike" dirty="0">
                        <a:solidFill>
                          <a:srgbClr val="000000"/>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200" b="1" i="0" u="none" strike="noStrike" dirty="0">
                          <a:solidFill>
                            <a:srgbClr val="000000"/>
                          </a:solidFill>
                          <a:latin typeface="Times New Roman" pitchFamily="18" charset="0"/>
                          <a:cs typeface="Times New Roman" pitchFamily="18" charset="0"/>
                        </a:rPr>
                        <a:t>WCR</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t"/>
                      <a:endParaRPr lang="en-IN" sz="1200" b="1" i="0" u="none" strike="noStrike" dirty="0">
                        <a:solidFill>
                          <a:srgbClr val="000000"/>
                        </a:solidFill>
                        <a:latin typeface="Calibri"/>
                      </a:endParaRPr>
                    </a:p>
                  </a:txBody>
                  <a:tcPr marL="9525" marR="9525" marT="9525" marB="0"/>
                </a:tc>
              </a:tr>
              <a:tr h="366002">
                <a:tc>
                  <a:txBody>
                    <a:bodyPr/>
                    <a:lstStyle/>
                    <a:p>
                      <a:pPr algn="ctr" rtl="0" fontAlgn="t"/>
                      <a:r>
                        <a:rPr lang="en-IN" sz="1200" b="1" i="0" u="none" strike="noStrike" dirty="0">
                          <a:solidFill>
                            <a:srgbClr val="000000"/>
                          </a:solidFill>
                          <a:latin typeface="Times New Roman" pitchFamily="18" charset="0"/>
                          <a:cs typeface="Times New Roman" pitchFamily="18" charset="0"/>
                        </a:rPr>
                        <a:t>SR</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200" b="1" i="0" u="none" strike="noStrike" dirty="0" smtClean="0">
                          <a:solidFill>
                            <a:srgbClr val="000000"/>
                          </a:solidFill>
                          <a:latin typeface="Times New Roman" pitchFamily="18" charset="0"/>
                          <a:cs typeface="Times New Roman" pitchFamily="18" charset="0"/>
                        </a:rPr>
                        <a:t>SWR</a:t>
                      </a:r>
                      <a:endParaRPr lang="en-IN" sz="1200" b="1" i="0" u="none" strike="noStrike" dirty="0">
                        <a:solidFill>
                          <a:srgbClr val="000000"/>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200" b="1" i="0" u="none" strike="noStrike" dirty="0">
                          <a:solidFill>
                            <a:srgbClr val="000000"/>
                          </a:solidFill>
                          <a:latin typeface="Times New Roman" pitchFamily="18" charset="0"/>
                          <a:cs typeface="Times New Roman" pitchFamily="18" charset="0"/>
                        </a:rPr>
                        <a:t>ECR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t"/>
                      <a:endParaRPr lang="en-IN" sz="1200" b="1" i="0" u="none" strike="noStrike" dirty="0">
                        <a:solidFill>
                          <a:srgbClr val="000000"/>
                        </a:solidFill>
                        <a:latin typeface="Calibri"/>
                      </a:endParaRPr>
                    </a:p>
                  </a:txBody>
                  <a:tcPr marL="9525" marR="9525" marT="9525" marB="0"/>
                </a:tc>
              </a:tr>
              <a:tr h="361454">
                <a:tc>
                  <a:txBody>
                    <a:bodyPr/>
                    <a:lstStyle/>
                    <a:p>
                      <a:pPr algn="ctr" rtl="0" fontAlgn="t"/>
                      <a:r>
                        <a:rPr lang="en-IN" sz="1200" b="1" i="0" u="none" strike="noStrike" dirty="0">
                          <a:solidFill>
                            <a:srgbClr val="000000"/>
                          </a:solidFill>
                          <a:latin typeface="Times New Roman" pitchFamily="18" charset="0"/>
                          <a:cs typeface="Times New Roman" pitchFamily="18" charset="0"/>
                        </a:rPr>
                        <a:t>ER</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200" b="1" i="0" u="none" strike="noStrike" dirty="0" smtClean="0">
                          <a:solidFill>
                            <a:srgbClr val="000000"/>
                          </a:solidFill>
                          <a:latin typeface="Times New Roman" pitchFamily="18" charset="0"/>
                          <a:cs typeface="Times New Roman" pitchFamily="18" charset="0"/>
                        </a:rPr>
                        <a:t>SER</a:t>
                      </a:r>
                      <a:endParaRPr lang="en-IN" sz="1200" b="1" i="0" u="none" strike="noStrike" dirty="0">
                        <a:solidFill>
                          <a:srgbClr val="000000"/>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1400" dirty="0" smtClean="0">
                          <a:latin typeface="Times New Roman" pitchFamily="18" charset="0"/>
                          <a:cs typeface="Times New Roman" pitchFamily="18" charset="0"/>
                        </a:rPr>
                        <a:t>NER</a:t>
                      </a:r>
                      <a:endParaRPr lang="en-IN" sz="1400" dirty="0">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200" b="1" i="0" u="none" strike="noStrike" dirty="0" smtClean="0">
                          <a:solidFill>
                            <a:srgbClr val="000000"/>
                          </a:solidFill>
                          <a:latin typeface="Times New Roman" pitchFamily="18" charset="0"/>
                          <a:cs typeface="Times New Roman" pitchFamily="18" charset="0"/>
                        </a:rPr>
                        <a:t>Digital signature Documents </a:t>
                      </a:r>
                      <a:r>
                        <a:rPr lang="en-IN" sz="1200" b="1" i="0" u="none" strike="noStrike" dirty="0">
                          <a:solidFill>
                            <a:srgbClr val="000000"/>
                          </a:solidFill>
                          <a:latin typeface="Times New Roman" pitchFamily="18" charset="0"/>
                          <a:cs typeface="Times New Roman" pitchFamily="18" charset="0"/>
                        </a:rPr>
                        <a:t>not received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1947">
                <a:tc>
                  <a:txBody>
                    <a:bodyPr/>
                    <a:lstStyle/>
                    <a:p>
                      <a:pPr algn="ctr" fontAlgn="t"/>
                      <a:r>
                        <a:rPr lang="en-IN" sz="1200" b="1" i="0" u="none" strike="noStrike" dirty="0">
                          <a:solidFill>
                            <a:srgbClr val="000000"/>
                          </a:solidFill>
                          <a:latin typeface="Times New Roman" pitchFamily="18" charset="0"/>
                          <a:cs typeface="Times New Roman" pitchFamily="18" charset="0"/>
                        </a:rPr>
                        <a:t>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t"/>
                      <a:r>
                        <a:rPr lang="en-IN" sz="1200" b="1" i="0" u="none" strike="noStrike" dirty="0">
                          <a:solidFill>
                            <a:srgbClr val="000000"/>
                          </a:solidFill>
                          <a:latin typeface="Times New Roman" pitchFamily="18" charset="0"/>
                          <a:cs typeface="Times New Roman" pitchFamily="18" charset="0"/>
                        </a:rPr>
                        <a:t>NFR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IN" sz="1200" b="1" i="0" u="none" strike="noStrike" dirty="0">
                          <a:solidFill>
                            <a:srgbClr val="000000"/>
                          </a:solidFill>
                          <a:latin typeface="Times New Roman" pitchFamily="18" charset="0"/>
                          <a:cs typeface="Times New Roman" pitchFamily="18" charset="0"/>
                        </a:rPr>
                        <a:t>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IN" sz="1200" b="1" i="0" u="none" strike="noStrike" dirty="0">
                          <a:solidFill>
                            <a:srgbClr val="000000"/>
                          </a:solidFill>
                          <a:latin typeface="Times New Roman" pitchFamily="18" charset="0"/>
                          <a:cs typeface="Times New Roman" pitchFamily="18" charset="0"/>
                        </a:rPr>
                        <a:t>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6" name="Table 5"/>
          <p:cNvGraphicFramePr>
            <a:graphicFrameLocks noGrp="1"/>
          </p:cNvGraphicFramePr>
          <p:nvPr/>
        </p:nvGraphicFramePr>
        <p:xfrm>
          <a:off x="571472" y="3643314"/>
          <a:ext cx="7858180" cy="1099495"/>
        </p:xfrm>
        <a:graphic>
          <a:graphicData uri="http://schemas.openxmlformats.org/drawingml/2006/table">
            <a:tbl>
              <a:tblPr firstRow="1" bandRow="1">
                <a:tableStyleId>{5C22544A-7EE6-4342-B048-85BDC9FD1C3A}</a:tableStyleId>
              </a:tblPr>
              <a:tblGrid>
                <a:gridCol w="1964545"/>
                <a:gridCol w="2264583"/>
                <a:gridCol w="3629052"/>
              </a:tblGrid>
              <a:tr h="449890">
                <a:tc>
                  <a:txBody>
                    <a:bodyPr/>
                    <a:lstStyle/>
                    <a:p>
                      <a:pPr algn="ctr" fontAlgn="t"/>
                      <a:r>
                        <a:rPr lang="en-IN" sz="1400" b="0" i="0" u="none" strike="noStrike" dirty="0">
                          <a:solidFill>
                            <a:srgbClr val="000000"/>
                          </a:solidFill>
                          <a:latin typeface="Times New Roman" pitchFamily="18" charset="0"/>
                          <a:cs typeface="Times New Roman" pitchFamily="18" charset="0"/>
                        </a:rPr>
                        <a:t>E-PPO implemented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fontAlgn="t"/>
                      <a:r>
                        <a:rPr lang="en-IN" sz="1400" b="0" i="0" u="none" strike="noStrike" dirty="0">
                          <a:solidFill>
                            <a:srgbClr val="000000"/>
                          </a:solidFill>
                          <a:latin typeface="Times New Roman" pitchFamily="18" charset="0"/>
                          <a:cs typeface="Times New Roman" pitchFamily="18" charset="0"/>
                        </a:rPr>
                        <a:t>AT FINAL </a:t>
                      </a:r>
                      <a:r>
                        <a:rPr lang="en-IN" sz="1400" b="0" i="0" u="none" strike="noStrike" dirty="0" smtClean="0">
                          <a:solidFill>
                            <a:srgbClr val="000000"/>
                          </a:solidFill>
                          <a:latin typeface="Times New Roman" pitchFamily="18" charset="0"/>
                          <a:cs typeface="Times New Roman" pitchFamily="18" charset="0"/>
                        </a:rPr>
                        <a:t>STAGE</a:t>
                      </a:r>
                    </a:p>
                    <a:p>
                      <a:pPr marL="0" marR="0" indent="0" algn="ctr" defTabSz="914400" rtl="0" eaLnBrk="1" fontAlgn="t" latinLnBrk="0" hangingPunct="1">
                        <a:lnSpc>
                          <a:spcPct val="100000"/>
                        </a:lnSpc>
                        <a:spcBef>
                          <a:spcPts val="0"/>
                        </a:spcBef>
                        <a:spcAft>
                          <a:spcPts val="0"/>
                        </a:spcAft>
                        <a:buClrTx/>
                        <a:buSzTx/>
                        <a:buFontTx/>
                        <a:buNone/>
                        <a:tabLst/>
                        <a:defRPr/>
                      </a:pPr>
                      <a:r>
                        <a:rPr lang="en-IN" sz="1400" b="1" i="0" u="none" strike="noStrike" dirty="0" smtClean="0">
                          <a:solidFill>
                            <a:srgbClr val="000000"/>
                          </a:solidFill>
                          <a:latin typeface="Times New Roman" pitchFamily="18" charset="0"/>
                          <a:cs typeface="Times New Roman" pitchFamily="18" charset="0"/>
                        </a:rPr>
                        <a:t>(Target : 31-12-2015)</a:t>
                      </a:r>
                      <a:endParaRPr lang="en-IN" sz="1400" b="0" i="0" u="none" strike="noStrike" dirty="0">
                        <a:solidFill>
                          <a:srgbClr val="000000"/>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fontAlgn="t"/>
                      <a:r>
                        <a:rPr lang="en-IN" sz="1400" b="0" i="0" u="none" strike="noStrike" dirty="0">
                          <a:solidFill>
                            <a:srgbClr val="000000"/>
                          </a:solidFill>
                          <a:latin typeface="Times New Roman" pitchFamily="18" charset="0"/>
                          <a:cs typeface="Times New Roman" pitchFamily="18" charset="0"/>
                        </a:rPr>
                        <a:t>AT INITIAL STATGE</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r>
              <a:tr h="621680">
                <a:tc>
                  <a:txBody>
                    <a:bodyPr/>
                    <a:lstStyle/>
                    <a:p>
                      <a:pPr algn="ctr" fontAlgn="t"/>
                      <a:r>
                        <a:rPr lang="en-IN" sz="1400" b="0" i="0" u="none" strike="noStrike" dirty="0" smtClean="0">
                          <a:solidFill>
                            <a:srgbClr val="000000"/>
                          </a:solidFill>
                          <a:latin typeface="Times New Roman" pitchFamily="18" charset="0"/>
                          <a:cs typeface="Times New Roman" pitchFamily="18" charset="0"/>
                        </a:rPr>
                        <a:t>SBI,PNB,CBI</a:t>
                      </a:r>
                    </a:p>
                    <a:p>
                      <a:pPr algn="ctr" fontAlgn="t"/>
                      <a:r>
                        <a:rPr lang="en-IN" sz="1400" b="0" i="0" u="none" strike="noStrike" dirty="0" smtClean="0">
                          <a:solidFill>
                            <a:srgbClr val="000000"/>
                          </a:solidFill>
                          <a:latin typeface="Times New Roman" pitchFamily="18" charset="0"/>
                          <a:cs typeface="Times New Roman" pitchFamily="18" charset="0"/>
                        </a:rPr>
                        <a:t>(50%  pensioners)</a:t>
                      </a:r>
                      <a:endParaRPr lang="en-IN" sz="1400" b="0" i="0" u="none" strike="noStrike" dirty="0">
                        <a:solidFill>
                          <a:srgbClr val="000000"/>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IN" sz="1400" b="0" i="0" u="none" strike="noStrike" dirty="0">
                          <a:solidFill>
                            <a:srgbClr val="000000"/>
                          </a:solidFill>
                          <a:latin typeface="Times New Roman" pitchFamily="18" charset="0"/>
                          <a:cs typeface="Times New Roman" pitchFamily="18" charset="0"/>
                        </a:rPr>
                        <a:t>BOB,INDIAN BANK,UNION </a:t>
                      </a:r>
                      <a:r>
                        <a:rPr lang="en-IN" sz="1400" b="0" i="0" u="none" strike="noStrike" dirty="0" smtClean="0">
                          <a:solidFill>
                            <a:srgbClr val="000000"/>
                          </a:solidFill>
                          <a:latin typeface="Times New Roman" pitchFamily="18" charset="0"/>
                          <a:cs typeface="Times New Roman" pitchFamily="18" charset="0"/>
                        </a:rPr>
                        <a:t>BANK, SYNDICATE                ( 20% pensioners)</a:t>
                      </a:r>
                      <a:endParaRPr lang="en-IN" sz="1400" b="0" i="0" u="none" strike="noStrike" dirty="0">
                        <a:solidFill>
                          <a:srgbClr val="000000"/>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IN" sz="1400" b="0" i="0" u="none" strike="noStrike" dirty="0">
                          <a:solidFill>
                            <a:srgbClr val="000000"/>
                          </a:solidFill>
                          <a:latin typeface="Times New Roman" pitchFamily="18" charset="0"/>
                          <a:cs typeface="Times New Roman" pitchFamily="18" charset="0"/>
                        </a:rPr>
                        <a:t>ALLAHABD BANK,SBI ASSOCIATES,VIJAYA BANK,INDIAN OVERSEAS BANK,BANK OF </a:t>
                      </a:r>
                      <a:r>
                        <a:rPr lang="en-IN" sz="1400" b="0" i="0" u="none" strike="noStrike" dirty="0" smtClean="0">
                          <a:solidFill>
                            <a:srgbClr val="000000"/>
                          </a:solidFill>
                          <a:latin typeface="Times New Roman" pitchFamily="18" charset="0"/>
                          <a:cs typeface="Times New Roman" pitchFamily="18" charset="0"/>
                        </a:rPr>
                        <a:t>MAHARASHTRA  (30%</a:t>
                      </a:r>
                      <a:r>
                        <a:rPr lang="en-IN" sz="1400" b="0" i="0" u="none" strike="noStrike" baseline="0" dirty="0" smtClean="0">
                          <a:solidFill>
                            <a:srgbClr val="000000"/>
                          </a:solidFill>
                          <a:latin typeface="Times New Roman" pitchFamily="18" charset="0"/>
                          <a:cs typeface="Times New Roman" pitchFamily="18" charset="0"/>
                        </a:rPr>
                        <a:t> pensioner)</a:t>
                      </a:r>
                      <a:endParaRPr lang="en-IN" sz="1400" b="0" i="0" u="none" strike="noStrike" dirty="0">
                        <a:solidFill>
                          <a:srgbClr val="000000"/>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7" name="Table 6"/>
          <p:cNvGraphicFramePr>
            <a:graphicFrameLocks noGrp="1"/>
          </p:cNvGraphicFramePr>
          <p:nvPr/>
        </p:nvGraphicFramePr>
        <p:xfrm>
          <a:off x="500034" y="5286388"/>
          <a:ext cx="7929619" cy="785818"/>
        </p:xfrm>
        <a:graphic>
          <a:graphicData uri="http://schemas.openxmlformats.org/drawingml/2006/table">
            <a:tbl>
              <a:tblPr firstRow="1" bandRow="1">
                <a:tableStyleId>{5C22544A-7EE6-4342-B048-85BDC9FD1C3A}</a:tableStyleId>
              </a:tblPr>
              <a:tblGrid>
                <a:gridCol w="1982405"/>
                <a:gridCol w="3964809"/>
                <a:gridCol w="1982405"/>
              </a:tblGrid>
              <a:tr h="319821">
                <a:tc>
                  <a:txBody>
                    <a:bodyPr/>
                    <a:lstStyle/>
                    <a:p>
                      <a:pPr algn="ctr" fontAlgn="b"/>
                      <a:r>
                        <a:rPr lang="en-IN" sz="1400" b="0" i="0" u="none" strike="noStrike" dirty="0">
                          <a:solidFill>
                            <a:srgbClr val="000000"/>
                          </a:solidFill>
                          <a:latin typeface="Times New Roman" pitchFamily="18" charset="0"/>
                          <a:cs typeface="Times New Roman" pitchFamily="18" charset="0"/>
                        </a:rPr>
                        <a:t>IMPLEMNTED</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IN" sz="1400" b="0" i="0" u="none" strike="noStrike" dirty="0">
                          <a:solidFill>
                            <a:srgbClr val="000000"/>
                          </a:solidFill>
                          <a:latin typeface="Times New Roman" pitchFamily="18" charset="0"/>
                          <a:cs typeface="Times New Roman" pitchFamily="18" charset="0"/>
                        </a:rPr>
                        <a:t>AT FINAL </a:t>
                      </a:r>
                      <a:r>
                        <a:rPr lang="en-IN" sz="1400" b="0" i="0" u="none" strike="noStrike" dirty="0" smtClean="0">
                          <a:solidFill>
                            <a:srgbClr val="000000"/>
                          </a:solidFill>
                          <a:latin typeface="Times New Roman" pitchFamily="18" charset="0"/>
                          <a:cs typeface="Times New Roman" pitchFamily="18" charset="0"/>
                        </a:rPr>
                        <a:t>STAGE </a:t>
                      </a:r>
                      <a:r>
                        <a:rPr lang="en-IN" sz="1400" b="1" i="0" u="none" strike="noStrike" dirty="0" smtClean="0">
                          <a:solidFill>
                            <a:srgbClr val="000000"/>
                          </a:solidFill>
                          <a:latin typeface="Times New Roman" pitchFamily="18" charset="0"/>
                          <a:cs typeface="Times New Roman" pitchFamily="18" charset="0"/>
                        </a:rPr>
                        <a:t>(Target : 31-12-2015)</a:t>
                      </a:r>
                      <a:endParaRPr lang="en-IN" sz="1400" b="0" i="0" u="none" strike="noStrike" dirty="0">
                        <a:solidFill>
                          <a:srgbClr val="000000"/>
                        </a:solidFill>
                        <a:latin typeface="Times New Roman" pitchFamily="18" charset="0"/>
                        <a:cs typeface="Times New Roman"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l" fontAlgn="b"/>
                      <a:r>
                        <a:rPr lang="en-IN" sz="1400" b="0" i="0" u="none" strike="noStrike" dirty="0">
                          <a:solidFill>
                            <a:srgbClr val="000000"/>
                          </a:solidFill>
                          <a:latin typeface="Times New Roman" pitchFamily="18" charset="0"/>
                          <a:cs typeface="Times New Roman" pitchFamily="18" charset="0"/>
                        </a:rPr>
                        <a:t>AT INITIAL STATGE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r>
              <a:tr h="465997">
                <a:tc>
                  <a:txBody>
                    <a:bodyPr/>
                    <a:lstStyle/>
                    <a:p>
                      <a:pPr algn="ctr" fontAlgn="ctr"/>
                      <a:r>
                        <a:rPr lang="en-IN" sz="1400" b="0" i="0" u="none" strike="noStrike" dirty="0" smtClean="0">
                          <a:solidFill>
                            <a:srgbClr val="000000"/>
                          </a:solidFill>
                          <a:latin typeface="Times New Roman" pitchFamily="18" charset="0"/>
                          <a:cs typeface="Times New Roman" pitchFamily="18" charset="0"/>
                        </a:rPr>
                        <a:t>SBI,PNB</a:t>
                      </a:r>
                      <a:r>
                        <a:rPr lang="en-IN" sz="1400" b="0" i="0" u="none" strike="noStrike" baseline="0" dirty="0">
                          <a:solidFill>
                            <a:srgbClr val="000000"/>
                          </a:solidFill>
                          <a:latin typeface="Times New Roman" pitchFamily="18" charset="0"/>
                          <a:cs typeface="Times New Roman" pitchFamily="18" charset="0"/>
                        </a:rPr>
                        <a:t> </a:t>
                      </a:r>
                      <a:r>
                        <a:rPr lang="en-IN" sz="1400" b="0" i="0" u="none" strike="noStrike" baseline="0" dirty="0" smtClean="0">
                          <a:solidFill>
                            <a:srgbClr val="000000"/>
                          </a:solidFill>
                          <a:latin typeface="Times New Roman" pitchFamily="18" charset="0"/>
                          <a:cs typeface="Times New Roman" pitchFamily="18" charset="0"/>
                        </a:rPr>
                        <a:t>(data- 6,50,000)</a:t>
                      </a:r>
                      <a:endParaRPr lang="en-IN" sz="1400" b="0" i="0" u="none" strike="noStrike" dirty="0" smtClean="0">
                        <a:solidFill>
                          <a:srgbClr val="000000"/>
                        </a:solidFill>
                        <a:latin typeface="Times New Roman" pitchFamily="18" charset="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IN" sz="1400" b="0" i="0" u="none" strike="noStrike" dirty="0">
                          <a:solidFill>
                            <a:srgbClr val="000000"/>
                          </a:solidFill>
                          <a:latin typeface="Times New Roman" pitchFamily="18" charset="0"/>
                          <a:cs typeface="Times New Roman" pitchFamily="18" charset="0"/>
                        </a:rPr>
                        <a:t>BANK OF BARODA,BANK OF INDIA</a:t>
                      </a:r>
                      <a:r>
                        <a:rPr lang="en-IN" sz="1400" b="0" i="0" u="none" strike="noStrike" dirty="0" smtClean="0">
                          <a:solidFill>
                            <a:srgbClr val="000000"/>
                          </a:solidFill>
                          <a:latin typeface="Times New Roman" pitchFamily="18" charset="0"/>
                          <a:cs typeface="Times New Roman" pitchFamily="18" charset="0"/>
                        </a:rPr>
                        <a:t>,</a:t>
                      </a:r>
                    </a:p>
                    <a:p>
                      <a:pPr algn="ctr" fontAlgn="ctr"/>
                      <a:r>
                        <a:rPr lang="en-IN" sz="1400" b="0" i="0" u="none" strike="noStrike" dirty="0" smtClean="0">
                          <a:solidFill>
                            <a:srgbClr val="000000"/>
                          </a:solidFill>
                          <a:latin typeface="Times New Roman" pitchFamily="18" charset="0"/>
                          <a:cs typeface="Times New Roman" pitchFamily="18" charset="0"/>
                        </a:rPr>
                        <a:t>CENTRAL </a:t>
                      </a:r>
                      <a:r>
                        <a:rPr lang="en-IN" sz="1400" b="0" i="0" u="none" strike="noStrike" dirty="0">
                          <a:solidFill>
                            <a:srgbClr val="000000"/>
                          </a:solidFill>
                          <a:latin typeface="Times New Roman" pitchFamily="18" charset="0"/>
                          <a:cs typeface="Times New Roman" pitchFamily="18" charset="0"/>
                        </a:rPr>
                        <a:t>BANK OF </a:t>
                      </a:r>
                      <a:r>
                        <a:rPr lang="en-IN" sz="1400" b="0" i="0" u="none" strike="noStrike" dirty="0" smtClean="0">
                          <a:solidFill>
                            <a:srgbClr val="000000"/>
                          </a:solidFill>
                          <a:latin typeface="Times New Roman" pitchFamily="18" charset="0"/>
                          <a:cs typeface="Times New Roman" pitchFamily="18" charset="0"/>
                        </a:rPr>
                        <a:t>INDIA (data-2,10,000)</a:t>
                      </a:r>
                      <a:endParaRPr lang="en-IN" sz="1400" b="0" i="0" u="none" strike="noStrike" dirty="0">
                        <a:solidFill>
                          <a:srgbClr val="000000"/>
                        </a:solidFill>
                        <a:latin typeface="Times New Roman" pitchFamily="18" charset="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IN" sz="1400" b="0" i="0" u="none" strike="noStrike">
                          <a:solidFill>
                            <a:srgbClr val="000000"/>
                          </a:solidFill>
                          <a:latin typeface="Times New Roman" pitchFamily="18" charset="0"/>
                          <a:cs typeface="Times New Roman" pitchFamily="18" charset="0"/>
                        </a:rPr>
                        <a:t>ALL </a:t>
                      </a:r>
                      <a:r>
                        <a:rPr lang="en-IN" sz="1400" b="0" i="0" u="none" strike="noStrike" smtClean="0">
                          <a:solidFill>
                            <a:srgbClr val="000000"/>
                          </a:solidFill>
                          <a:latin typeface="Times New Roman" pitchFamily="18" charset="0"/>
                          <a:cs typeface="Times New Roman" pitchFamily="18" charset="0"/>
                        </a:rPr>
                        <a:t>OTHER </a:t>
                      </a:r>
                      <a:r>
                        <a:rPr lang="en-IN" sz="1400" b="0" i="0" u="none" strike="noStrike" dirty="0">
                          <a:solidFill>
                            <a:srgbClr val="000000"/>
                          </a:solidFill>
                          <a:latin typeface="Times New Roman" pitchFamily="18" charset="0"/>
                          <a:cs typeface="Times New Roman" pitchFamily="18" charset="0"/>
                        </a:rPr>
                        <a:t>21 </a:t>
                      </a:r>
                      <a:r>
                        <a:rPr lang="en-IN" sz="1400" b="0" i="0" u="none" strike="noStrike" dirty="0" smtClean="0">
                          <a:solidFill>
                            <a:srgbClr val="000000"/>
                          </a:solidFill>
                          <a:latin typeface="Times New Roman" pitchFamily="18" charset="0"/>
                          <a:cs typeface="Times New Roman" pitchFamily="18" charset="0"/>
                        </a:rPr>
                        <a:t>BANKS </a:t>
                      </a:r>
                      <a:r>
                        <a:rPr lang="en-IN" sz="1400" b="0" i="0" u="none" strike="noStrike" smtClean="0">
                          <a:solidFill>
                            <a:srgbClr val="000000"/>
                          </a:solidFill>
                          <a:latin typeface="Times New Roman" pitchFamily="18" charset="0"/>
                          <a:cs typeface="Times New Roman" pitchFamily="18" charset="0"/>
                        </a:rPr>
                        <a:t>(data-5,40,000</a:t>
                      </a:r>
                      <a:r>
                        <a:rPr lang="en-IN" sz="1400" b="0" i="0" u="none" strike="noStrike" dirty="0" smtClean="0">
                          <a:solidFill>
                            <a:srgbClr val="000000"/>
                          </a:solidFill>
                          <a:latin typeface="Times New Roman" pitchFamily="18" charset="0"/>
                          <a:cs typeface="Times New Roman" pitchFamily="18" charset="0"/>
                        </a:rPr>
                        <a:t>)</a:t>
                      </a:r>
                      <a:endParaRPr lang="en-IN" sz="1400" b="0" i="0" u="none" strike="noStrike" dirty="0">
                        <a:solidFill>
                          <a:srgbClr val="000000"/>
                        </a:solidFill>
                        <a:latin typeface="Times New Roman" pitchFamily="18" charset="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8" name="TextBox 7"/>
          <p:cNvSpPr txBox="1"/>
          <p:nvPr/>
        </p:nvSpPr>
        <p:spPr>
          <a:xfrm>
            <a:off x="500034" y="214290"/>
            <a:ext cx="7881966" cy="400110"/>
          </a:xfrm>
          <a:prstGeom prst="rect">
            <a:avLst/>
          </a:prstGeom>
          <a:noFill/>
        </p:spPr>
        <p:txBody>
          <a:bodyPr wrap="square" rtlCol="0">
            <a:spAutoFit/>
          </a:bodyPr>
          <a:lstStyle/>
          <a:p>
            <a:pPr algn="ctr"/>
            <a:r>
              <a:rPr lang="en-IN" sz="2000" b="1" u="sng" dirty="0" smtClean="0">
                <a:latin typeface="Times New Roman" pitchFamily="18" charset="0"/>
                <a:cs typeface="Times New Roman" pitchFamily="18" charset="0"/>
              </a:rPr>
              <a:t>E-PPO IMPLEMENTATION BY RAILWAYS</a:t>
            </a:r>
            <a:endParaRPr lang="en-IN" sz="2000" b="1" u="sng" dirty="0">
              <a:latin typeface="Times New Roman" pitchFamily="18" charset="0"/>
              <a:cs typeface="Times New Roman" pitchFamily="18" charset="0"/>
            </a:endParaRPr>
          </a:p>
        </p:txBody>
      </p:sp>
      <p:sp>
        <p:nvSpPr>
          <p:cNvPr id="9" name="TextBox 8"/>
          <p:cNvSpPr txBox="1"/>
          <p:nvPr/>
        </p:nvSpPr>
        <p:spPr>
          <a:xfrm>
            <a:off x="571472" y="3171766"/>
            <a:ext cx="7658128" cy="400110"/>
          </a:xfrm>
          <a:prstGeom prst="rect">
            <a:avLst/>
          </a:prstGeom>
          <a:noFill/>
        </p:spPr>
        <p:txBody>
          <a:bodyPr wrap="square" rtlCol="0">
            <a:spAutoFit/>
          </a:bodyPr>
          <a:lstStyle/>
          <a:p>
            <a:pPr algn="ctr"/>
            <a:r>
              <a:rPr lang="en-IN" sz="2000" b="1" u="sng" dirty="0" smtClean="0">
                <a:latin typeface="Times New Roman" pitchFamily="18" charset="0"/>
                <a:cs typeface="Times New Roman" pitchFamily="18" charset="0"/>
              </a:rPr>
              <a:t>E-PPO IMPLEMENTATION BY BANKS</a:t>
            </a:r>
            <a:endParaRPr lang="en-IN" sz="2000" b="1" u="sng" dirty="0">
              <a:latin typeface="Times New Roman" pitchFamily="18" charset="0"/>
              <a:cs typeface="Times New Roman" pitchFamily="18" charset="0"/>
            </a:endParaRPr>
          </a:p>
        </p:txBody>
      </p:sp>
      <p:sp>
        <p:nvSpPr>
          <p:cNvPr id="10" name="TextBox 9"/>
          <p:cNvSpPr txBox="1"/>
          <p:nvPr/>
        </p:nvSpPr>
        <p:spPr>
          <a:xfrm>
            <a:off x="571472" y="4857760"/>
            <a:ext cx="7810528" cy="400110"/>
          </a:xfrm>
          <a:prstGeom prst="rect">
            <a:avLst/>
          </a:prstGeom>
          <a:noFill/>
        </p:spPr>
        <p:txBody>
          <a:bodyPr wrap="square" rtlCol="0">
            <a:spAutoFit/>
          </a:bodyPr>
          <a:lstStyle/>
          <a:p>
            <a:pPr algn="ctr"/>
            <a:r>
              <a:rPr lang="en-IN" sz="2000" b="1" u="sng" dirty="0" smtClean="0">
                <a:latin typeface="Times New Roman" pitchFamily="18" charset="0"/>
                <a:cs typeface="Times New Roman" pitchFamily="18" charset="0"/>
              </a:rPr>
              <a:t>E-SCROLL IMPLEMENTATION BY BANKS</a:t>
            </a:r>
            <a:endParaRPr lang="en-IN" sz="2000" b="1" u="sng"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2" name="Rectangle 3"/>
          <p:cNvSpPr>
            <a:spLocks noChangeArrowheads="1"/>
          </p:cNvSpPr>
          <p:nvPr/>
        </p:nvSpPr>
        <p:spPr bwMode="auto">
          <a:xfrm>
            <a:off x="1219200" y="2438400"/>
            <a:ext cx="6929437" cy="1107996"/>
          </a:xfrm>
          <a:prstGeom prst="rect">
            <a:avLst/>
          </a:prstGeom>
          <a:noFill/>
          <a:ln w="9525">
            <a:noFill/>
            <a:miter lim="800000"/>
            <a:headEnd/>
            <a:tailEnd/>
          </a:ln>
        </p:spPr>
        <p:txBody>
          <a:bodyPr wrap="square">
            <a:spAutoFit/>
          </a:bodyPr>
          <a:lstStyle/>
          <a:p>
            <a:pPr algn="ctr">
              <a:buFont typeface="Arial" charset="0"/>
              <a:buNone/>
            </a:pPr>
            <a:r>
              <a:rPr lang="en-IN" sz="6600" dirty="0">
                <a:latin typeface="Times New Roman" pitchFamily="18" charset="0"/>
                <a:cs typeface="Times New Roman" pitchFamily="18" charset="0"/>
              </a:rPr>
              <a:t>THANK  YOU</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33400" y="381000"/>
            <a:ext cx="8153400" cy="6172200"/>
          </a:xfrm>
        </p:spPr>
        <p:txBody>
          <a:bodyPr>
            <a:noAutofit/>
          </a:bodyPr>
          <a:lstStyle/>
          <a:p>
            <a:pPr marL="571500" indent="-571500" algn="ctr">
              <a:buClrTx/>
              <a:buNone/>
              <a:tabLst>
                <a:tab pos="360363" algn="l"/>
              </a:tabLst>
            </a:pPr>
            <a:r>
              <a:rPr lang="en-US" sz="3000" b="1" u="sng" dirty="0" smtClean="0">
                <a:latin typeface="Times New Roman" pitchFamily="18" charset="0"/>
                <a:cs typeface="Times New Roman" pitchFamily="18" charset="0"/>
              </a:rPr>
              <a:t>BACKGROUND</a:t>
            </a:r>
          </a:p>
          <a:p>
            <a:pPr marL="449263" indent="-449263">
              <a:buClr>
                <a:schemeClr val="accent2">
                  <a:lumMod val="50000"/>
                </a:schemeClr>
              </a:buClr>
              <a:buNone/>
              <a:tabLst>
                <a:tab pos="360363" algn="l"/>
              </a:tabLst>
            </a:pPr>
            <a:endParaRPr lang="en-US" sz="2800" b="1" u="sng" dirty="0" smtClean="0">
              <a:latin typeface="Times New Roman" pitchFamily="18" charset="0"/>
              <a:cs typeface="Times New Roman" pitchFamily="18" charset="0"/>
            </a:endParaRPr>
          </a:p>
          <a:p>
            <a:pPr algn="just">
              <a:buClrTx/>
              <a:buFont typeface="Century Schoolbook" pitchFamily="18" charset="0"/>
              <a:buChar char="●"/>
            </a:pPr>
            <a:r>
              <a:rPr lang="en-US" sz="2800" dirty="0" smtClean="0">
                <a:latin typeface="Times New Roman" pitchFamily="18" charset="0"/>
                <a:cs typeface="Times New Roman" pitchFamily="18" charset="0"/>
              </a:rPr>
              <a:t>Board [F.C.] approved the concept of generation of St.7C statement of apportioned earnings centrally by CRIS to achieve the advantages of timely availability, apportionment on carried route and elimination of duplicate handling of data in the context of almost 100% R.R. generation from FOIS database on I.R.</a:t>
            </a:r>
          </a:p>
          <a:p>
            <a:pPr algn="just">
              <a:buClrTx/>
              <a:buFont typeface="Century Schoolbook" pitchFamily="18" charset="0"/>
              <a:buChar char="●"/>
            </a:pPr>
            <a:endParaRPr lang="en-US" sz="2800" dirty="0" smtClean="0">
              <a:latin typeface="Times New Roman" pitchFamily="18" charset="0"/>
              <a:cs typeface="Times New Roman" pitchFamily="18" charset="0"/>
            </a:endParaRPr>
          </a:p>
          <a:p>
            <a:pPr algn="just">
              <a:buClrTx/>
              <a:buFont typeface="Century Schoolbook" pitchFamily="18" charset="0"/>
              <a:buChar char="●"/>
            </a:pPr>
            <a:r>
              <a:rPr lang="en-US" sz="2800" dirty="0" smtClean="0">
                <a:latin typeface="Times New Roman" pitchFamily="18" charset="0"/>
                <a:cs typeface="Times New Roman" pitchFamily="18" charset="0"/>
              </a:rPr>
              <a:t>Railway Board directed MD / CRIS to commence trial of accuracy of CRIS 7C data. W.R. nominated as the nodal agency (R.B.’s letter No. Adv/Fin/Misc.15 dt.19 May 2015).</a:t>
            </a:r>
          </a:p>
          <a:p>
            <a:pPr marL="857250" indent="-857250">
              <a:buClr>
                <a:schemeClr val="accent2">
                  <a:lumMod val="50000"/>
                </a:schemeClr>
              </a:buClr>
              <a:buNone/>
            </a:pPr>
            <a:endParaRPr lang="en-US" sz="4000" b="1" u="sng" dirty="0" smtClean="0">
              <a:solidFill>
                <a:schemeClr val="accent2">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81000" y="609600"/>
            <a:ext cx="8382000" cy="5943600"/>
          </a:xfrm>
        </p:spPr>
        <p:txBody>
          <a:bodyPr>
            <a:noAutofit/>
          </a:bodyPr>
          <a:lstStyle/>
          <a:p>
            <a:pPr marL="449263" indent="-449263" algn="ctr">
              <a:buClrTx/>
              <a:buNone/>
              <a:tabLst>
                <a:tab pos="360363" algn="l"/>
              </a:tabLst>
            </a:pPr>
            <a:r>
              <a:rPr lang="en-US" sz="3000" b="1" u="sng" dirty="0" smtClean="0">
                <a:latin typeface="Times New Roman" pitchFamily="18" charset="0"/>
                <a:cs typeface="Times New Roman" pitchFamily="18" charset="0"/>
              </a:rPr>
              <a:t>Original Strategy Planned</a:t>
            </a:r>
          </a:p>
          <a:p>
            <a:pPr algn="just">
              <a:buClrTx/>
              <a:buFont typeface="Century Schoolbook" pitchFamily="18" charset="0"/>
              <a:buChar char="●"/>
            </a:pPr>
            <a:r>
              <a:rPr lang="en-US" sz="2500" dirty="0" smtClean="0">
                <a:latin typeface="Times New Roman" pitchFamily="18" charset="0"/>
                <a:cs typeface="Times New Roman" pitchFamily="18" charset="0"/>
              </a:rPr>
              <a:t>Plan was to compare results of two sets of Apportioned Earnings data Zonal Railway wise </a:t>
            </a:r>
            <a:r>
              <a:rPr lang="en-US" sz="2500" dirty="0" err="1" smtClean="0">
                <a:latin typeface="Times New Roman" pitchFamily="18" charset="0"/>
                <a:cs typeface="Times New Roman" pitchFamily="18" charset="0"/>
              </a:rPr>
              <a:t>inorder</a:t>
            </a:r>
            <a:r>
              <a:rPr lang="en-US" sz="2500" dirty="0" smtClean="0">
                <a:latin typeface="Times New Roman" pitchFamily="18" charset="0"/>
                <a:cs typeface="Times New Roman" pitchFamily="18" charset="0"/>
              </a:rPr>
              <a:t> to confirm that CRIS Apportionment Logic and Master  are reliable.</a:t>
            </a:r>
          </a:p>
          <a:p>
            <a:pPr algn="just">
              <a:buClrTx/>
              <a:buFont typeface="Century Schoolbook" pitchFamily="18" charset="0"/>
              <a:buChar char="●"/>
            </a:pPr>
            <a:r>
              <a:rPr lang="en-US" sz="2500" dirty="0" smtClean="0">
                <a:latin typeface="Times New Roman" pitchFamily="18" charset="0"/>
                <a:cs typeface="Times New Roman" pitchFamily="18" charset="0"/>
              </a:rPr>
              <a:t>Compare RITES generated 7C with CRIS generated 7C for 3 months – March, April and May 2015 to cover full range of pairs of points.</a:t>
            </a:r>
          </a:p>
          <a:p>
            <a:pPr algn="just">
              <a:buClrTx/>
              <a:buFont typeface="Century Schoolbook" pitchFamily="18" charset="0"/>
              <a:buChar char="●"/>
            </a:pPr>
            <a:r>
              <a:rPr lang="en-US" sz="2500" dirty="0" smtClean="0">
                <a:latin typeface="Times New Roman" pitchFamily="18" charset="0"/>
                <a:cs typeface="Times New Roman" pitchFamily="18" charset="0"/>
              </a:rPr>
              <a:t>After completion of the reconciliation exercise, the diverted traffic would be incorporated and</a:t>
            </a:r>
          </a:p>
          <a:p>
            <a:pPr algn="just">
              <a:buClrTx/>
              <a:buFont typeface="Century Schoolbook" pitchFamily="18" charset="0"/>
              <a:buChar char="●"/>
            </a:pPr>
            <a:r>
              <a:rPr lang="en-US" sz="2500" dirty="0" smtClean="0">
                <a:latin typeface="Times New Roman" pitchFamily="18" charset="0"/>
                <a:cs typeface="Times New Roman" pitchFamily="18" charset="0"/>
              </a:rPr>
              <a:t>Lastly, the complete switch over to CRIS, would be from  April’2016.</a:t>
            </a:r>
          </a:p>
          <a:p>
            <a:pPr algn="just">
              <a:buClrTx/>
              <a:buFont typeface="Century Schoolbook" pitchFamily="18" charset="0"/>
              <a:buChar char="●"/>
            </a:pPr>
            <a:r>
              <a:rPr lang="en-US" sz="2500" dirty="0" smtClean="0">
                <a:latin typeface="Times New Roman" pitchFamily="18" charset="0"/>
                <a:cs typeface="Times New Roman" pitchFamily="18" charset="0"/>
              </a:rPr>
              <a:t>Railway Board issued letter No. 2015/EDFC/Committee/RR dated 26.10.2015 indicating activity wise time lines.</a:t>
            </a:r>
          </a:p>
          <a:p>
            <a:pPr algn="just">
              <a:buClrTx/>
              <a:buFont typeface="Century Schoolbook" pitchFamily="18" charset="0"/>
              <a:buChar char="●"/>
            </a:pPr>
            <a:endParaRPr lang="en-US" dirty="0" smtClean="0"/>
          </a:p>
          <a:p>
            <a:pPr algn="just">
              <a:buClrTx/>
              <a:buFont typeface="Century Schoolbook" pitchFamily="18" charset="0"/>
              <a:buChar char="●"/>
            </a:pPr>
            <a:endParaRPr lang="en-US" dirty="0" smtClean="0"/>
          </a:p>
          <a:p>
            <a:pPr algn="just">
              <a:buClrTx/>
              <a:buFont typeface="Century Schoolbook" pitchFamily="18" charset="0"/>
              <a:buChar char="●"/>
            </a:pPr>
            <a:endParaRPr lang="en-US" sz="4000" b="1" u="sng" dirty="0" smtClean="0">
              <a:solidFill>
                <a:schemeClr val="accent2">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685800"/>
            <a:ext cx="8265820" cy="5943600"/>
          </a:xfrm>
        </p:spPr>
        <p:txBody>
          <a:bodyPr>
            <a:noAutofit/>
          </a:bodyPr>
          <a:lstStyle/>
          <a:p>
            <a:pPr marL="449263" indent="-449263" algn="ctr">
              <a:buClrTx/>
              <a:buNone/>
              <a:tabLst>
                <a:tab pos="360363" algn="l"/>
              </a:tabLst>
            </a:pPr>
            <a:r>
              <a:rPr lang="en-US" sz="3000" b="1" u="sng" dirty="0" smtClean="0">
                <a:latin typeface="Times New Roman" pitchFamily="18" charset="0"/>
                <a:cs typeface="Times New Roman" pitchFamily="18" charset="0"/>
              </a:rPr>
              <a:t>Action Taken</a:t>
            </a:r>
          </a:p>
          <a:p>
            <a:pPr marL="449263" indent="-449263" algn="ctr">
              <a:buClrTx/>
              <a:buNone/>
              <a:tabLst>
                <a:tab pos="360363" algn="l"/>
              </a:tabLst>
            </a:pPr>
            <a:endParaRPr lang="en-US" dirty="0" smtClean="0">
              <a:latin typeface="Times New Roman" pitchFamily="18" charset="0"/>
              <a:cs typeface="Times New Roman" pitchFamily="18" charset="0"/>
            </a:endParaRPr>
          </a:p>
          <a:p>
            <a:pPr algn="just">
              <a:buClrTx/>
              <a:buFont typeface="Century Schoolbook" pitchFamily="18" charset="0"/>
              <a:buChar char="●"/>
              <a:tabLst>
                <a:tab pos="360363" algn="l"/>
              </a:tabLst>
            </a:pPr>
            <a:r>
              <a:rPr lang="en-US" sz="2500" dirty="0" smtClean="0">
                <a:latin typeface="Times New Roman" pitchFamily="18" charset="0"/>
                <a:cs typeface="Times New Roman" pitchFamily="18" charset="0"/>
              </a:rPr>
              <a:t>Zonal Railways sent April-2015 data to CRIS to start with.</a:t>
            </a:r>
          </a:p>
          <a:p>
            <a:pPr algn="just">
              <a:buClrTx/>
              <a:buFont typeface="Century Schoolbook" pitchFamily="18" charset="0"/>
              <a:buChar char="●"/>
              <a:tabLst>
                <a:tab pos="360363" algn="l"/>
              </a:tabLst>
            </a:pPr>
            <a:r>
              <a:rPr lang="en-US" sz="2500" dirty="0" smtClean="0">
                <a:latin typeface="Times New Roman" pitchFamily="18" charset="0"/>
                <a:cs typeface="Times New Roman" pitchFamily="18" charset="0"/>
              </a:rPr>
              <a:t>This edited data was not in standard format with multiple problems causing delays in the reconciliation process. (</a:t>
            </a:r>
            <a:r>
              <a:rPr lang="en-IN" sz="2500" dirty="0" smtClean="0">
                <a:latin typeface="Times New Roman" pitchFamily="18" charset="0"/>
                <a:cs typeface="Times New Roman" pitchFamily="18" charset="0"/>
                <a:hlinkClick r:id="rId3" action="ppaction://hlinkpres?slideindex=1&amp;slidetitle="/>
              </a:rPr>
              <a:t>Problems in edited RR data.)</a:t>
            </a:r>
            <a:endParaRPr lang="en-US" sz="2500" dirty="0" smtClean="0">
              <a:latin typeface="Times New Roman" pitchFamily="18" charset="0"/>
              <a:cs typeface="Times New Roman" pitchFamily="18" charset="0"/>
            </a:endParaRPr>
          </a:p>
          <a:p>
            <a:pPr algn="just">
              <a:buClrTx/>
              <a:buFont typeface="Century Schoolbook" pitchFamily="18" charset="0"/>
              <a:buChar char="●"/>
              <a:tabLst>
                <a:tab pos="360363" algn="l"/>
              </a:tabLst>
            </a:pPr>
            <a:r>
              <a:rPr lang="en-US" sz="2500" dirty="0" smtClean="0">
                <a:latin typeface="Times New Roman" pitchFamily="18" charset="0"/>
                <a:cs typeface="Times New Roman" pitchFamily="18" charset="0"/>
              </a:rPr>
              <a:t>The Apportionment results generated by CRIS were then compared with the available RITES results of April-2015.</a:t>
            </a:r>
          </a:p>
          <a:p>
            <a:pPr algn="just">
              <a:buClrTx/>
              <a:buFont typeface="Century Schoolbook" pitchFamily="18" charset="0"/>
              <a:buChar char="●"/>
              <a:tabLst>
                <a:tab pos="360363" algn="l"/>
              </a:tabLst>
            </a:pPr>
            <a:r>
              <a:rPr lang="en-US" sz="2500" dirty="0" smtClean="0">
                <a:latin typeface="Times New Roman" pitchFamily="18" charset="0"/>
                <a:cs typeface="Times New Roman" pitchFamily="18" charset="0"/>
              </a:rPr>
              <a:t>The comparison revealed </a:t>
            </a:r>
          </a:p>
          <a:p>
            <a:pPr algn="just">
              <a:buClrTx/>
              <a:buSzPct val="100000"/>
              <a:buFont typeface="Symbol" pitchFamily="18" charset="2"/>
              <a:buChar char="-"/>
              <a:tabLst>
                <a:tab pos="360363" algn="l"/>
              </a:tabLst>
            </a:pPr>
            <a:r>
              <a:rPr lang="en-US" sz="2500" dirty="0" smtClean="0">
                <a:latin typeface="Times New Roman" pitchFamily="18" charset="0"/>
                <a:cs typeface="Times New Roman" pitchFamily="18" charset="0"/>
              </a:rPr>
              <a:t>defects in RITES Distance master and </a:t>
            </a:r>
          </a:p>
          <a:p>
            <a:pPr algn="just">
              <a:buClrTx/>
              <a:buSzPct val="100000"/>
              <a:buFont typeface="Symbol" pitchFamily="18" charset="2"/>
              <a:buChar char="-"/>
              <a:tabLst>
                <a:tab pos="360363" algn="l"/>
              </a:tabLst>
            </a:pPr>
            <a:r>
              <a:rPr lang="en-US" sz="2500" dirty="0" smtClean="0">
                <a:latin typeface="Times New Roman" pitchFamily="18" charset="0"/>
                <a:cs typeface="Times New Roman" pitchFamily="18" charset="0"/>
              </a:rPr>
              <a:t>defects in apportionment logic of CRIS</a:t>
            </a:r>
          </a:p>
          <a:p>
            <a:pPr marL="857250" indent="-857250">
              <a:buClr>
                <a:schemeClr val="accent2">
                  <a:lumMod val="50000"/>
                </a:schemeClr>
              </a:buClr>
              <a:buNone/>
            </a:pPr>
            <a:endParaRPr lang="en-US" sz="4000" b="1" u="sng" dirty="0" smtClean="0">
              <a:solidFill>
                <a:schemeClr val="accent2">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81000" y="321040"/>
            <a:ext cx="8458200" cy="1126760"/>
          </a:xfrm>
        </p:spPr>
        <p:txBody>
          <a:bodyPr>
            <a:noAutofit/>
          </a:bodyPr>
          <a:lstStyle/>
          <a:p>
            <a:pPr marL="449263" indent="-449263" algn="ctr">
              <a:buClrTx/>
              <a:buNone/>
              <a:tabLst>
                <a:tab pos="360363" algn="l"/>
              </a:tabLst>
            </a:pPr>
            <a:r>
              <a:rPr lang="en-US" sz="3000" b="1" u="sng" dirty="0" smtClean="0">
                <a:latin typeface="Times New Roman" pitchFamily="18" charset="0"/>
                <a:cs typeface="Times New Roman" pitchFamily="18" charset="0"/>
              </a:rPr>
              <a:t> </a:t>
            </a:r>
            <a:r>
              <a:rPr lang="en-US" sz="3000" b="1" u="sng" dirty="0" smtClean="0">
                <a:latin typeface="Times New Roman" pitchFamily="18" charset="0"/>
                <a:cs typeface="Times New Roman" pitchFamily="18" charset="0"/>
              </a:rPr>
              <a:t>Action Plan</a:t>
            </a:r>
          </a:p>
          <a:p>
            <a:pPr algn="just">
              <a:buClrTx/>
              <a:buFont typeface="Century Schoolbook" pitchFamily="18" charset="0"/>
              <a:buChar char="●"/>
            </a:pPr>
            <a:r>
              <a:rPr lang="en-IN" sz="2000" dirty="0" smtClean="0">
                <a:latin typeface="Times New Roman" pitchFamily="18" charset="0"/>
                <a:cs typeface="Times New Roman" pitchFamily="18" charset="0"/>
              </a:rPr>
              <a:t>Activity wise time line issued by Railway Board vide </a:t>
            </a:r>
            <a:r>
              <a:rPr lang="en-US" sz="2000" dirty="0" smtClean="0">
                <a:latin typeface="Times New Roman" pitchFamily="18" charset="0"/>
                <a:cs typeface="Times New Roman" pitchFamily="18" charset="0"/>
              </a:rPr>
              <a:t>letter No. 2015/EDFC/Committee/RR dated 26.10.2015 </a:t>
            </a:r>
            <a:endParaRPr lang="en-IN" sz="2000" dirty="0" smtClean="0">
              <a:latin typeface="Times New Roman" pitchFamily="18" charset="0"/>
              <a:cs typeface="Times New Roman" pitchFamily="18" charset="0"/>
            </a:endParaRPr>
          </a:p>
          <a:p>
            <a:pPr marL="857250" indent="-857250">
              <a:buClrTx/>
              <a:buNone/>
            </a:pPr>
            <a:endParaRPr lang="en-US" sz="2800" b="1" u="sng" dirty="0" smtClean="0">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272320" y="1600200"/>
          <a:ext cx="8534401" cy="5046584"/>
        </p:xfrm>
        <a:graphic>
          <a:graphicData uri="http://schemas.openxmlformats.org/drawingml/2006/table">
            <a:tbl>
              <a:tblPr firstRow="1" bandRow="1">
                <a:tableStyleId>{8A107856-5554-42FB-B03E-39F5DBC370BA}</a:tableStyleId>
              </a:tblPr>
              <a:tblGrid>
                <a:gridCol w="914400"/>
                <a:gridCol w="5974815"/>
                <a:gridCol w="1645186"/>
              </a:tblGrid>
              <a:tr h="342669">
                <a:tc>
                  <a:txBody>
                    <a:bodyPr/>
                    <a:lstStyle/>
                    <a:p>
                      <a:r>
                        <a:rPr lang="en-US" sz="1600" dirty="0" smtClean="0">
                          <a:latin typeface="Times New Roman" pitchFamily="18" charset="0"/>
                          <a:cs typeface="Times New Roman" pitchFamily="18" charset="0"/>
                        </a:rPr>
                        <a:t>Sr. No.</a:t>
                      </a:r>
                      <a:endParaRPr lang="en-US" sz="1600" dirty="0">
                        <a:solidFill>
                          <a:schemeClr val="accent2">
                            <a:lumMod val="50000"/>
                          </a:schemeClr>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latin typeface="Times New Roman" pitchFamily="18" charset="0"/>
                          <a:cs typeface="Times New Roman" pitchFamily="18" charset="0"/>
                        </a:rPr>
                        <a:t>Activity</a:t>
                      </a:r>
                      <a:endParaRPr lang="en-US" sz="1600" dirty="0">
                        <a:solidFill>
                          <a:schemeClr val="accent2">
                            <a:lumMod val="50000"/>
                          </a:schemeClr>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aseline="0" dirty="0" smtClean="0">
                          <a:latin typeface="Times New Roman" pitchFamily="18" charset="0"/>
                          <a:cs typeface="Times New Roman" pitchFamily="18" charset="0"/>
                        </a:rPr>
                        <a:t>Target Date</a:t>
                      </a:r>
                      <a:endParaRPr lang="en-US" sz="1600" dirty="0">
                        <a:solidFill>
                          <a:schemeClr val="accent2">
                            <a:lumMod val="50000"/>
                          </a:schemeClr>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81280">
                <a:tc>
                  <a:txBody>
                    <a:bodyPr/>
                    <a:lstStyle/>
                    <a:p>
                      <a:pPr algn="ctr"/>
                      <a:r>
                        <a:rPr lang="en-US" sz="1900" dirty="0" smtClean="0">
                          <a:latin typeface="Times New Roman" pitchFamily="18" charset="0"/>
                          <a:cs typeface="Times New Roman" pitchFamily="18" charset="0"/>
                        </a:rPr>
                        <a:t>1</a:t>
                      </a:r>
                      <a:endParaRPr lang="en-US" sz="1900" dirty="0">
                        <a:solidFill>
                          <a:schemeClr val="accent2">
                            <a:lumMod val="50000"/>
                          </a:schemeClr>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900" dirty="0" smtClean="0">
                          <a:latin typeface="Times New Roman" pitchFamily="18" charset="0"/>
                          <a:cs typeface="Times New Roman" pitchFamily="18" charset="0"/>
                        </a:rPr>
                        <a:t>Communication of differences between CRIS &amp; RITES distance master to Railways through e-mail by Western Railway.</a:t>
                      </a:r>
                      <a:endParaRPr lang="en-US" sz="1900" dirty="0">
                        <a:solidFill>
                          <a:schemeClr val="accent2">
                            <a:lumMod val="50000"/>
                          </a:schemeClr>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900" dirty="0" smtClean="0">
                          <a:latin typeface="Times New Roman" pitchFamily="18" charset="0"/>
                          <a:cs typeface="Times New Roman" pitchFamily="18" charset="0"/>
                        </a:rPr>
                        <a:t>09.10.2015</a:t>
                      </a:r>
                      <a:endParaRPr lang="en-US" sz="1900" dirty="0">
                        <a:solidFill>
                          <a:schemeClr val="accent2">
                            <a:lumMod val="50000"/>
                          </a:schemeClr>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9397">
                <a:tc>
                  <a:txBody>
                    <a:bodyPr/>
                    <a:lstStyle/>
                    <a:p>
                      <a:pPr algn="ctr"/>
                      <a:r>
                        <a:rPr lang="en-US" sz="1900" dirty="0" smtClean="0">
                          <a:latin typeface="Times New Roman" pitchFamily="18" charset="0"/>
                          <a:cs typeface="Times New Roman" pitchFamily="18" charset="0"/>
                        </a:rPr>
                        <a:t>2</a:t>
                      </a:r>
                      <a:endParaRPr lang="en-US" sz="1900" dirty="0">
                        <a:solidFill>
                          <a:schemeClr val="accent2">
                            <a:lumMod val="50000"/>
                          </a:schemeClr>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900" dirty="0" smtClean="0">
                          <a:latin typeface="Times New Roman" pitchFamily="18" charset="0"/>
                          <a:cs typeface="Times New Roman" pitchFamily="18" charset="0"/>
                        </a:rPr>
                        <a:t>Completion</a:t>
                      </a:r>
                      <a:r>
                        <a:rPr lang="en-US" sz="1900" baseline="0" dirty="0" smtClean="0">
                          <a:latin typeface="Times New Roman" pitchFamily="18" charset="0"/>
                          <a:cs typeface="Times New Roman" pitchFamily="18" charset="0"/>
                        </a:rPr>
                        <a:t> of reconciliation exercise by all Railways.</a:t>
                      </a:r>
                      <a:endParaRPr lang="en-US" sz="1900" dirty="0">
                        <a:solidFill>
                          <a:schemeClr val="accent2">
                            <a:lumMod val="50000"/>
                          </a:schemeClr>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900" dirty="0" smtClean="0">
                          <a:latin typeface="Times New Roman" pitchFamily="18" charset="0"/>
                          <a:cs typeface="Times New Roman" pitchFamily="18" charset="0"/>
                        </a:rPr>
                        <a:t>31.10.2015</a:t>
                      </a:r>
                      <a:endParaRPr lang="en-US" sz="1900" dirty="0" smtClean="0">
                        <a:solidFill>
                          <a:schemeClr val="accent2">
                            <a:lumMod val="50000"/>
                          </a:schemeClr>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81280">
                <a:tc>
                  <a:txBody>
                    <a:bodyPr/>
                    <a:lstStyle/>
                    <a:p>
                      <a:pPr algn="ctr"/>
                      <a:r>
                        <a:rPr lang="en-US" sz="1900" dirty="0" smtClean="0">
                          <a:latin typeface="Times New Roman" pitchFamily="18" charset="0"/>
                          <a:cs typeface="Times New Roman" pitchFamily="18" charset="0"/>
                        </a:rPr>
                        <a:t>3</a:t>
                      </a:r>
                      <a:endParaRPr lang="en-US" sz="1900" dirty="0">
                        <a:solidFill>
                          <a:schemeClr val="accent2">
                            <a:lumMod val="50000"/>
                          </a:schemeClr>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900" dirty="0" smtClean="0">
                          <a:latin typeface="Times New Roman" pitchFamily="18" charset="0"/>
                          <a:cs typeface="Times New Roman" pitchFamily="18" charset="0"/>
                        </a:rPr>
                        <a:t>Verification</a:t>
                      </a:r>
                      <a:r>
                        <a:rPr lang="en-US" sz="1900" baseline="0" dirty="0" smtClean="0">
                          <a:latin typeface="Times New Roman" pitchFamily="18" charset="0"/>
                          <a:cs typeface="Times New Roman" pitchFamily="18" charset="0"/>
                        </a:rPr>
                        <a:t> of diverted </a:t>
                      </a:r>
                      <a:r>
                        <a:rPr lang="en-US" sz="1900" dirty="0" smtClean="0">
                          <a:latin typeface="Times New Roman" pitchFamily="18" charset="0"/>
                          <a:cs typeface="Times New Roman" pitchFamily="18" charset="0"/>
                        </a:rPr>
                        <a:t>traffic details obtained from interchange points with CRIS diverted details of March’15, April’15 and May’15 data.</a:t>
                      </a:r>
                      <a:r>
                        <a:rPr lang="en-US" sz="1900" baseline="0" dirty="0" smtClean="0">
                          <a:latin typeface="Times New Roman" pitchFamily="18" charset="0"/>
                          <a:cs typeface="Times New Roman" pitchFamily="18" charset="0"/>
                        </a:rPr>
                        <a:t> By all Railways.</a:t>
                      </a:r>
                      <a:endParaRPr lang="en-US" sz="1900" dirty="0">
                        <a:solidFill>
                          <a:schemeClr val="accent2">
                            <a:lumMod val="50000"/>
                          </a:schemeClr>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900" dirty="0" smtClean="0">
                          <a:latin typeface="Times New Roman" pitchFamily="18" charset="0"/>
                          <a:cs typeface="Times New Roman" pitchFamily="18" charset="0"/>
                        </a:rPr>
                        <a:t>30.11.2015</a:t>
                      </a:r>
                      <a:endParaRPr lang="en-US" sz="1900" dirty="0">
                        <a:solidFill>
                          <a:schemeClr val="accent2">
                            <a:lumMod val="50000"/>
                          </a:schemeClr>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85339">
                <a:tc>
                  <a:txBody>
                    <a:bodyPr/>
                    <a:lstStyle/>
                    <a:p>
                      <a:pPr algn="ctr"/>
                      <a:r>
                        <a:rPr lang="en-US" sz="1900" dirty="0" smtClean="0">
                          <a:latin typeface="Times New Roman" pitchFamily="18" charset="0"/>
                          <a:cs typeface="Times New Roman" pitchFamily="18" charset="0"/>
                        </a:rPr>
                        <a:t>4</a:t>
                      </a:r>
                      <a:endParaRPr lang="en-US" sz="1900" dirty="0">
                        <a:solidFill>
                          <a:schemeClr val="accent2">
                            <a:lumMod val="50000"/>
                          </a:schemeClr>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900" dirty="0" smtClean="0">
                          <a:latin typeface="Times New Roman" pitchFamily="18" charset="0"/>
                          <a:cs typeface="Times New Roman" pitchFamily="18" charset="0"/>
                        </a:rPr>
                        <a:t>Confirmation</a:t>
                      </a:r>
                      <a:r>
                        <a:rPr lang="en-US" sz="1900" baseline="0" dirty="0" smtClean="0">
                          <a:latin typeface="Times New Roman" pitchFamily="18" charset="0"/>
                          <a:cs typeface="Times New Roman" pitchFamily="18" charset="0"/>
                        </a:rPr>
                        <a:t> of usage of error sheet module of CRIS for auditing RR data by all Railways.</a:t>
                      </a:r>
                      <a:endParaRPr lang="en-US" sz="1900" dirty="0">
                        <a:solidFill>
                          <a:schemeClr val="accent2">
                            <a:lumMod val="50000"/>
                          </a:schemeClr>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900" dirty="0" smtClean="0">
                          <a:latin typeface="Times New Roman" pitchFamily="18" charset="0"/>
                          <a:cs typeface="Times New Roman" pitchFamily="18" charset="0"/>
                        </a:rPr>
                        <a:t>30.11.2015</a:t>
                      </a:r>
                      <a:endParaRPr lang="en-US" sz="1900" dirty="0">
                        <a:solidFill>
                          <a:schemeClr val="accent2">
                            <a:lumMod val="50000"/>
                          </a:schemeClr>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77222">
                <a:tc>
                  <a:txBody>
                    <a:bodyPr/>
                    <a:lstStyle/>
                    <a:p>
                      <a:pPr algn="ctr"/>
                      <a:r>
                        <a:rPr lang="en-US" sz="1900" dirty="0" smtClean="0">
                          <a:latin typeface="Times New Roman" pitchFamily="18" charset="0"/>
                          <a:cs typeface="Times New Roman" pitchFamily="18" charset="0"/>
                        </a:rPr>
                        <a:t>5</a:t>
                      </a:r>
                      <a:endParaRPr lang="en-US" sz="1900" dirty="0">
                        <a:solidFill>
                          <a:schemeClr val="accent2">
                            <a:lumMod val="50000"/>
                          </a:schemeClr>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900" dirty="0" smtClean="0">
                          <a:latin typeface="Times New Roman" pitchFamily="18" charset="0"/>
                          <a:cs typeface="Times New Roman" pitchFamily="18" charset="0"/>
                        </a:rPr>
                        <a:t>Parallel  run  with RITES apportionment for March’15, April’15 and May’15 data.  </a:t>
                      </a:r>
                    </a:p>
                    <a:p>
                      <a:pPr marL="0" marR="0" indent="0" algn="just" defTabSz="914400" rtl="0" eaLnBrk="1" fontAlgn="auto" latinLnBrk="0" hangingPunct="1">
                        <a:lnSpc>
                          <a:spcPct val="100000"/>
                        </a:lnSpc>
                        <a:spcBef>
                          <a:spcPts val="0"/>
                        </a:spcBef>
                        <a:spcAft>
                          <a:spcPts val="0"/>
                        </a:spcAft>
                        <a:buClrTx/>
                        <a:buSzTx/>
                        <a:buFontTx/>
                        <a:buNone/>
                        <a:tabLst/>
                        <a:defRPr/>
                      </a:pPr>
                      <a:r>
                        <a:rPr lang="en-US" sz="1900" dirty="0" smtClean="0">
                          <a:latin typeface="Times New Roman" pitchFamily="18" charset="0"/>
                          <a:cs typeface="Times New Roman" pitchFamily="18" charset="0"/>
                        </a:rPr>
                        <a:t>Western Railway to coordinate reconciliation of the results in coordination with all Zonal Railways. </a:t>
                      </a:r>
                      <a:endParaRPr lang="en-US" sz="1900" dirty="0" smtClean="0">
                        <a:solidFill>
                          <a:schemeClr val="accent2">
                            <a:lumMod val="50000"/>
                          </a:schemeClr>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900" dirty="0" smtClean="0">
                          <a:latin typeface="Times New Roman" pitchFamily="18" charset="0"/>
                          <a:cs typeface="Times New Roman" pitchFamily="18" charset="0"/>
                        </a:rPr>
                        <a:t>31.01.2016</a:t>
                      </a:r>
                      <a:endParaRPr lang="en-US" sz="1900" dirty="0" smtClean="0">
                        <a:solidFill>
                          <a:schemeClr val="accent2">
                            <a:lumMod val="50000"/>
                          </a:schemeClr>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9397">
                <a:tc>
                  <a:txBody>
                    <a:bodyPr/>
                    <a:lstStyle/>
                    <a:p>
                      <a:pPr algn="ctr"/>
                      <a:r>
                        <a:rPr lang="en-US" sz="1900" dirty="0" smtClean="0">
                          <a:latin typeface="Times New Roman" pitchFamily="18" charset="0"/>
                          <a:cs typeface="Times New Roman" pitchFamily="18" charset="0"/>
                        </a:rPr>
                        <a:t>6</a:t>
                      </a:r>
                      <a:endParaRPr lang="en-US" sz="1900" dirty="0">
                        <a:solidFill>
                          <a:schemeClr val="accent2">
                            <a:lumMod val="50000"/>
                          </a:schemeClr>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900" dirty="0" smtClean="0">
                          <a:latin typeface="Times New Roman" pitchFamily="18" charset="0"/>
                          <a:cs typeface="Times New Roman" pitchFamily="18" charset="0"/>
                        </a:rPr>
                        <a:t>Complete switch</a:t>
                      </a:r>
                      <a:r>
                        <a:rPr lang="en-US" sz="1900" baseline="0" dirty="0" smtClean="0">
                          <a:latin typeface="Times New Roman" pitchFamily="18" charset="0"/>
                          <a:cs typeface="Times New Roman" pitchFamily="18" charset="0"/>
                        </a:rPr>
                        <a:t> over to CRIS Statement 7C</a:t>
                      </a:r>
                      <a:endParaRPr lang="en-US" sz="1900" dirty="0" smtClean="0">
                        <a:solidFill>
                          <a:schemeClr val="accent2">
                            <a:lumMod val="50000"/>
                          </a:schemeClr>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900" dirty="0" smtClean="0">
                          <a:latin typeface="Times New Roman" pitchFamily="18" charset="0"/>
                          <a:cs typeface="Times New Roman" pitchFamily="18" charset="0"/>
                        </a:rPr>
                        <a:t>30.04.2016</a:t>
                      </a:r>
                      <a:endParaRPr lang="en-US" sz="1900" dirty="0">
                        <a:solidFill>
                          <a:schemeClr val="accent2">
                            <a:lumMod val="50000"/>
                          </a:schemeClr>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81000" y="228600"/>
            <a:ext cx="8458200" cy="6308360"/>
          </a:xfrm>
        </p:spPr>
        <p:txBody>
          <a:bodyPr>
            <a:noAutofit/>
          </a:bodyPr>
          <a:lstStyle/>
          <a:p>
            <a:pPr marL="449263" indent="-449263" algn="ctr">
              <a:buClrTx/>
              <a:buNone/>
              <a:tabLst>
                <a:tab pos="360363" algn="l"/>
              </a:tabLst>
            </a:pPr>
            <a:r>
              <a:rPr lang="en-US" sz="2800" b="1" u="sng" dirty="0" smtClean="0">
                <a:latin typeface="Times New Roman" pitchFamily="18" charset="0"/>
                <a:cs typeface="Times New Roman" pitchFamily="18" charset="0"/>
              </a:rPr>
              <a:t>Action Taken </a:t>
            </a:r>
            <a:r>
              <a:rPr lang="en-US" sz="2800" dirty="0" smtClean="0">
                <a:latin typeface="Times New Roman" pitchFamily="18" charset="0"/>
                <a:cs typeface="Times New Roman" pitchFamily="18" charset="0"/>
              </a:rPr>
              <a:t>(</a:t>
            </a:r>
            <a:r>
              <a:rPr lang="en-US" sz="2800" dirty="0" err="1" smtClean="0">
                <a:latin typeface="Times New Roman" pitchFamily="18" charset="0"/>
                <a:cs typeface="Times New Roman" pitchFamily="18" charset="0"/>
              </a:rPr>
              <a:t>contd</a:t>
            </a:r>
            <a:r>
              <a:rPr lang="en-US" sz="2800" dirty="0" smtClean="0">
                <a:latin typeface="Times New Roman" pitchFamily="18" charset="0"/>
                <a:cs typeface="Times New Roman" pitchFamily="18" charset="0"/>
              </a:rPr>
              <a:t>)</a:t>
            </a:r>
          </a:p>
          <a:p>
            <a:pPr algn="just">
              <a:buClrTx/>
              <a:buFont typeface="Century Schoolbook" pitchFamily="18" charset="0"/>
              <a:buChar char="●"/>
            </a:pPr>
            <a:r>
              <a:rPr lang="en-IN" sz="2100" dirty="0" smtClean="0">
                <a:latin typeface="Times New Roman" pitchFamily="18" charset="0"/>
                <a:cs typeface="Times New Roman" pitchFamily="18" charset="0"/>
              </a:rPr>
              <a:t>The deficiencies in the Apportionment Logic of CRIS Software were modified, incorporating, </a:t>
            </a:r>
          </a:p>
          <a:p>
            <a:pPr lvl="1" algn="just">
              <a:buClrTx/>
              <a:buSzPct val="100000"/>
              <a:buFont typeface="Symbol" pitchFamily="18" charset="2"/>
              <a:buChar char="-"/>
            </a:pPr>
            <a:r>
              <a:rPr lang="en-IN" sz="2100" dirty="0" smtClean="0">
                <a:latin typeface="Times New Roman" pitchFamily="18" charset="0"/>
                <a:cs typeface="Times New Roman" pitchFamily="18" charset="0"/>
              </a:rPr>
              <a:t>Deductions of CDA (Container Deposit Account), </a:t>
            </a:r>
          </a:p>
          <a:p>
            <a:pPr lvl="1" algn="just">
              <a:buClrTx/>
              <a:buSzPct val="100000"/>
              <a:buFont typeface="Symbol" pitchFamily="18" charset="2"/>
              <a:buChar char="-"/>
            </a:pPr>
            <a:r>
              <a:rPr lang="en-IN" sz="2100" dirty="0" smtClean="0">
                <a:latin typeface="Times New Roman" pitchFamily="18" charset="0"/>
                <a:cs typeface="Times New Roman" pitchFamily="18" charset="0"/>
              </a:rPr>
              <a:t>Terminal Cost</a:t>
            </a:r>
          </a:p>
          <a:p>
            <a:pPr lvl="1" algn="just">
              <a:buClrTx/>
              <a:buSzPct val="100000"/>
              <a:buFont typeface="Symbol" pitchFamily="18" charset="2"/>
              <a:buChar char="-"/>
            </a:pPr>
            <a:r>
              <a:rPr lang="en-IN" sz="2100" dirty="0" smtClean="0">
                <a:latin typeface="Times New Roman" pitchFamily="18" charset="0"/>
                <a:cs typeface="Times New Roman" pitchFamily="18" charset="0"/>
              </a:rPr>
              <a:t>Rationalised routes</a:t>
            </a:r>
          </a:p>
          <a:p>
            <a:pPr lvl="1" algn="just">
              <a:buClrTx/>
              <a:buSzPct val="100000"/>
              <a:buFont typeface="Symbol" pitchFamily="18" charset="2"/>
              <a:buChar char="-"/>
            </a:pPr>
            <a:r>
              <a:rPr lang="en-IN" sz="2100" dirty="0" smtClean="0">
                <a:latin typeface="Times New Roman" pitchFamily="18" charset="0"/>
                <a:cs typeface="Times New Roman" pitchFamily="18" charset="0"/>
              </a:rPr>
              <a:t>Rounding off errors</a:t>
            </a:r>
          </a:p>
          <a:p>
            <a:pPr algn="just">
              <a:buClrTx/>
              <a:buFont typeface="Century Schoolbook" pitchFamily="18" charset="0"/>
              <a:buChar char="●"/>
            </a:pPr>
            <a:r>
              <a:rPr lang="en-IN" sz="2100" dirty="0" smtClean="0">
                <a:latin typeface="Times New Roman" pitchFamily="18" charset="0"/>
                <a:cs typeface="Times New Roman" pitchFamily="18" charset="0"/>
              </a:rPr>
              <a:t>After rectification, the two sets of results still revealed differences due to </a:t>
            </a:r>
          </a:p>
          <a:p>
            <a:pPr lvl="1" algn="just">
              <a:buClrTx/>
              <a:buSzPct val="100000"/>
              <a:buFont typeface="Symbol" pitchFamily="18" charset="2"/>
              <a:buChar char="-"/>
            </a:pPr>
            <a:r>
              <a:rPr lang="en-IN" sz="2100" dirty="0" smtClean="0">
                <a:latin typeface="Times New Roman" pitchFamily="18" charset="0"/>
                <a:cs typeface="Times New Roman" pitchFamily="18" charset="0"/>
              </a:rPr>
              <a:t>Deficiencies in Zonal RR data given to CRIS.  </a:t>
            </a:r>
          </a:p>
          <a:p>
            <a:pPr lvl="1" algn="just">
              <a:buClrTx/>
              <a:buSzPct val="100000"/>
              <a:buFont typeface="Symbol" pitchFamily="18" charset="2"/>
              <a:buChar char="-"/>
            </a:pPr>
            <a:r>
              <a:rPr lang="en-IN" sz="2100" dirty="0" smtClean="0">
                <a:latin typeface="Times New Roman" pitchFamily="18" charset="0"/>
                <a:cs typeface="Times New Roman" pitchFamily="18" charset="0"/>
              </a:rPr>
              <a:t>Defective Distance Master of RITES : it was seen that the Distance Master with RITES had not been periodically updated by Zonal Railways. The Distance Master followed by CRIS for Apportionment was the RBS used for charging freight. </a:t>
            </a:r>
          </a:p>
          <a:p>
            <a:pPr marL="274320" lvl="1" indent="-274320" algn="just">
              <a:buClrTx/>
              <a:buSzPct val="95000"/>
              <a:buFont typeface="Century Schoolbook" pitchFamily="18" charset="0"/>
              <a:buChar char="●"/>
            </a:pPr>
            <a:r>
              <a:rPr lang="en-IN" sz="2100" i="1" dirty="0" smtClean="0">
                <a:latin typeface="Times New Roman" pitchFamily="18" charset="0"/>
                <a:cs typeface="Times New Roman" pitchFamily="18" charset="0"/>
              </a:rPr>
              <a:t>Porting the RBS Distance Master electronically into RITES Apportionment Master  was not a technically feasible solution as accepted by both RITES and CRIS.</a:t>
            </a:r>
            <a:endParaRPr lang="en-IN" dirty="0" smtClean="0">
              <a:latin typeface="Times New Roman" pitchFamily="18" charset="0"/>
              <a:cs typeface="Times New Roman" pitchFamily="18" charset="0"/>
            </a:endParaRPr>
          </a:p>
          <a:p>
            <a:pPr marL="857250" indent="-857250">
              <a:buClr>
                <a:schemeClr val="accent2">
                  <a:lumMod val="50000"/>
                </a:schemeClr>
              </a:buClr>
              <a:buNone/>
            </a:pPr>
            <a:endParaRPr lang="en-US" sz="2800" b="1" u="sng" dirty="0" smtClean="0">
              <a:solidFill>
                <a:schemeClr val="accent2">
                  <a:lumMod val="50000"/>
                </a:schemeClr>
              </a:solidFill>
              <a:latin typeface="Century Schoolbook"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81000" y="381000"/>
            <a:ext cx="8458200" cy="6248400"/>
          </a:xfrm>
        </p:spPr>
        <p:txBody>
          <a:bodyPr>
            <a:noAutofit/>
          </a:bodyPr>
          <a:lstStyle/>
          <a:p>
            <a:pPr marL="449263" indent="-449263" algn="ctr">
              <a:buClrTx/>
              <a:buNone/>
              <a:tabLst>
                <a:tab pos="360363" algn="l"/>
              </a:tabLst>
            </a:pPr>
            <a:r>
              <a:rPr lang="en-US" sz="3200" b="1" u="sng" dirty="0" smtClean="0">
                <a:latin typeface="Times New Roman" pitchFamily="18" charset="0"/>
                <a:cs typeface="Times New Roman" pitchFamily="18" charset="0"/>
              </a:rPr>
              <a:t>Action Taken   (contd.)</a:t>
            </a:r>
          </a:p>
          <a:p>
            <a:pPr marL="449263" indent="-449263" algn="ctr">
              <a:buClrTx/>
              <a:buNone/>
              <a:tabLst>
                <a:tab pos="360363" algn="l"/>
              </a:tabLst>
            </a:pPr>
            <a:endParaRPr lang="en-US" sz="1400" b="1" u="sng" dirty="0" smtClean="0">
              <a:latin typeface="Times New Roman" pitchFamily="18" charset="0"/>
              <a:cs typeface="Times New Roman" pitchFamily="18" charset="0"/>
            </a:endParaRPr>
          </a:p>
          <a:p>
            <a:pPr algn="just">
              <a:buClrTx/>
              <a:buFont typeface="Century Schoolbook" pitchFamily="18" charset="0"/>
              <a:buChar char="●"/>
            </a:pPr>
            <a:r>
              <a:rPr lang="en-IN" sz="2500" dirty="0" smtClean="0">
                <a:latin typeface="Times New Roman" pitchFamily="18" charset="0"/>
                <a:cs typeface="Times New Roman" pitchFamily="18" charset="0"/>
              </a:rPr>
              <a:t>Since 7C results relating to April-15 data could not be tallied, position was brought to the notice of Railway Board. </a:t>
            </a:r>
          </a:p>
          <a:p>
            <a:pPr algn="just">
              <a:buClrTx/>
              <a:buFont typeface="Century Schoolbook" pitchFamily="18" charset="0"/>
              <a:buChar char="●"/>
            </a:pPr>
            <a:r>
              <a:rPr lang="en-US" sz="2500" dirty="0" smtClean="0">
                <a:latin typeface="Times New Roman" pitchFamily="18" charset="0"/>
                <a:cs typeface="Times New Roman" pitchFamily="18" charset="0"/>
              </a:rPr>
              <a:t>Joint meeting was held on 27.11.2015 by Railway Board, RITES, CRIS and Western Railway with following decisions:</a:t>
            </a:r>
            <a:endParaRPr lang="en-US" sz="2500" dirty="0" smtClean="0">
              <a:solidFill>
                <a:srgbClr val="FF0000"/>
              </a:solidFill>
              <a:latin typeface="Times New Roman" pitchFamily="18" charset="0"/>
              <a:cs typeface="Times New Roman" pitchFamily="18" charset="0"/>
            </a:endParaRPr>
          </a:p>
          <a:p>
            <a:pPr marL="449263" indent="-449263" algn="just">
              <a:buClrTx/>
              <a:buFont typeface="Wingdings" pitchFamily="2" charset="2"/>
              <a:buChar char="Ø"/>
            </a:pPr>
            <a:r>
              <a:rPr lang="en-US" sz="2500" dirty="0" smtClean="0">
                <a:latin typeface="Times New Roman" pitchFamily="18" charset="0"/>
                <a:cs typeface="Times New Roman" pitchFamily="18" charset="0"/>
              </a:rPr>
              <a:t>RITES to adopt the RBS distance master into their Distance Tables.</a:t>
            </a:r>
          </a:p>
          <a:p>
            <a:pPr marL="809625" lvl="2" indent="-449263" algn="just">
              <a:buClrTx/>
              <a:buSzPct val="125000"/>
              <a:buFont typeface="Symbol" pitchFamily="18" charset="2"/>
              <a:buChar char="-"/>
              <a:tabLst>
                <a:tab pos="630238" algn="l"/>
              </a:tabLst>
            </a:pPr>
            <a:r>
              <a:rPr lang="en-US" sz="2500" dirty="0" smtClean="0">
                <a:latin typeface="Times New Roman" pitchFamily="18" charset="0"/>
                <a:cs typeface="Times New Roman" pitchFamily="18" charset="0"/>
              </a:rPr>
              <a:t>RITES advised that the work has to be Completed by individual Railways.</a:t>
            </a:r>
          </a:p>
          <a:p>
            <a:pPr marL="809625" lvl="2" indent="-449263" algn="just">
              <a:buClrTx/>
              <a:buSzPct val="125000"/>
              <a:buFont typeface="Symbol" pitchFamily="18" charset="2"/>
              <a:buChar char="-"/>
              <a:tabLst>
                <a:tab pos="630238" algn="l"/>
              </a:tabLst>
            </a:pPr>
            <a:r>
              <a:rPr lang="en-US" sz="2500" dirty="0" smtClean="0">
                <a:latin typeface="Times New Roman" pitchFamily="18" charset="0"/>
                <a:cs typeface="Times New Roman" pitchFamily="18" charset="0"/>
              </a:rPr>
              <a:t>All Zones were directed suitably and Zone Wise detailed program was intimated by Board </a:t>
            </a:r>
          </a:p>
          <a:p>
            <a:pPr marL="449263" lvl="2" indent="-449263" algn="just">
              <a:buClrTx/>
              <a:buSzPct val="95000"/>
              <a:buFont typeface="Wingdings" pitchFamily="2" charset="2"/>
              <a:buChar char="Ø"/>
              <a:tabLst>
                <a:tab pos="630238" algn="l"/>
              </a:tabLst>
            </a:pPr>
            <a:r>
              <a:rPr lang="en-US" sz="2500" dirty="0" smtClean="0">
                <a:latin typeface="Times New Roman" pitchFamily="18" charset="0"/>
                <a:cs typeface="Times New Roman" pitchFamily="18" charset="0"/>
              </a:rPr>
              <a:t>RITES was advised to share their Freight Apportionment Logic with CRIS, and CRIS was advised to adopt the same.</a:t>
            </a:r>
          </a:p>
          <a:p>
            <a:pPr algn="just">
              <a:buClr>
                <a:schemeClr val="accent2">
                  <a:lumMod val="50000"/>
                </a:schemeClr>
              </a:buClr>
              <a:buFont typeface="Century Schoolbook" pitchFamily="18" charset="0"/>
              <a:buChar char="●"/>
            </a:pPr>
            <a:endParaRPr lang="en-IN" sz="2200" dirty="0" smtClean="0">
              <a:solidFill>
                <a:schemeClr val="accent2">
                  <a:lumMod val="50000"/>
                </a:schemeClr>
              </a:solidFill>
              <a:latin typeface="Century Schoolbook" pitchFamily="18" charset="0"/>
            </a:endParaRPr>
          </a:p>
          <a:p>
            <a:pPr marL="857250" indent="-857250">
              <a:buClr>
                <a:schemeClr val="accent2">
                  <a:lumMod val="50000"/>
                </a:schemeClr>
              </a:buClr>
              <a:buNone/>
            </a:pPr>
            <a:endParaRPr lang="en-US" sz="2800" b="1" u="sng" dirty="0" smtClean="0">
              <a:solidFill>
                <a:schemeClr val="accent2">
                  <a:lumMod val="50000"/>
                </a:schemeClr>
              </a:solidFill>
              <a:latin typeface="Century Schoolbook"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28600" y="1143001"/>
          <a:ext cx="8686801" cy="5080048"/>
        </p:xfrm>
        <a:graphic>
          <a:graphicData uri="http://schemas.openxmlformats.org/drawingml/2006/table">
            <a:tbl>
              <a:tblPr firstRow="1" bandRow="1">
                <a:tableStyleId>{8A107856-5554-42FB-B03E-39F5DBC370BA}</a:tableStyleId>
              </a:tblPr>
              <a:tblGrid>
                <a:gridCol w="610548"/>
                <a:gridCol w="1065852"/>
                <a:gridCol w="1219200"/>
                <a:gridCol w="5791201"/>
              </a:tblGrid>
              <a:tr h="457199">
                <a:tc>
                  <a:txBody>
                    <a:bodyPr/>
                    <a:lstStyle/>
                    <a:p>
                      <a:pPr algn="ctr" fontAlgn="t"/>
                      <a:r>
                        <a:rPr lang="en-IN" sz="1600" u="none" strike="noStrike" dirty="0" err="1">
                          <a:latin typeface="Times New Roman" pitchFamily="18" charset="0"/>
                          <a:cs typeface="Times New Roman" pitchFamily="18" charset="0"/>
                        </a:rPr>
                        <a:t>SR.No</a:t>
                      </a:r>
                      <a:endParaRPr lang="en-IN" sz="1600" b="0"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IN" sz="1600" u="none" strike="noStrike" dirty="0" smtClean="0">
                          <a:latin typeface="Times New Roman" pitchFamily="18" charset="0"/>
                          <a:cs typeface="Times New Roman" pitchFamily="18" charset="0"/>
                        </a:rPr>
                        <a:t>Railway </a:t>
                      </a:r>
                      <a:endParaRPr lang="en-IN" sz="1600" b="0"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IN" sz="1600" u="none" strike="noStrike" dirty="0" smtClean="0">
                          <a:latin typeface="Times New Roman" pitchFamily="18" charset="0"/>
                          <a:cs typeface="Times New Roman" pitchFamily="18" charset="0"/>
                        </a:rPr>
                        <a:t>Schedule</a:t>
                      </a:r>
                      <a:r>
                        <a:rPr lang="en-IN" sz="1600" u="none" strike="noStrike" baseline="0" dirty="0" smtClean="0">
                          <a:latin typeface="Times New Roman" pitchFamily="18" charset="0"/>
                          <a:cs typeface="Times New Roman" pitchFamily="18" charset="0"/>
                        </a:rPr>
                        <a:t> for</a:t>
                      </a:r>
                      <a:r>
                        <a:rPr lang="en-IN" sz="1600" u="none" strike="noStrike" dirty="0" smtClean="0">
                          <a:latin typeface="Times New Roman" pitchFamily="18" charset="0"/>
                          <a:cs typeface="Times New Roman" pitchFamily="18" charset="0"/>
                        </a:rPr>
                        <a:t> RITES Office</a:t>
                      </a:r>
                      <a:endParaRPr lang="en-IN" sz="1600" b="0"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t" latinLnBrk="0" hangingPunct="1"/>
                      <a:r>
                        <a:rPr kumimoji="0" lang="en-US" sz="1600" u="none" strike="noStrike" kern="1200" dirty="0" smtClean="0">
                          <a:latin typeface="Times New Roman" pitchFamily="18" charset="0"/>
                          <a:cs typeface="Times New Roman" pitchFamily="18" charset="0"/>
                        </a:rPr>
                        <a:t>Status</a:t>
                      </a:r>
                      <a:endParaRPr kumimoji="0" lang="en-IN" sz="1600" b="1" u="none" strike="noStrike" kern="1200" dirty="0">
                        <a:solidFill>
                          <a:schemeClr val="tx1"/>
                        </a:solidFill>
                        <a:latin typeface="Times New Roman" pitchFamily="18" charset="0"/>
                        <a:ea typeface="+mn-ea"/>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9579">
                <a:tc>
                  <a:txBody>
                    <a:bodyPr/>
                    <a:lstStyle/>
                    <a:p>
                      <a:pPr algn="ctr" fontAlgn="b"/>
                      <a:r>
                        <a:rPr lang="en-IN" sz="1600" b="1" u="none" strike="noStrike" dirty="0">
                          <a:latin typeface="Times New Roman" pitchFamily="18" charset="0"/>
                          <a:cs typeface="Times New Roman" pitchFamily="18" charset="0"/>
                        </a:rPr>
                        <a:t>1</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IN" sz="1600" b="1" u="none" strike="noStrike" dirty="0" smtClean="0">
                          <a:latin typeface="Times New Roman" pitchFamily="18" charset="0"/>
                          <a:cs typeface="Times New Roman" pitchFamily="18" charset="0"/>
                        </a:rPr>
                        <a:t>ECR</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fontAlgn="b"/>
                      <a:endParaRPr lang="en-IN" sz="1600" b="1" u="none" strike="noStrike" dirty="0">
                        <a:latin typeface="Times New Roman" pitchFamily="18" charset="0"/>
                        <a:cs typeface="Times New Roman" pitchFamily="18" charset="0"/>
                      </a:endParaRPr>
                    </a:p>
                    <a:p>
                      <a:pPr algn="ctr" fontAlgn="b"/>
                      <a:r>
                        <a:rPr lang="en-IN" sz="1600" b="1" u="none" strike="noStrike" dirty="0">
                          <a:latin typeface="Times New Roman" pitchFamily="18" charset="0"/>
                          <a:cs typeface="Times New Roman" pitchFamily="18" charset="0"/>
                        </a:rPr>
                        <a:t>9.12.2015</a:t>
                      </a:r>
                      <a:endParaRPr lang="en-IN" sz="1600" b="1" i="0" u="none" strike="noStrike" dirty="0">
                        <a:solidFill>
                          <a:schemeClr val="tx1"/>
                        </a:solidFill>
                        <a:latin typeface="Times New Roman" pitchFamily="18" charset="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17">
                  <a:txBody>
                    <a:bodyPr/>
                    <a:lstStyle/>
                    <a:p>
                      <a:pPr marL="357188" indent="-171450" algn="just" fontAlgn="b">
                        <a:buFont typeface="Arial" pitchFamily="34" charset="0"/>
                        <a:buChar char="•"/>
                      </a:pPr>
                      <a:r>
                        <a:rPr lang="en-US" sz="1800" u="none" strike="noStrike" dirty="0" smtClean="0">
                          <a:latin typeface="Times New Roman" pitchFamily="18" charset="0"/>
                          <a:cs typeface="Times New Roman" pitchFamily="18" charset="0"/>
                        </a:rPr>
                        <a:t>All </a:t>
                      </a:r>
                      <a:r>
                        <a:rPr lang="en-US" sz="1800" u="none" strike="noStrike" dirty="0" smtClean="0">
                          <a:latin typeface="Times New Roman" pitchFamily="18" charset="0"/>
                          <a:cs typeface="Times New Roman" pitchFamily="18" charset="0"/>
                        </a:rPr>
                        <a:t>Zones visited RITES </a:t>
                      </a:r>
                      <a:r>
                        <a:rPr lang="en-US" sz="1800" u="none" strike="noStrike" dirty="0" smtClean="0">
                          <a:latin typeface="Times New Roman" pitchFamily="18" charset="0"/>
                          <a:cs typeface="Times New Roman" pitchFamily="18" charset="0"/>
                        </a:rPr>
                        <a:t>as scheduled</a:t>
                      </a:r>
                      <a:r>
                        <a:rPr lang="en-US" sz="1800" u="none" strike="noStrike" baseline="0" dirty="0" smtClean="0">
                          <a:latin typeface="Times New Roman" pitchFamily="18" charset="0"/>
                          <a:cs typeface="Times New Roman" pitchFamily="18" charset="0"/>
                        </a:rPr>
                        <a:t>, </a:t>
                      </a:r>
                      <a:r>
                        <a:rPr lang="en-US" sz="1800" u="none" strike="noStrike" baseline="0" dirty="0" smtClean="0">
                          <a:latin typeface="Times New Roman" pitchFamily="18" charset="0"/>
                          <a:cs typeface="Times New Roman" pitchFamily="18" charset="0"/>
                        </a:rPr>
                        <a:t>on an average each Zone was advised by RITES to carry out manual corrections in 1500 records of RITES .</a:t>
                      </a:r>
                    </a:p>
                    <a:p>
                      <a:pPr marL="357188" indent="-171450" algn="just" fontAlgn="b">
                        <a:buFont typeface="Arial" pitchFamily="34" charset="0"/>
                        <a:buChar char="•"/>
                      </a:pPr>
                      <a:r>
                        <a:rPr lang="en-US" sz="1800" u="none" strike="noStrike" baseline="0" dirty="0" smtClean="0">
                          <a:latin typeface="Times New Roman" pitchFamily="18" charset="0"/>
                          <a:cs typeface="Times New Roman" pitchFamily="18" charset="0"/>
                        </a:rPr>
                        <a:t>The Zones have been asked to come back by making corrections in the RITES print out.</a:t>
                      </a:r>
                    </a:p>
                    <a:p>
                      <a:pPr marL="357188" indent="-171450" algn="just" fontAlgn="b">
                        <a:buFont typeface="Arial" pitchFamily="34" charset="0"/>
                        <a:buChar char="•"/>
                      </a:pPr>
                      <a:r>
                        <a:rPr lang="en-US" sz="1800" b="0" i="0" u="none" strike="noStrike" baseline="0" dirty="0" smtClean="0">
                          <a:solidFill>
                            <a:schemeClr val="tx1"/>
                          </a:solidFill>
                          <a:latin typeface="Times New Roman" pitchFamily="18" charset="0"/>
                          <a:cs typeface="Times New Roman" pitchFamily="18" charset="0"/>
                        </a:rPr>
                        <a:t>RITES have pointed out that a few Zones are verifying the Distance only upto their Zonal boundary. Some Zones are verifying total distance and not the inter-zonal distances. Some Zones have not verified the rationalized route distances. </a:t>
                      </a:r>
                    </a:p>
                    <a:p>
                      <a:pPr marL="357188" indent="-171450" algn="just" fontAlgn="b">
                        <a:buFont typeface="Arial" pitchFamily="34" charset="0"/>
                        <a:buChar char="•"/>
                      </a:pPr>
                      <a:r>
                        <a:rPr lang="en-US" sz="1800" b="0" i="0" u="none" strike="noStrike" baseline="0" dirty="0" smtClean="0">
                          <a:solidFill>
                            <a:schemeClr val="tx1"/>
                          </a:solidFill>
                          <a:latin typeface="Times New Roman" pitchFamily="18" charset="0"/>
                          <a:cs typeface="Times New Roman" pitchFamily="18" charset="0"/>
                        </a:rPr>
                        <a:t>These Zones have been advised by RITES to take corrective action.</a:t>
                      </a:r>
                    </a:p>
                    <a:p>
                      <a:pPr marL="357188" indent="-171450" algn="just" fontAlgn="b">
                        <a:buFont typeface="Arial" pitchFamily="34" charset="0"/>
                        <a:buChar char="•"/>
                      </a:pPr>
                      <a:r>
                        <a:rPr lang="en-US" sz="1800" b="0" i="0" u="none" strike="noStrike" baseline="0" dirty="0" smtClean="0">
                          <a:solidFill>
                            <a:schemeClr val="tx1"/>
                          </a:solidFill>
                          <a:latin typeface="Times New Roman" pitchFamily="18" charset="0"/>
                          <a:cs typeface="Times New Roman" pitchFamily="18" charset="0"/>
                        </a:rPr>
                        <a:t>RITES has provided format </a:t>
                      </a:r>
                      <a:r>
                        <a:rPr lang="en-US" sz="1800" b="0" i="0" u="none" strike="noStrike" baseline="0" dirty="0" smtClean="0">
                          <a:solidFill>
                            <a:schemeClr val="tx1"/>
                          </a:solidFill>
                          <a:latin typeface="Times New Roman" pitchFamily="18" charset="0"/>
                          <a:cs typeface="Times New Roman" pitchFamily="18" charset="0"/>
                        </a:rPr>
                        <a:t>in softcopy and detailed instructions </a:t>
                      </a:r>
                      <a:r>
                        <a:rPr lang="en-US" sz="1800" b="0" i="0" u="none" strike="noStrike" baseline="0" dirty="0" smtClean="0">
                          <a:solidFill>
                            <a:schemeClr val="tx1"/>
                          </a:solidFill>
                          <a:latin typeface="Times New Roman" pitchFamily="18" charset="0"/>
                          <a:cs typeface="Times New Roman" pitchFamily="18" charset="0"/>
                        </a:rPr>
                        <a:t> on  21.12.2015</a:t>
                      </a:r>
                      <a:r>
                        <a:rPr lang="en-US" sz="1800" b="0" i="0" u="none" strike="noStrike" baseline="0" dirty="0" smtClean="0">
                          <a:solidFill>
                            <a:schemeClr val="tx1"/>
                          </a:solidFill>
                          <a:latin typeface="Times New Roman" pitchFamily="18" charset="0"/>
                          <a:cs typeface="Times New Roman" pitchFamily="18" charset="0"/>
                        </a:rPr>
                        <a:t>.</a:t>
                      </a:r>
                    </a:p>
                    <a:p>
                      <a:pPr marL="357188" indent="-171450" algn="just" fontAlgn="b">
                        <a:buFont typeface="Arial" pitchFamily="34" charset="0"/>
                        <a:buChar char="•"/>
                      </a:pPr>
                      <a:r>
                        <a:rPr lang="en-US" sz="1800" b="0" i="0" u="none" strike="noStrike" baseline="0" dirty="0" smtClean="0">
                          <a:solidFill>
                            <a:schemeClr val="tx1"/>
                          </a:solidFill>
                          <a:latin typeface="Times New Roman" pitchFamily="18" charset="0"/>
                          <a:cs typeface="Times New Roman" pitchFamily="18" charset="0"/>
                        </a:rPr>
                        <a:t> Hence all Railways are now advised to complete the work </a:t>
                      </a:r>
                      <a:r>
                        <a:rPr lang="en-US" sz="1800" b="1" i="0" u="none" strike="noStrike" baseline="0" dirty="0" smtClean="0">
                          <a:solidFill>
                            <a:schemeClr val="tx1"/>
                          </a:solidFill>
                          <a:latin typeface="Times New Roman" pitchFamily="18" charset="0"/>
                          <a:cs typeface="Times New Roman" pitchFamily="18" charset="0"/>
                        </a:rPr>
                        <a:t>of distance master </a:t>
                      </a:r>
                      <a:r>
                        <a:rPr lang="en-US" sz="1800" b="1" i="0" u="none" strike="noStrike" baseline="0" dirty="0" err="1" smtClean="0">
                          <a:solidFill>
                            <a:schemeClr val="tx1"/>
                          </a:solidFill>
                          <a:latin typeface="Times New Roman" pitchFamily="18" charset="0"/>
                          <a:cs typeface="Times New Roman" pitchFamily="18" charset="0"/>
                        </a:rPr>
                        <a:t>updation</a:t>
                      </a:r>
                      <a:r>
                        <a:rPr lang="en-US" sz="1800" b="1" i="0" u="none" strike="noStrike" baseline="0" dirty="0" smtClean="0">
                          <a:solidFill>
                            <a:schemeClr val="tx1"/>
                          </a:solidFill>
                          <a:latin typeface="Times New Roman" pitchFamily="18" charset="0"/>
                          <a:cs typeface="Times New Roman" pitchFamily="18" charset="0"/>
                        </a:rPr>
                        <a:t> at RITES by </a:t>
                      </a:r>
                      <a:r>
                        <a:rPr lang="en-US" sz="1800" b="1" i="0" u="none" strike="noStrike" baseline="0" dirty="0" smtClean="0">
                          <a:solidFill>
                            <a:schemeClr val="tx1"/>
                          </a:solidFill>
                          <a:latin typeface="Times New Roman" pitchFamily="18" charset="0"/>
                          <a:cs typeface="Times New Roman" pitchFamily="18" charset="0"/>
                        </a:rPr>
                        <a:t>31/12/2015 </a:t>
                      </a:r>
                      <a:r>
                        <a:rPr lang="en-US" sz="1800" b="1" i="0" u="none" strike="noStrike" baseline="0" dirty="0" smtClean="0">
                          <a:solidFill>
                            <a:schemeClr val="tx1"/>
                          </a:solidFill>
                          <a:latin typeface="Times New Roman" pitchFamily="18" charset="0"/>
                          <a:cs typeface="Times New Roman" pitchFamily="18" charset="0"/>
                        </a:rPr>
                        <a:t>.</a:t>
                      </a:r>
                      <a:endParaRPr lang="en-IN" sz="18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9579">
                <a:tc>
                  <a:txBody>
                    <a:bodyPr/>
                    <a:lstStyle/>
                    <a:p>
                      <a:pPr algn="ctr" fontAlgn="b"/>
                      <a:r>
                        <a:rPr lang="en-IN" sz="1600" b="1" u="none" strike="noStrike" dirty="0">
                          <a:latin typeface="Times New Roman" pitchFamily="18" charset="0"/>
                          <a:cs typeface="Times New Roman" pitchFamily="18" charset="0"/>
                        </a:rPr>
                        <a:t>2</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IN" sz="1600" b="1" u="none" strike="noStrike" dirty="0" smtClean="0">
                          <a:latin typeface="Times New Roman" pitchFamily="18" charset="0"/>
                          <a:cs typeface="Times New Roman" pitchFamily="18" charset="0"/>
                        </a:rPr>
                        <a:t>NEFR</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9579">
                <a:tc>
                  <a:txBody>
                    <a:bodyPr/>
                    <a:lstStyle/>
                    <a:p>
                      <a:pPr algn="ctr" fontAlgn="b"/>
                      <a:r>
                        <a:rPr lang="en-IN" sz="1600" b="1" u="none" strike="noStrike" dirty="0">
                          <a:latin typeface="Times New Roman" pitchFamily="18" charset="0"/>
                          <a:cs typeface="Times New Roman" pitchFamily="18" charset="0"/>
                        </a:rPr>
                        <a:t>3</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IN" sz="1600" b="1" u="none" strike="noStrike" dirty="0" smtClean="0">
                          <a:latin typeface="Times New Roman" pitchFamily="18" charset="0"/>
                          <a:cs typeface="Times New Roman" pitchFamily="18" charset="0"/>
                        </a:rPr>
                        <a:t>NER</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9579">
                <a:tc>
                  <a:txBody>
                    <a:bodyPr/>
                    <a:lstStyle/>
                    <a:p>
                      <a:pPr algn="ctr" fontAlgn="b"/>
                      <a:r>
                        <a:rPr lang="en-IN" sz="1600" b="1" u="none" strike="noStrike" dirty="0">
                          <a:latin typeface="Times New Roman" pitchFamily="18" charset="0"/>
                          <a:cs typeface="Times New Roman" pitchFamily="18" charset="0"/>
                        </a:rPr>
                        <a:t>4</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IN" sz="1600" b="1" u="none" strike="noStrike" dirty="0" smtClean="0">
                          <a:latin typeface="Times New Roman" pitchFamily="18" charset="0"/>
                          <a:cs typeface="Times New Roman" pitchFamily="18" charset="0"/>
                        </a:rPr>
                        <a:t>CR</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fontAlgn="b"/>
                      <a:r>
                        <a:rPr lang="en-IN" sz="1600" b="1" u="none" strike="noStrike" dirty="0" smtClean="0">
                          <a:latin typeface="Times New Roman" pitchFamily="18" charset="0"/>
                          <a:cs typeface="Times New Roman" pitchFamily="18" charset="0"/>
                        </a:rPr>
                        <a:t>14.12.2015</a:t>
                      </a:r>
                      <a:endParaRPr lang="en-IN" sz="1600" b="1" i="0" u="none" strike="noStrike" dirty="0">
                        <a:solidFill>
                          <a:schemeClr val="tx1"/>
                        </a:solidFill>
                        <a:latin typeface="Times New Roman" pitchFamily="18" charset="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9579">
                <a:tc>
                  <a:txBody>
                    <a:bodyPr/>
                    <a:lstStyle/>
                    <a:p>
                      <a:pPr algn="ctr" fontAlgn="b"/>
                      <a:r>
                        <a:rPr lang="en-IN" sz="1600" b="1" u="none" strike="noStrike" dirty="0">
                          <a:latin typeface="Times New Roman" pitchFamily="18" charset="0"/>
                          <a:cs typeface="Times New Roman" pitchFamily="18" charset="0"/>
                        </a:rPr>
                        <a:t>5</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IN" sz="1600" b="1" u="none" strike="noStrike" dirty="0" smtClean="0">
                          <a:latin typeface="Times New Roman" pitchFamily="18" charset="0"/>
                          <a:cs typeface="Times New Roman" pitchFamily="18" charset="0"/>
                        </a:rPr>
                        <a:t>WR</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9579">
                <a:tc>
                  <a:txBody>
                    <a:bodyPr/>
                    <a:lstStyle/>
                    <a:p>
                      <a:pPr algn="ctr" fontAlgn="b"/>
                      <a:r>
                        <a:rPr lang="en-IN" sz="1600" b="1" u="none" strike="noStrike" dirty="0">
                          <a:latin typeface="Times New Roman" pitchFamily="18" charset="0"/>
                          <a:cs typeface="Times New Roman" pitchFamily="18" charset="0"/>
                        </a:rPr>
                        <a:t>6</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IN" sz="1600" b="1" u="none" strike="noStrike" dirty="0" smtClean="0">
                          <a:latin typeface="Times New Roman" pitchFamily="18" charset="0"/>
                          <a:cs typeface="Times New Roman" pitchFamily="18" charset="0"/>
                        </a:rPr>
                        <a:t>KR</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9579">
                <a:tc>
                  <a:txBody>
                    <a:bodyPr/>
                    <a:lstStyle/>
                    <a:p>
                      <a:pPr algn="ctr" fontAlgn="b"/>
                      <a:r>
                        <a:rPr lang="en-IN" sz="1600" b="1" u="none" strike="noStrike" dirty="0">
                          <a:latin typeface="Times New Roman" pitchFamily="18" charset="0"/>
                          <a:cs typeface="Times New Roman" pitchFamily="18" charset="0"/>
                        </a:rPr>
                        <a:t>7</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IN" sz="1600" b="1" u="none" strike="noStrike" dirty="0" smtClean="0">
                          <a:latin typeface="Times New Roman" pitchFamily="18" charset="0"/>
                          <a:cs typeface="Times New Roman" pitchFamily="18" charset="0"/>
                        </a:rPr>
                        <a:t>ER</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fontAlgn="b"/>
                      <a:r>
                        <a:rPr lang="en-IN" sz="1600" b="1" u="none" strike="noStrike" dirty="0">
                          <a:latin typeface="Times New Roman" pitchFamily="18" charset="0"/>
                          <a:cs typeface="Times New Roman" pitchFamily="18" charset="0"/>
                        </a:rPr>
                        <a:t>15.12.2015</a:t>
                      </a:r>
                      <a:endParaRPr lang="en-IN" sz="1600" b="1" i="0" u="none" strike="noStrike" dirty="0">
                        <a:solidFill>
                          <a:schemeClr val="tx1"/>
                        </a:solidFill>
                        <a:latin typeface="Times New Roman" pitchFamily="18" charset="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9579">
                <a:tc>
                  <a:txBody>
                    <a:bodyPr/>
                    <a:lstStyle/>
                    <a:p>
                      <a:pPr algn="ctr" fontAlgn="b"/>
                      <a:r>
                        <a:rPr lang="en-IN" sz="1600" b="1" u="none" strike="noStrike" dirty="0">
                          <a:latin typeface="Times New Roman" pitchFamily="18" charset="0"/>
                          <a:cs typeface="Times New Roman" pitchFamily="18" charset="0"/>
                        </a:rPr>
                        <a:t>8</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IN" sz="1600" b="1" u="none" strike="noStrike" dirty="0" smtClean="0">
                          <a:latin typeface="Times New Roman" pitchFamily="18" charset="0"/>
                          <a:cs typeface="Times New Roman" pitchFamily="18" charset="0"/>
                        </a:rPr>
                        <a:t>ECR</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9579">
                <a:tc>
                  <a:txBody>
                    <a:bodyPr/>
                    <a:lstStyle/>
                    <a:p>
                      <a:pPr algn="ctr" fontAlgn="b"/>
                      <a:r>
                        <a:rPr lang="en-IN" sz="1600" b="1" u="none" strike="noStrike" dirty="0">
                          <a:latin typeface="Times New Roman" pitchFamily="18" charset="0"/>
                          <a:cs typeface="Times New Roman" pitchFamily="18" charset="0"/>
                        </a:rPr>
                        <a:t>9</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IN" sz="1600" b="1" u="none" strike="noStrike" dirty="0" smtClean="0">
                          <a:latin typeface="Times New Roman" pitchFamily="18" charset="0"/>
                          <a:cs typeface="Times New Roman" pitchFamily="18" charset="0"/>
                        </a:rPr>
                        <a:t>SER</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9579">
                <a:tc>
                  <a:txBody>
                    <a:bodyPr/>
                    <a:lstStyle/>
                    <a:p>
                      <a:pPr algn="ctr" fontAlgn="b"/>
                      <a:r>
                        <a:rPr lang="en-IN" sz="1600" b="1" u="none" strike="noStrike" dirty="0">
                          <a:latin typeface="Times New Roman" pitchFamily="18" charset="0"/>
                          <a:cs typeface="Times New Roman" pitchFamily="18" charset="0"/>
                        </a:rPr>
                        <a:t>10</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IN" sz="1600" b="1" u="none" strike="noStrike" dirty="0" smtClean="0">
                          <a:latin typeface="Times New Roman" pitchFamily="18" charset="0"/>
                          <a:cs typeface="Times New Roman" pitchFamily="18" charset="0"/>
                        </a:rPr>
                        <a:t>SR</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fontAlgn="b"/>
                      <a:r>
                        <a:rPr lang="en-IN" sz="1600" b="1" u="none" strike="noStrike" dirty="0">
                          <a:latin typeface="Times New Roman" pitchFamily="18" charset="0"/>
                          <a:cs typeface="Times New Roman" pitchFamily="18" charset="0"/>
                        </a:rPr>
                        <a:t>16.12.2015</a:t>
                      </a:r>
                      <a:endParaRPr lang="en-IN" sz="1600" b="1" i="0" u="none" strike="noStrike" dirty="0">
                        <a:solidFill>
                          <a:schemeClr val="tx1"/>
                        </a:solidFill>
                        <a:latin typeface="Times New Roman" pitchFamily="18" charset="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9579">
                <a:tc>
                  <a:txBody>
                    <a:bodyPr/>
                    <a:lstStyle/>
                    <a:p>
                      <a:pPr algn="ctr" fontAlgn="b"/>
                      <a:r>
                        <a:rPr lang="en-IN" sz="1600" b="1" u="none" strike="noStrike" dirty="0">
                          <a:latin typeface="Times New Roman" pitchFamily="18" charset="0"/>
                          <a:cs typeface="Times New Roman" pitchFamily="18" charset="0"/>
                        </a:rPr>
                        <a:t>11</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IN" sz="1600" b="1" u="none" strike="noStrike" dirty="0" smtClean="0">
                          <a:latin typeface="Times New Roman" pitchFamily="18" charset="0"/>
                          <a:cs typeface="Times New Roman" pitchFamily="18" charset="0"/>
                        </a:rPr>
                        <a:t>SCR</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9579">
                <a:tc>
                  <a:txBody>
                    <a:bodyPr/>
                    <a:lstStyle/>
                    <a:p>
                      <a:pPr algn="ctr" fontAlgn="b"/>
                      <a:r>
                        <a:rPr lang="en-IN" sz="1600" b="1" u="none" strike="noStrike" dirty="0">
                          <a:latin typeface="Times New Roman" pitchFamily="18" charset="0"/>
                          <a:cs typeface="Times New Roman" pitchFamily="18" charset="0"/>
                        </a:rPr>
                        <a:t>12</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IN" sz="1600" b="1" u="none" strike="noStrike" dirty="0" smtClean="0">
                          <a:latin typeface="Times New Roman" pitchFamily="18" charset="0"/>
                          <a:cs typeface="Times New Roman" pitchFamily="18" charset="0"/>
                        </a:rPr>
                        <a:t>SWR</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9579">
                <a:tc>
                  <a:txBody>
                    <a:bodyPr/>
                    <a:lstStyle/>
                    <a:p>
                      <a:pPr algn="ctr" fontAlgn="b"/>
                      <a:r>
                        <a:rPr lang="en-IN" sz="1600" b="1" u="none" strike="noStrike" dirty="0">
                          <a:latin typeface="Times New Roman" pitchFamily="18" charset="0"/>
                          <a:cs typeface="Times New Roman" pitchFamily="18" charset="0"/>
                        </a:rPr>
                        <a:t>13</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IN" sz="1600" b="1" u="none" strike="noStrike" dirty="0" smtClean="0">
                          <a:latin typeface="Times New Roman" pitchFamily="18" charset="0"/>
                          <a:cs typeface="Times New Roman" pitchFamily="18" charset="0"/>
                        </a:rPr>
                        <a:t>NR</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fontAlgn="b"/>
                      <a:r>
                        <a:rPr lang="en-IN" sz="1600" b="1" u="none" strike="noStrike" dirty="0">
                          <a:latin typeface="Times New Roman" pitchFamily="18" charset="0"/>
                          <a:cs typeface="Times New Roman" pitchFamily="18" charset="0"/>
                        </a:rPr>
                        <a:t>17.12.2015</a:t>
                      </a:r>
                      <a:endParaRPr lang="en-IN" sz="1600" b="1" i="0" u="none" strike="noStrike" dirty="0">
                        <a:solidFill>
                          <a:schemeClr val="tx1"/>
                        </a:solidFill>
                        <a:latin typeface="Times New Roman" pitchFamily="18" charset="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9579">
                <a:tc>
                  <a:txBody>
                    <a:bodyPr/>
                    <a:lstStyle/>
                    <a:p>
                      <a:pPr algn="ctr" fontAlgn="b"/>
                      <a:r>
                        <a:rPr lang="en-IN" sz="1600" b="1" u="none" strike="noStrike" dirty="0">
                          <a:latin typeface="Times New Roman" pitchFamily="18" charset="0"/>
                          <a:cs typeface="Times New Roman" pitchFamily="18" charset="0"/>
                        </a:rPr>
                        <a:t>14</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IN" sz="1600" b="1" u="none" strike="noStrike" dirty="0" smtClean="0">
                          <a:latin typeface="Times New Roman" pitchFamily="18" charset="0"/>
                          <a:cs typeface="Times New Roman" pitchFamily="18" charset="0"/>
                        </a:rPr>
                        <a:t>NCR</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9579">
                <a:tc>
                  <a:txBody>
                    <a:bodyPr/>
                    <a:lstStyle/>
                    <a:p>
                      <a:pPr algn="ctr" fontAlgn="b"/>
                      <a:r>
                        <a:rPr lang="en-IN" sz="1600" b="1" u="none" strike="noStrike" dirty="0">
                          <a:latin typeface="Times New Roman" pitchFamily="18" charset="0"/>
                          <a:cs typeface="Times New Roman" pitchFamily="18" charset="0"/>
                        </a:rPr>
                        <a:t>15</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IN" sz="1600" b="1" u="none" strike="noStrike" dirty="0" smtClean="0">
                          <a:latin typeface="Times New Roman" pitchFamily="18" charset="0"/>
                          <a:cs typeface="Times New Roman" pitchFamily="18" charset="0"/>
                        </a:rPr>
                        <a:t>NWR</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9579">
                <a:tc>
                  <a:txBody>
                    <a:bodyPr/>
                    <a:lstStyle/>
                    <a:p>
                      <a:pPr algn="ctr" fontAlgn="b"/>
                      <a:r>
                        <a:rPr lang="en-IN" sz="1600" b="1" u="none" strike="noStrike" dirty="0">
                          <a:latin typeface="Times New Roman" pitchFamily="18" charset="0"/>
                          <a:cs typeface="Times New Roman" pitchFamily="18" charset="0"/>
                        </a:rPr>
                        <a:t>16</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IN" sz="1600" b="1" u="none" strike="noStrike" dirty="0" smtClean="0">
                          <a:latin typeface="Times New Roman" pitchFamily="18" charset="0"/>
                          <a:cs typeface="Times New Roman" pitchFamily="18" charset="0"/>
                        </a:rPr>
                        <a:t>SECR</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b"/>
                      <a:r>
                        <a:rPr lang="en-IN" sz="1600" b="1" u="none" strike="noStrike" dirty="0">
                          <a:latin typeface="Times New Roman" pitchFamily="18" charset="0"/>
                          <a:cs typeface="Times New Roman" pitchFamily="18" charset="0"/>
                        </a:rPr>
                        <a:t>18.12.2015</a:t>
                      </a:r>
                      <a:endParaRPr lang="en-IN" sz="1600" b="1" i="0" u="none" strike="noStrike" dirty="0">
                        <a:solidFill>
                          <a:schemeClr val="tx1"/>
                        </a:solidFill>
                        <a:latin typeface="Times New Roman" pitchFamily="18" charset="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9579">
                <a:tc>
                  <a:txBody>
                    <a:bodyPr/>
                    <a:lstStyle/>
                    <a:p>
                      <a:pPr algn="ctr" fontAlgn="b"/>
                      <a:r>
                        <a:rPr lang="en-IN" sz="1600" b="1" u="none" strike="noStrike" dirty="0">
                          <a:latin typeface="Times New Roman" pitchFamily="18" charset="0"/>
                          <a:cs typeface="Times New Roman" pitchFamily="18" charset="0"/>
                        </a:rPr>
                        <a:t>17</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IN" sz="1600" b="1" u="none" strike="noStrike" dirty="0" smtClean="0">
                          <a:latin typeface="Times New Roman" pitchFamily="18" charset="0"/>
                          <a:cs typeface="Times New Roman" pitchFamily="18" charset="0"/>
                        </a:rPr>
                        <a:t>WCR</a:t>
                      </a:r>
                      <a:endParaRPr lang="en-IN" sz="1600" b="1" i="0" u="none" strike="noStrike" dirty="0">
                        <a:solidFill>
                          <a:schemeClr val="tx1"/>
                        </a:solidFill>
                        <a:latin typeface="Times New Roman" pitchFamily="18" charset="0"/>
                        <a:cs typeface="Times New Roman"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tc>
                <a:tc vMerge="1">
                  <a:txBody>
                    <a:bodyPr/>
                    <a:lstStyle/>
                    <a:p>
                      <a:pPr algn="ctr" fontAlgn="b"/>
                      <a:endParaRPr lang="en-IN" sz="1600" b="0" i="0" u="none" strike="noStrike" dirty="0">
                        <a:solidFill>
                          <a:schemeClr val="accent2">
                            <a:lumMod val="50000"/>
                          </a:schemeClr>
                        </a:solidFill>
                        <a:latin typeface="Century Schoolbook"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Content Placeholder 2"/>
          <p:cNvSpPr txBox="1">
            <a:spLocks/>
          </p:cNvSpPr>
          <p:nvPr/>
        </p:nvSpPr>
        <p:spPr>
          <a:xfrm>
            <a:off x="381000" y="533400"/>
            <a:ext cx="8458200" cy="457200"/>
          </a:xfrm>
          <a:prstGeom prst="rect">
            <a:avLst/>
          </a:prstGeom>
        </p:spPr>
        <p:txBody>
          <a:bodyPr vert="horz">
            <a:noAutofit/>
          </a:bodyPr>
          <a:lstStyle/>
          <a:p>
            <a:pPr marL="449263" marR="0" lvl="0" indent="-449263" algn="ctr" defTabSz="914400" rtl="0" eaLnBrk="1" fontAlgn="auto" latinLnBrk="0" hangingPunct="1">
              <a:lnSpc>
                <a:spcPct val="100000"/>
              </a:lnSpc>
              <a:spcBef>
                <a:spcPct val="20000"/>
              </a:spcBef>
              <a:spcAft>
                <a:spcPts val="0"/>
              </a:spcAft>
              <a:buClr>
                <a:schemeClr val="accent2">
                  <a:lumMod val="50000"/>
                </a:schemeClr>
              </a:buClr>
              <a:buSzPct val="95000"/>
              <a:buFont typeface="Wingdings 2"/>
              <a:buNone/>
              <a:tabLst>
                <a:tab pos="360363" algn="l"/>
              </a:tabLst>
              <a:defRPr/>
            </a:pPr>
            <a:r>
              <a:rPr kumimoji="0" lang="en-US" sz="3000" b="1" i="0" u="sng" strike="noStrike" kern="1200" cap="none" spc="0" normalizeH="0" baseline="0" noProof="0" dirty="0" smtClean="0">
                <a:ln>
                  <a:noFill/>
                </a:ln>
                <a:effectLst/>
                <a:uLnTx/>
                <a:uFillTx/>
                <a:latin typeface="Times New Roman" pitchFamily="18" charset="0"/>
                <a:cs typeface="Times New Roman" pitchFamily="18" charset="0"/>
              </a:rPr>
              <a:t>Zone Wise</a:t>
            </a:r>
            <a:r>
              <a:rPr kumimoji="0" lang="en-US" sz="3000" b="1" i="0" u="sng" strike="noStrike" kern="1200" cap="none" spc="0" normalizeH="0" noProof="0" dirty="0" smtClean="0">
                <a:ln>
                  <a:noFill/>
                </a:ln>
                <a:effectLst/>
                <a:uLnTx/>
                <a:uFillTx/>
                <a:latin typeface="Times New Roman" pitchFamily="18" charset="0"/>
                <a:cs typeface="Times New Roman" pitchFamily="18" charset="0"/>
              </a:rPr>
              <a:t> - Date Wise Program</a:t>
            </a:r>
            <a:endParaRPr kumimoji="0" lang="en-US" sz="3000" b="1" i="0" u="sng" strike="noStrike" kern="1200" cap="none" spc="0" normalizeH="0" baseline="0" noProof="0" dirty="0" smtClean="0">
              <a:ln>
                <a:noFill/>
              </a:ln>
              <a:effectLst/>
              <a:uLnTx/>
              <a:uFillTx/>
              <a:latin typeface="Times New Roman" pitchFamily="18" charset="0"/>
              <a:cs typeface="Times New Roman" pitchFamily="18" charset="0"/>
            </a:endParaRPr>
          </a:p>
          <a:p>
            <a:pPr marL="857250" marR="0" lvl="0" indent="-857250" algn="l" defTabSz="914400" rtl="0" eaLnBrk="1" fontAlgn="auto" latinLnBrk="0" hangingPunct="1">
              <a:lnSpc>
                <a:spcPct val="100000"/>
              </a:lnSpc>
              <a:spcBef>
                <a:spcPct val="20000"/>
              </a:spcBef>
              <a:spcAft>
                <a:spcPts val="0"/>
              </a:spcAft>
              <a:buClr>
                <a:schemeClr val="accent2">
                  <a:lumMod val="50000"/>
                </a:schemeClr>
              </a:buClr>
              <a:buSzPct val="95000"/>
              <a:buFont typeface="Wingdings 2"/>
              <a:buNone/>
              <a:tabLst/>
              <a:defRPr/>
            </a:pPr>
            <a:endParaRPr kumimoji="0" lang="en-US" sz="2800" b="1" i="0" u="sng" strike="noStrike" kern="1200" cap="none" spc="0" normalizeH="0" baseline="0" noProof="0" dirty="0" smtClean="0">
              <a:ln>
                <a:noFill/>
              </a:ln>
              <a:effectLst/>
              <a:uLnTx/>
              <a:uFillTx/>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2524</TotalTime>
  <Words>2540</Words>
  <Application>Microsoft Office PowerPoint</Application>
  <PresentationFormat>On-screen Show (4:3)</PresentationFormat>
  <Paragraphs>407</Paragraphs>
  <Slides>27</Slides>
  <Notes>26</Notes>
  <HiddenSlides>0</HiddenSlides>
  <MMClips>0</MMClips>
  <ScaleCrop>false</ScaleCrop>
  <HeadingPairs>
    <vt:vector size="6" baseType="variant">
      <vt:variant>
        <vt:lpstr>Theme</vt:lpstr>
      </vt:variant>
      <vt:variant>
        <vt:i4>1</vt:i4>
      </vt:variant>
      <vt:variant>
        <vt:lpstr>Slide Titles</vt:lpstr>
      </vt:variant>
      <vt:variant>
        <vt:i4>27</vt:i4>
      </vt:variant>
      <vt:variant>
        <vt:lpstr>Custom Shows</vt:lpstr>
      </vt:variant>
      <vt:variant>
        <vt:i4>1</vt:i4>
      </vt:variant>
    </vt:vector>
  </HeadingPairs>
  <TitlesOfParts>
    <vt:vector size="29" baseType="lpstr">
      <vt:lpstr>Flow</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Recommendations of 7th CPC</vt:lpstr>
      <vt:lpstr>Action Plan for revision under ARPAN:</vt:lpstr>
      <vt:lpstr>Present data status(Legacy): </vt:lpstr>
      <vt:lpstr>Readiness for revision – by FA&amp;CAOs of Zonal Rlys </vt:lpstr>
      <vt:lpstr>Readiness for revision –by CPOs of Zonal Rlys</vt:lpstr>
      <vt:lpstr> Age-wise analysis of Railway pensioners </vt:lpstr>
      <vt:lpstr>Slide 26</vt:lpstr>
      <vt:lpstr>Slide 27</vt:lpstr>
      <vt:lpstr>Custom Show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Comparative Position of Earnings  (Printed Card Tickets / Total Passenger Earnings)</dc:title>
  <dc:creator>WR AII</dc:creator>
  <cp:lastModifiedBy>Print1</cp:lastModifiedBy>
  <cp:revision>1216</cp:revision>
  <dcterms:created xsi:type="dcterms:W3CDTF">2006-08-16T00:00:00Z</dcterms:created>
  <dcterms:modified xsi:type="dcterms:W3CDTF">2015-12-23T03:15:41Z</dcterms:modified>
</cp:coreProperties>
</file>