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4"/>
  </p:notesMasterIdLst>
  <p:sldIdLst>
    <p:sldId id="256" r:id="rId2"/>
    <p:sldId id="383" r:id="rId3"/>
    <p:sldId id="407" r:id="rId4"/>
    <p:sldId id="411" r:id="rId5"/>
    <p:sldId id="410" r:id="rId6"/>
    <p:sldId id="409" r:id="rId7"/>
    <p:sldId id="398" r:id="rId8"/>
    <p:sldId id="386" r:id="rId9"/>
    <p:sldId id="392" r:id="rId10"/>
    <p:sldId id="389" r:id="rId11"/>
    <p:sldId id="394" r:id="rId12"/>
    <p:sldId id="40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33CC"/>
    <a:srgbClr val="0066FF"/>
    <a:srgbClr val="008FFA"/>
    <a:srgbClr val="4A87A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8131" autoAdjust="0"/>
  </p:normalViewPr>
  <p:slideViewPr>
    <p:cSldViewPr>
      <p:cViewPr>
        <p:scale>
          <a:sx n="78" d="100"/>
          <a:sy n="78" d="100"/>
        </p:scale>
        <p:origin x="-114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8B8C9B-EBDD-4942-BD95-753DD209A75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73DA5B-4C0B-43F8-B81E-CD6DBA9DE4CA}">
      <dgm:prSet phldrT="[Text]"/>
      <dgm:spPr/>
      <dgm:t>
        <a:bodyPr/>
        <a:lstStyle/>
        <a:p>
          <a:r>
            <a:rPr lang="en-US" b="1" dirty="0" smtClean="0">
              <a:solidFill>
                <a:srgbClr val="0033CC"/>
              </a:solidFill>
            </a:rPr>
            <a:t>Action Plan</a:t>
          </a:r>
          <a:endParaRPr lang="en-US" b="1" dirty="0">
            <a:solidFill>
              <a:srgbClr val="0033CC"/>
            </a:solidFill>
          </a:endParaRPr>
        </a:p>
      </dgm:t>
    </dgm:pt>
    <dgm:pt modelId="{3D45A140-5452-47FB-A525-D1B7DAD7FF06}" type="parTrans" cxnId="{2117750C-AE12-4541-BDF6-D33A402A9B47}">
      <dgm:prSet/>
      <dgm:spPr/>
      <dgm:t>
        <a:bodyPr/>
        <a:lstStyle/>
        <a:p>
          <a:endParaRPr lang="en-US"/>
        </a:p>
      </dgm:t>
    </dgm:pt>
    <dgm:pt modelId="{E8E720C6-DDAF-40DA-A280-D5803B7F0738}" type="sibTrans" cxnId="{2117750C-AE12-4541-BDF6-D33A402A9B47}">
      <dgm:prSet/>
      <dgm:spPr/>
      <dgm:t>
        <a:bodyPr/>
        <a:lstStyle/>
        <a:p>
          <a:endParaRPr lang="en-US"/>
        </a:p>
      </dgm:t>
    </dgm:pt>
    <dgm:pt modelId="{2E988324-FD60-4D3D-9079-FED48816C1B9}">
      <dgm:prSet phldrT="[Text]"/>
      <dgm:spPr/>
      <dgm:t>
        <a:bodyPr/>
        <a:lstStyle/>
        <a:p>
          <a:r>
            <a:rPr lang="en-US" b="1" dirty="0" smtClean="0">
              <a:solidFill>
                <a:srgbClr val="0033CC"/>
              </a:solidFill>
            </a:rPr>
            <a:t>VMV</a:t>
          </a:r>
          <a:endParaRPr lang="en-US" b="1" dirty="0">
            <a:solidFill>
              <a:srgbClr val="0033CC"/>
            </a:solidFill>
          </a:endParaRPr>
        </a:p>
      </dgm:t>
    </dgm:pt>
    <dgm:pt modelId="{3821E0EE-F738-4564-A297-E954741F4B8A}" type="parTrans" cxnId="{C2A5EFE5-A14B-48E5-A810-27A28DDA5BC8}">
      <dgm:prSet/>
      <dgm:spPr/>
      <dgm:t>
        <a:bodyPr/>
        <a:lstStyle/>
        <a:p>
          <a:endParaRPr lang="en-US"/>
        </a:p>
      </dgm:t>
    </dgm:pt>
    <dgm:pt modelId="{1115CC89-437C-4070-8490-A2DF1C8D096E}" type="sibTrans" cxnId="{C2A5EFE5-A14B-48E5-A810-27A28DDA5BC8}">
      <dgm:prSet/>
      <dgm:spPr/>
      <dgm:t>
        <a:bodyPr/>
        <a:lstStyle/>
        <a:p>
          <a:endParaRPr lang="en-US"/>
        </a:p>
      </dgm:t>
    </dgm:pt>
    <dgm:pt modelId="{290BB2F9-B7FA-4E34-8663-500034EE1C7F}">
      <dgm:prSet phldrT="[Text]"/>
      <dgm:spPr/>
      <dgm:t>
        <a:bodyPr/>
        <a:lstStyle/>
        <a:p>
          <a:r>
            <a:rPr lang="en-US" b="1" dirty="0" err="1" smtClean="0">
              <a:solidFill>
                <a:srgbClr val="0033CC"/>
              </a:solidFill>
            </a:rPr>
            <a:t>Strat</a:t>
          </a:r>
          <a:r>
            <a:rPr lang="en-US" b="1" dirty="0" smtClean="0">
              <a:solidFill>
                <a:srgbClr val="0033CC"/>
              </a:solidFill>
            </a:rPr>
            <a:t>. Obj.</a:t>
          </a:r>
          <a:endParaRPr lang="en-US" b="1" dirty="0">
            <a:solidFill>
              <a:srgbClr val="0033CC"/>
            </a:solidFill>
          </a:endParaRPr>
        </a:p>
      </dgm:t>
    </dgm:pt>
    <dgm:pt modelId="{DD7833A3-B61D-4486-A328-A2C8138D8C2B}" type="parTrans" cxnId="{957EB1EF-2072-4871-8AC4-8D5A0D506F5F}">
      <dgm:prSet/>
      <dgm:spPr/>
      <dgm:t>
        <a:bodyPr/>
        <a:lstStyle/>
        <a:p>
          <a:endParaRPr lang="en-US"/>
        </a:p>
      </dgm:t>
    </dgm:pt>
    <dgm:pt modelId="{BEE83BE1-57CD-4196-879A-FDF04A8FC008}" type="sibTrans" cxnId="{957EB1EF-2072-4871-8AC4-8D5A0D506F5F}">
      <dgm:prSet/>
      <dgm:spPr/>
      <dgm:t>
        <a:bodyPr/>
        <a:lstStyle/>
        <a:p>
          <a:endParaRPr lang="en-US"/>
        </a:p>
      </dgm:t>
    </dgm:pt>
    <dgm:pt modelId="{A4F851CE-4F17-4232-AAAE-2AE5E4D27174}">
      <dgm:prSet phldrT="[Text]"/>
      <dgm:spPr/>
      <dgm:t>
        <a:bodyPr/>
        <a:lstStyle/>
        <a:p>
          <a:r>
            <a:rPr lang="en-US" b="1" dirty="0" err="1" smtClean="0">
              <a:solidFill>
                <a:srgbClr val="0033CC"/>
              </a:solidFill>
            </a:rPr>
            <a:t>Strat</a:t>
          </a:r>
          <a:r>
            <a:rPr lang="en-US" b="1" dirty="0" smtClean="0">
              <a:solidFill>
                <a:srgbClr val="0033CC"/>
              </a:solidFill>
            </a:rPr>
            <a:t>.</a:t>
          </a:r>
        </a:p>
        <a:p>
          <a:r>
            <a:rPr lang="en-US" b="1" dirty="0" err="1" smtClean="0">
              <a:solidFill>
                <a:srgbClr val="0033CC"/>
              </a:solidFill>
            </a:rPr>
            <a:t>Challg</a:t>
          </a:r>
          <a:endParaRPr lang="en-US" b="1" dirty="0">
            <a:solidFill>
              <a:srgbClr val="0033CC"/>
            </a:solidFill>
          </a:endParaRPr>
        </a:p>
      </dgm:t>
    </dgm:pt>
    <dgm:pt modelId="{55689E1B-3C00-4617-A9BB-0D9F993E2425}" type="parTrans" cxnId="{DBC624B4-17CC-4093-A28C-D74C0404B493}">
      <dgm:prSet/>
      <dgm:spPr/>
      <dgm:t>
        <a:bodyPr/>
        <a:lstStyle/>
        <a:p>
          <a:endParaRPr lang="en-US"/>
        </a:p>
      </dgm:t>
    </dgm:pt>
    <dgm:pt modelId="{7CE30AA1-5354-4AFD-B7CB-FB5AEE4A60B3}" type="sibTrans" cxnId="{DBC624B4-17CC-4093-A28C-D74C0404B493}">
      <dgm:prSet/>
      <dgm:spPr/>
      <dgm:t>
        <a:bodyPr/>
        <a:lstStyle/>
        <a:p>
          <a:endParaRPr lang="en-US"/>
        </a:p>
      </dgm:t>
    </dgm:pt>
    <dgm:pt modelId="{65BF7C5A-B9CF-4ECD-8097-D8D9FE804B3F}">
      <dgm:prSet phldrT="[Text]"/>
      <dgm:spPr/>
      <dgm:t>
        <a:bodyPr/>
        <a:lstStyle/>
        <a:p>
          <a:r>
            <a:rPr lang="en-US" b="1" dirty="0" smtClean="0">
              <a:solidFill>
                <a:srgbClr val="0033CC"/>
              </a:solidFill>
            </a:rPr>
            <a:t>Strategy</a:t>
          </a:r>
          <a:endParaRPr lang="en-US" b="1" dirty="0">
            <a:solidFill>
              <a:srgbClr val="0033CC"/>
            </a:solidFill>
          </a:endParaRPr>
        </a:p>
      </dgm:t>
    </dgm:pt>
    <dgm:pt modelId="{1AEDA461-F4E1-4024-B695-FF057C3D3A7E}" type="parTrans" cxnId="{67CD0755-87CE-4334-B0CA-17B1F6591EB8}">
      <dgm:prSet/>
      <dgm:spPr/>
      <dgm:t>
        <a:bodyPr/>
        <a:lstStyle/>
        <a:p>
          <a:endParaRPr lang="en-US"/>
        </a:p>
      </dgm:t>
    </dgm:pt>
    <dgm:pt modelId="{FBB10773-7541-4BB4-99F5-1BBCA3819453}" type="sibTrans" cxnId="{67CD0755-87CE-4334-B0CA-17B1F6591EB8}">
      <dgm:prSet/>
      <dgm:spPr/>
      <dgm:t>
        <a:bodyPr/>
        <a:lstStyle/>
        <a:p>
          <a:endParaRPr lang="en-US"/>
        </a:p>
      </dgm:t>
    </dgm:pt>
    <dgm:pt modelId="{9D9167EA-2392-44D2-B4E8-C1BB047339F6}" type="pres">
      <dgm:prSet presAssocID="{838B8C9B-EBDD-4942-BD95-753DD209A75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218D3E-8603-4C22-AD2A-3E391ED7C515}" type="pres">
      <dgm:prSet presAssocID="{4073DA5B-4C0B-43F8-B81E-CD6DBA9DE4CA}" presName="centerShape" presStyleLbl="node0" presStyleIdx="0" presStyleCnt="1"/>
      <dgm:spPr/>
      <dgm:t>
        <a:bodyPr/>
        <a:lstStyle/>
        <a:p>
          <a:endParaRPr lang="en-US"/>
        </a:p>
      </dgm:t>
    </dgm:pt>
    <dgm:pt modelId="{D086CE6F-3187-45E0-AAE8-609619B44356}" type="pres">
      <dgm:prSet presAssocID="{3821E0EE-F738-4564-A297-E954741F4B8A}" presName="Name9" presStyleLbl="parChTrans1D2" presStyleIdx="0" presStyleCnt="4"/>
      <dgm:spPr/>
      <dgm:t>
        <a:bodyPr/>
        <a:lstStyle/>
        <a:p>
          <a:endParaRPr lang="en-US"/>
        </a:p>
      </dgm:t>
    </dgm:pt>
    <dgm:pt modelId="{16909219-5927-4469-B434-00C1848BAF60}" type="pres">
      <dgm:prSet presAssocID="{3821E0EE-F738-4564-A297-E954741F4B8A}" presName="connTx" presStyleLbl="parChTrans1D2" presStyleIdx="0" presStyleCnt="4"/>
      <dgm:spPr/>
      <dgm:t>
        <a:bodyPr/>
        <a:lstStyle/>
        <a:p>
          <a:endParaRPr lang="en-US"/>
        </a:p>
      </dgm:t>
    </dgm:pt>
    <dgm:pt modelId="{4C0BE09B-A978-4C66-881C-EBB8849C5ACE}" type="pres">
      <dgm:prSet presAssocID="{2E988324-FD60-4D3D-9079-FED48816C1B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E55BD8-F134-486F-8C79-4A90942A3E38}" type="pres">
      <dgm:prSet presAssocID="{DD7833A3-B61D-4486-A328-A2C8138D8C2B}" presName="Name9" presStyleLbl="parChTrans1D2" presStyleIdx="1" presStyleCnt="4"/>
      <dgm:spPr/>
      <dgm:t>
        <a:bodyPr/>
        <a:lstStyle/>
        <a:p>
          <a:endParaRPr lang="en-US"/>
        </a:p>
      </dgm:t>
    </dgm:pt>
    <dgm:pt modelId="{4E2211AD-4ACF-4497-9CA4-23964266CBC3}" type="pres">
      <dgm:prSet presAssocID="{DD7833A3-B61D-4486-A328-A2C8138D8C2B}" presName="connTx" presStyleLbl="parChTrans1D2" presStyleIdx="1" presStyleCnt="4"/>
      <dgm:spPr/>
      <dgm:t>
        <a:bodyPr/>
        <a:lstStyle/>
        <a:p>
          <a:endParaRPr lang="en-US"/>
        </a:p>
      </dgm:t>
    </dgm:pt>
    <dgm:pt modelId="{8FC53B55-5C76-46D7-8B40-4CC8CA2F59E8}" type="pres">
      <dgm:prSet presAssocID="{290BB2F9-B7FA-4E34-8663-500034EE1C7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7B0B3D-4722-43E4-B8B7-640695453807}" type="pres">
      <dgm:prSet presAssocID="{55689E1B-3C00-4617-A9BB-0D9F993E2425}" presName="Name9" presStyleLbl="parChTrans1D2" presStyleIdx="2" presStyleCnt="4"/>
      <dgm:spPr/>
      <dgm:t>
        <a:bodyPr/>
        <a:lstStyle/>
        <a:p>
          <a:endParaRPr lang="en-US"/>
        </a:p>
      </dgm:t>
    </dgm:pt>
    <dgm:pt modelId="{068135A3-1ACF-48C5-8B29-330D3AF2C421}" type="pres">
      <dgm:prSet presAssocID="{55689E1B-3C00-4617-A9BB-0D9F993E2425}" presName="connTx" presStyleLbl="parChTrans1D2" presStyleIdx="2" presStyleCnt="4"/>
      <dgm:spPr/>
      <dgm:t>
        <a:bodyPr/>
        <a:lstStyle/>
        <a:p>
          <a:endParaRPr lang="en-US"/>
        </a:p>
      </dgm:t>
    </dgm:pt>
    <dgm:pt modelId="{AFEC0029-72D2-4338-9861-E138E6EFE82D}" type="pres">
      <dgm:prSet presAssocID="{A4F851CE-4F17-4232-AAAE-2AE5E4D2717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40CA84-36D8-4720-8B05-EB32812EDC9B}" type="pres">
      <dgm:prSet presAssocID="{1AEDA461-F4E1-4024-B695-FF057C3D3A7E}" presName="Name9" presStyleLbl="parChTrans1D2" presStyleIdx="3" presStyleCnt="4"/>
      <dgm:spPr/>
      <dgm:t>
        <a:bodyPr/>
        <a:lstStyle/>
        <a:p>
          <a:endParaRPr lang="en-US"/>
        </a:p>
      </dgm:t>
    </dgm:pt>
    <dgm:pt modelId="{A3503B66-7504-4A7A-806C-CE871C322344}" type="pres">
      <dgm:prSet presAssocID="{1AEDA461-F4E1-4024-B695-FF057C3D3A7E}" presName="connTx" presStyleLbl="parChTrans1D2" presStyleIdx="3" presStyleCnt="4"/>
      <dgm:spPr/>
      <dgm:t>
        <a:bodyPr/>
        <a:lstStyle/>
        <a:p>
          <a:endParaRPr lang="en-US"/>
        </a:p>
      </dgm:t>
    </dgm:pt>
    <dgm:pt modelId="{C906BAC9-45C1-4328-BE48-0F1D2DE80B95}" type="pres">
      <dgm:prSet presAssocID="{65BF7C5A-B9CF-4ECD-8097-D8D9FE804B3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37C677-6F2E-4440-9C3C-3E492C31FD62}" type="presOf" srcId="{1AEDA461-F4E1-4024-B695-FF057C3D3A7E}" destId="{A3503B66-7504-4A7A-806C-CE871C322344}" srcOrd="1" destOrd="0" presId="urn:microsoft.com/office/officeart/2005/8/layout/radial1"/>
    <dgm:cxn modelId="{C2A5EFE5-A14B-48E5-A810-27A28DDA5BC8}" srcId="{4073DA5B-4C0B-43F8-B81E-CD6DBA9DE4CA}" destId="{2E988324-FD60-4D3D-9079-FED48816C1B9}" srcOrd="0" destOrd="0" parTransId="{3821E0EE-F738-4564-A297-E954741F4B8A}" sibTransId="{1115CC89-437C-4070-8490-A2DF1C8D096E}"/>
    <dgm:cxn modelId="{DAB003CF-10C8-4F9F-97FD-B1AFEF560878}" type="presOf" srcId="{290BB2F9-B7FA-4E34-8663-500034EE1C7F}" destId="{8FC53B55-5C76-46D7-8B40-4CC8CA2F59E8}" srcOrd="0" destOrd="0" presId="urn:microsoft.com/office/officeart/2005/8/layout/radial1"/>
    <dgm:cxn modelId="{3039AA52-E27B-48FB-AF84-2BC3577F33D7}" type="presOf" srcId="{4073DA5B-4C0B-43F8-B81E-CD6DBA9DE4CA}" destId="{1C218D3E-8603-4C22-AD2A-3E391ED7C515}" srcOrd="0" destOrd="0" presId="urn:microsoft.com/office/officeart/2005/8/layout/radial1"/>
    <dgm:cxn modelId="{031A96F9-4792-4C46-803B-66E6AED319D7}" type="presOf" srcId="{2E988324-FD60-4D3D-9079-FED48816C1B9}" destId="{4C0BE09B-A978-4C66-881C-EBB8849C5ACE}" srcOrd="0" destOrd="0" presId="urn:microsoft.com/office/officeart/2005/8/layout/radial1"/>
    <dgm:cxn modelId="{16482D06-2F76-493F-ACE7-383602DBF723}" type="presOf" srcId="{55689E1B-3C00-4617-A9BB-0D9F993E2425}" destId="{068135A3-1ACF-48C5-8B29-330D3AF2C421}" srcOrd="1" destOrd="0" presId="urn:microsoft.com/office/officeart/2005/8/layout/radial1"/>
    <dgm:cxn modelId="{957EB1EF-2072-4871-8AC4-8D5A0D506F5F}" srcId="{4073DA5B-4C0B-43F8-B81E-CD6DBA9DE4CA}" destId="{290BB2F9-B7FA-4E34-8663-500034EE1C7F}" srcOrd="1" destOrd="0" parTransId="{DD7833A3-B61D-4486-A328-A2C8138D8C2B}" sibTransId="{BEE83BE1-57CD-4196-879A-FDF04A8FC008}"/>
    <dgm:cxn modelId="{75EF1522-17D5-4CBA-9706-DF4AFC7AA815}" type="presOf" srcId="{A4F851CE-4F17-4232-AAAE-2AE5E4D27174}" destId="{AFEC0029-72D2-4338-9861-E138E6EFE82D}" srcOrd="0" destOrd="0" presId="urn:microsoft.com/office/officeart/2005/8/layout/radial1"/>
    <dgm:cxn modelId="{DBC624B4-17CC-4093-A28C-D74C0404B493}" srcId="{4073DA5B-4C0B-43F8-B81E-CD6DBA9DE4CA}" destId="{A4F851CE-4F17-4232-AAAE-2AE5E4D27174}" srcOrd="2" destOrd="0" parTransId="{55689E1B-3C00-4617-A9BB-0D9F993E2425}" sibTransId="{7CE30AA1-5354-4AFD-B7CB-FB5AEE4A60B3}"/>
    <dgm:cxn modelId="{E8045C4C-93FA-4679-A7CA-8775FF72FB7A}" type="presOf" srcId="{3821E0EE-F738-4564-A297-E954741F4B8A}" destId="{D086CE6F-3187-45E0-AAE8-609619B44356}" srcOrd="0" destOrd="0" presId="urn:microsoft.com/office/officeart/2005/8/layout/radial1"/>
    <dgm:cxn modelId="{6B7F7BFA-ECC6-4719-8DAE-53ED69AD9514}" type="presOf" srcId="{DD7833A3-B61D-4486-A328-A2C8138D8C2B}" destId="{10E55BD8-F134-486F-8C79-4A90942A3E38}" srcOrd="0" destOrd="0" presId="urn:microsoft.com/office/officeart/2005/8/layout/radial1"/>
    <dgm:cxn modelId="{59FAC69E-C344-4333-B1CB-32F248805881}" type="presOf" srcId="{65BF7C5A-B9CF-4ECD-8097-D8D9FE804B3F}" destId="{C906BAC9-45C1-4328-BE48-0F1D2DE80B95}" srcOrd="0" destOrd="0" presId="urn:microsoft.com/office/officeart/2005/8/layout/radial1"/>
    <dgm:cxn modelId="{4364C8C5-29F4-4463-AF09-1B01A8BED648}" type="presOf" srcId="{838B8C9B-EBDD-4942-BD95-753DD209A75D}" destId="{9D9167EA-2392-44D2-B4E8-C1BB047339F6}" srcOrd="0" destOrd="0" presId="urn:microsoft.com/office/officeart/2005/8/layout/radial1"/>
    <dgm:cxn modelId="{727299EE-0C8C-4B4C-85A7-54010B887554}" type="presOf" srcId="{55689E1B-3C00-4617-A9BB-0D9F993E2425}" destId="{CF7B0B3D-4722-43E4-B8B7-640695453807}" srcOrd="0" destOrd="0" presId="urn:microsoft.com/office/officeart/2005/8/layout/radial1"/>
    <dgm:cxn modelId="{B7B01643-3E34-4104-A8CC-BE27AA792A49}" type="presOf" srcId="{3821E0EE-F738-4564-A297-E954741F4B8A}" destId="{16909219-5927-4469-B434-00C1848BAF60}" srcOrd="1" destOrd="0" presId="urn:microsoft.com/office/officeart/2005/8/layout/radial1"/>
    <dgm:cxn modelId="{AE16057A-8358-4154-8B8F-5C32A76D9F48}" type="presOf" srcId="{1AEDA461-F4E1-4024-B695-FF057C3D3A7E}" destId="{2C40CA84-36D8-4720-8B05-EB32812EDC9B}" srcOrd="0" destOrd="0" presId="urn:microsoft.com/office/officeart/2005/8/layout/radial1"/>
    <dgm:cxn modelId="{2117750C-AE12-4541-BDF6-D33A402A9B47}" srcId="{838B8C9B-EBDD-4942-BD95-753DD209A75D}" destId="{4073DA5B-4C0B-43F8-B81E-CD6DBA9DE4CA}" srcOrd="0" destOrd="0" parTransId="{3D45A140-5452-47FB-A525-D1B7DAD7FF06}" sibTransId="{E8E720C6-DDAF-40DA-A280-D5803B7F0738}"/>
    <dgm:cxn modelId="{2ABC67C3-7D7B-42C9-A90B-F97616C1BA31}" type="presOf" srcId="{DD7833A3-B61D-4486-A328-A2C8138D8C2B}" destId="{4E2211AD-4ACF-4497-9CA4-23964266CBC3}" srcOrd="1" destOrd="0" presId="urn:microsoft.com/office/officeart/2005/8/layout/radial1"/>
    <dgm:cxn modelId="{67CD0755-87CE-4334-B0CA-17B1F6591EB8}" srcId="{4073DA5B-4C0B-43F8-B81E-CD6DBA9DE4CA}" destId="{65BF7C5A-B9CF-4ECD-8097-D8D9FE804B3F}" srcOrd="3" destOrd="0" parTransId="{1AEDA461-F4E1-4024-B695-FF057C3D3A7E}" sibTransId="{FBB10773-7541-4BB4-99F5-1BBCA3819453}"/>
    <dgm:cxn modelId="{73BADBBD-4DF9-4434-BAC6-60DF8DC4BDAB}" type="presParOf" srcId="{9D9167EA-2392-44D2-B4E8-C1BB047339F6}" destId="{1C218D3E-8603-4C22-AD2A-3E391ED7C515}" srcOrd="0" destOrd="0" presId="urn:microsoft.com/office/officeart/2005/8/layout/radial1"/>
    <dgm:cxn modelId="{D3B5AE57-D311-4E1F-AC65-61C1833AC535}" type="presParOf" srcId="{9D9167EA-2392-44D2-B4E8-C1BB047339F6}" destId="{D086CE6F-3187-45E0-AAE8-609619B44356}" srcOrd="1" destOrd="0" presId="urn:microsoft.com/office/officeart/2005/8/layout/radial1"/>
    <dgm:cxn modelId="{B52082CA-2E6C-456E-9E4F-42A970FEC464}" type="presParOf" srcId="{D086CE6F-3187-45E0-AAE8-609619B44356}" destId="{16909219-5927-4469-B434-00C1848BAF60}" srcOrd="0" destOrd="0" presId="urn:microsoft.com/office/officeart/2005/8/layout/radial1"/>
    <dgm:cxn modelId="{E146B964-021A-40ED-98FA-300DF73C17F0}" type="presParOf" srcId="{9D9167EA-2392-44D2-B4E8-C1BB047339F6}" destId="{4C0BE09B-A978-4C66-881C-EBB8849C5ACE}" srcOrd="2" destOrd="0" presId="urn:microsoft.com/office/officeart/2005/8/layout/radial1"/>
    <dgm:cxn modelId="{7E30ECBF-AA35-4565-AD52-B493361FB423}" type="presParOf" srcId="{9D9167EA-2392-44D2-B4E8-C1BB047339F6}" destId="{10E55BD8-F134-486F-8C79-4A90942A3E38}" srcOrd="3" destOrd="0" presId="urn:microsoft.com/office/officeart/2005/8/layout/radial1"/>
    <dgm:cxn modelId="{018FD1D4-1754-4EF8-AABA-17AD2135E6C4}" type="presParOf" srcId="{10E55BD8-F134-486F-8C79-4A90942A3E38}" destId="{4E2211AD-4ACF-4497-9CA4-23964266CBC3}" srcOrd="0" destOrd="0" presId="urn:microsoft.com/office/officeart/2005/8/layout/radial1"/>
    <dgm:cxn modelId="{785E8A47-46EB-4755-92CE-F0101F070050}" type="presParOf" srcId="{9D9167EA-2392-44D2-B4E8-C1BB047339F6}" destId="{8FC53B55-5C76-46D7-8B40-4CC8CA2F59E8}" srcOrd="4" destOrd="0" presId="urn:microsoft.com/office/officeart/2005/8/layout/radial1"/>
    <dgm:cxn modelId="{D06AC278-D03F-458A-95B0-01E39773E1A2}" type="presParOf" srcId="{9D9167EA-2392-44D2-B4E8-C1BB047339F6}" destId="{CF7B0B3D-4722-43E4-B8B7-640695453807}" srcOrd="5" destOrd="0" presId="urn:microsoft.com/office/officeart/2005/8/layout/radial1"/>
    <dgm:cxn modelId="{147996E8-EF63-40C2-801F-F1B9BE7F6C35}" type="presParOf" srcId="{CF7B0B3D-4722-43E4-B8B7-640695453807}" destId="{068135A3-1ACF-48C5-8B29-330D3AF2C421}" srcOrd="0" destOrd="0" presId="urn:microsoft.com/office/officeart/2005/8/layout/radial1"/>
    <dgm:cxn modelId="{9568BBBA-81D3-4719-A3EF-6EFC60259E29}" type="presParOf" srcId="{9D9167EA-2392-44D2-B4E8-C1BB047339F6}" destId="{AFEC0029-72D2-4338-9861-E138E6EFE82D}" srcOrd="6" destOrd="0" presId="urn:microsoft.com/office/officeart/2005/8/layout/radial1"/>
    <dgm:cxn modelId="{15206B71-5BC4-4A46-8E6E-7EDF8D45D343}" type="presParOf" srcId="{9D9167EA-2392-44D2-B4E8-C1BB047339F6}" destId="{2C40CA84-36D8-4720-8B05-EB32812EDC9B}" srcOrd="7" destOrd="0" presId="urn:microsoft.com/office/officeart/2005/8/layout/radial1"/>
    <dgm:cxn modelId="{3012F6B0-F90A-40D6-BFAC-D3C069566423}" type="presParOf" srcId="{2C40CA84-36D8-4720-8B05-EB32812EDC9B}" destId="{A3503B66-7504-4A7A-806C-CE871C322344}" srcOrd="0" destOrd="0" presId="urn:microsoft.com/office/officeart/2005/8/layout/radial1"/>
    <dgm:cxn modelId="{F6115EA6-25F8-4A59-BC96-0797655CDD4E}" type="presParOf" srcId="{9D9167EA-2392-44D2-B4E8-C1BB047339F6}" destId="{C906BAC9-45C1-4328-BE48-0F1D2DE80B95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70753-1626-4BFC-A3D9-7D7C2BC8FB58}" type="datetimeFigureOut">
              <a:rPr lang="en-US" smtClean="0"/>
              <a:pPr/>
              <a:t>12/20/2015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B08D6-5534-4C18-878B-3BED4C5D8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94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94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77877C5-CBF0-43D5-8C2D-0ADEF817F6D2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A8CF4C-AAE5-4E3B-A97B-C4E1044085BE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EDBAD8-3160-4D1A-892D-3F89A780384A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rgbClr val="C00000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353671-0D7E-4EB8-9325-0F9276A90527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271384-B6F2-4176-966D-9F29AE6315B0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724089-0761-485B-A8E4-C6481A8C5792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8C5BA7-FD43-466E-96AE-CA8B9A80A0D8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D8A669-334C-47F5-948D-2A8192DC7569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1C9363-DD8F-4921-AAE9-89CD422CD5E0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EEBE05-F1C9-4FBE-8B76-A99A752FC5AC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8876F7-8B95-4CEB-B4A3-2519B2239A8E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FE61D2CD-F577-4303-A7D2-11080B7C4A63}" type="datetime1">
              <a:rPr lang="en-US" smtClean="0"/>
              <a:pPr/>
              <a:t>12/20/2015</a:t>
            </a:fld>
            <a:endParaRPr lang="en-US"/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271712"/>
            <a:ext cx="7772400" cy="1462088"/>
          </a:xfrm>
        </p:spPr>
        <p:txBody>
          <a:bodyPr/>
          <a:lstStyle/>
          <a:p>
            <a:r>
              <a:rPr lang="en-US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“Emerging role of FA&amp;CAOs in the</a:t>
            </a:r>
            <a:br>
              <a:rPr lang="en-US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changing milieu of Indian Railways”</a:t>
            </a:r>
            <a:endParaRPr lang="en-US" sz="2800" b="1" i="1" dirty="0">
              <a:solidFill>
                <a:srgbClr val="0033CC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5181600"/>
            <a:ext cx="6400800" cy="838200"/>
          </a:xfrm>
        </p:spPr>
        <p:txBody>
          <a:bodyPr/>
          <a:lstStyle/>
          <a:p>
            <a:pPr algn="r"/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A.Venkateshwar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IRAS ’79</a:t>
            </a:r>
          </a:p>
          <a:p>
            <a:pPr algn="r"/>
            <a:r>
              <a:rPr lang="en-US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Consultant , Ministry of Railways </a:t>
            </a:r>
            <a:r>
              <a:rPr lang="en-US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en-US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52400" y="381000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Program   </a:t>
            </a:r>
            <a:r>
              <a:rPr lang="en-US" sz="2000" b="1" i="1" kern="0" dirty="0" smtClean="0">
                <a:solidFill>
                  <a:srgbClr val="00B05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for  C/PHODs – F&amp;A Dept </a:t>
            </a:r>
            <a:endParaRPr kumimoji="0" lang="en-US" sz="2000" b="1" i="1" u="none" strike="noStrike" kern="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kern="0" dirty="0" smtClean="0">
                <a:solidFill>
                  <a:srgbClr val="00B05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21</a:t>
            </a:r>
            <a:r>
              <a:rPr lang="en-US" sz="2000" b="1" i="1" kern="0" baseline="30000" dirty="0" smtClean="0">
                <a:solidFill>
                  <a:srgbClr val="00B05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st</a:t>
            </a:r>
            <a:r>
              <a:rPr lang="en-US" sz="2000" b="1" i="1" kern="0" dirty="0" smtClean="0">
                <a:solidFill>
                  <a:srgbClr val="00B05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December 2015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NAIR , </a:t>
            </a:r>
            <a:r>
              <a:rPr kumimoji="0" lang="en-US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Vadodara</a:t>
            </a: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Departmental spread – need for alignment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Vertical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Heirarchy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– 3 or 4 administrative levels in each zone - HAG – SAG – SG – JAG 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Horizontal  Spread – 17 Zones ; 6 PUs , 5 Others ;  </a:t>
            </a: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approx . 59 divisions ; 35 workshops ; 17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Constn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orgn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Functional spread – 5-7 categories at SAG / JAG levels </a:t>
            </a: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Admn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Estb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; PF &amp; Pension  ; Finance , Exp. ; Books &amp; Budget ; Cash &amp; Pay ;  Traffic ;  W&amp;S  ;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Constn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;    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Need to bring more clarity to role and responsibility  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Need is to bring in appropriate alignment , both H &amp; V.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Service level agreements to be built up  with the executive.   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Standardization of Role / Post based KPMs : 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82688" y="1941513"/>
            <a:ext cx="7772400" cy="4383087"/>
          </a:xfrm>
        </p:spPr>
        <p:txBody>
          <a:bodyPr/>
          <a:lstStyle/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At least six key performance measures (KPMs) in each role / post may be standardized.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These KPMs must be aligned with the Dept goals and facilitate correlation of physical and financial measures .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These six KPMs may constitute about 50%  of the self assessment part of the ACR of each incumbent of the post across the Railways.</a:t>
            </a:r>
          </a:p>
          <a:p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FACAO/T of all zones may have the same KPMs but  targets &amp;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intiatives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/ action plan to meet them , may vary.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Target setting ( how much) and initiatives  ( how) to achieve the target can be agreed by appraise  &amp; appraiser. 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55983" y="3729335"/>
            <a:ext cx="1788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Thank You </a:t>
            </a:r>
            <a:endParaRPr lang="en-US" sz="28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In this discussion 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828800"/>
            <a:ext cx="7239000" cy="4343400"/>
          </a:xfrm>
        </p:spPr>
        <p:txBody>
          <a:bodyPr/>
          <a:lstStyle/>
          <a:p>
            <a:pPr algn="just">
              <a:buNone/>
            </a:pPr>
            <a:endParaRPr lang="en-US" sz="2000" dirty="0" smtClean="0">
              <a:solidFill>
                <a:srgbClr val="0033CC"/>
              </a:solidFill>
            </a:endParaRP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So, what is changing in the IR environment 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Rail Regulatory Authority ….draft concept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LT  changes in IR (3-5 yrs) ... Rail Regulator 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ST changes in IR (1-3 yrs )…Prof . skills required 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Role of the FA&amp;CAO in the emerging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scenerio</a:t>
            </a:r>
            <a:endParaRPr lang="en-US" sz="24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Attitudinal change in F &amp; A Dept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Action Planning / Goal Setting essentials  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Departmental spread – need for alignment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Standardization of post / role based KPMs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			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>
                <a:solidFill>
                  <a:srgbClr val="0033CC"/>
                </a:solidFill>
              </a:rPr>
              <a:t>  </a:t>
            </a:r>
          </a:p>
          <a:p>
            <a:pPr algn="just"/>
            <a:endParaRPr lang="en-US" sz="18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138" y="914400"/>
            <a:ext cx="7535862" cy="1233487"/>
          </a:xfrm>
        </p:spPr>
        <p:txBody>
          <a:bodyPr/>
          <a:lstStyle/>
          <a:p>
            <a:r>
              <a:rPr lang="en-US" dirty="0" smtClean="0"/>
              <a:t>So, what is changing in the IR environment ……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8077200" cy="4343400"/>
          </a:xfrm>
        </p:spPr>
        <p:txBody>
          <a:bodyPr/>
          <a:lstStyle/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Vector / intensity of  business operations of  the organization.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Impact of social media on performance delivery 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Competency levels and skill sets of personnel.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Advanced info./data processing / convergent technologies 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Increasing need for data warehousing /  mining / analytics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Increasing demands arising from public awareness.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Evolving need for regulatory environment 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Benchmarking / adoption  of best practices (  our Joneses !). </a:t>
            </a: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138" y="914400"/>
            <a:ext cx="7535862" cy="1233487"/>
          </a:xfrm>
        </p:spPr>
        <p:txBody>
          <a:bodyPr/>
          <a:lstStyle/>
          <a:p>
            <a:r>
              <a:rPr lang="en-US" dirty="0" smtClean="0"/>
              <a:t>Rail Regulatory Authority of India ( draft concept) ……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077200" cy="4953000"/>
          </a:xfrm>
        </p:spPr>
        <p:txBody>
          <a:bodyPr/>
          <a:lstStyle/>
          <a:p>
            <a:pPr algn="just"/>
            <a:r>
              <a:rPr lang="en-IN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MR’s Budget Speech - “It is now proposed to set up a mechanism, which will be entrusted with making regulations, setting performance standards and determining tariffs. It will also adjudicate on disputes among licensees/private partners and the Ministry, subject to review in appeal”</a:t>
            </a:r>
            <a:r>
              <a:rPr lang="en-IN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Phase I – Independent dispute resolution body for SPVs ,Concessionaires</a:t>
            </a:r>
          </a:p>
          <a:p>
            <a:pPr algn="just">
              <a:buNone/>
            </a:pPr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PPP players) </a:t>
            </a:r>
          </a:p>
          <a:p>
            <a:pPr algn="just"/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Phase II – Determine tariffs ( cost structure , productivity , subsidy</a:t>
            </a:r>
          </a:p>
          <a:p>
            <a:pPr algn="just">
              <a:buNone/>
            </a:pPr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support , market forces , RRT  ) ;  promote private investments </a:t>
            </a:r>
          </a:p>
          <a:p>
            <a:pPr algn="just">
              <a:buNone/>
            </a:pPr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( thru licenses , level playing field , penalties ,transparency in</a:t>
            </a:r>
          </a:p>
          <a:p>
            <a:pPr algn="just">
              <a:buNone/>
            </a:pPr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regulation ) ;  set service  / performance standards;  </a:t>
            </a:r>
          </a:p>
          <a:p>
            <a:pPr algn="just"/>
            <a:r>
              <a:rPr lang="en-IN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Phase III – May cover Safety &amp; Claims and subsume CRS , RCTs  </a:t>
            </a:r>
          </a:p>
          <a:p>
            <a:pPr algn="just"/>
            <a:r>
              <a:rPr lang="en-IN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Regulator will NOT -  make policy , execute projects /  oversee operations ; propose budgets / manage expenditure , set safety and technical standards </a:t>
            </a:r>
          </a:p>
          <a:p>
            <a:pPr algn="just"/>
            <a:endParaRPr lang="en-US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138" y="304800"/>
            <a:ext cx="7535862" cy="1233487"/>
          </a:xfrm>
        </p:spPr>
        <p:txBody>
          <a:bodyPr/>
          <a:lstStyle/>
          <a:p>
            <a:r>
              <a:rPr lang="en-US" dirty="0" smtClean="0"/>
              <a:t>LT Changes in IR ( next  3-5 yrs) ... Rail Regulator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1371600"/>
          <a:ext cx="8345487" cy="4935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887"/>
                <a:gridCol w="2514600"/>
                <a:gridCol w="3429000"/>
              </a:tblGrid>
              <a:tr h="70511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ISSUE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IMPACT on IR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SKILLS 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reqd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for FA&amp;CAOs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05115"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Licensed business environment </a:t>
                      </a:r>
                      <a:endParaRPr lang="en-US" sz="1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Commitment  </a:t>
                      </a:r>
                      <a:r>
                        <a:rPr lang="en-US" sz="1800" b="1" i="1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 perform as required</a:t>
                      </a:r>
                      <a:endParaRPr lang="en-US" sz="1800" b="1" i="1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Governance  ; regulatory</a:t>
                      </a:r>
                      <a:r>
                        <a:rPr lang="en-US" sz="1800" b="1" i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law ; will to excel </a:t>
                      </a:r>
                      <a:r>
                        <a:rPr lang="en-US" sz="1800" b="1" i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 </a:t>
                      </a:r>
                      <a:endParaRPr lang="en-US" sz="18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115"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Competition between multiple players </a:t>
                      </a:r>
                      <a:endParaRPr lang="en-US" sz="1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Pricing strategies </a:t>
                      </a:r>
                      <a:r>
                        <a:rPr lang="en-US" sz="1800" b="1" i="1" dirty="0" err="1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Viablility</a:t>
                      </a:r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</a:t>
                      </a:r>
                      <a:r>
                        <a:rPr lang="en-US" sz="1800" b="1" i="1" baseline="0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operations </a:t>
                      </a:r>
                      <a:endParaRPr lang="en-US" sz="1800" b="1" i="1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Perf</a:t>
                      </a:r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Costing </a:t>
                      </a:r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Risk Mgmt  for</a:t>
                      </a:r>
                      <a:r>
                        <a:rPr lang="en-US" sz="1800" b="1" i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sustaining</a:t>
                      </a:r>
                      <a:r>
                        <a:rPr lang="en-US" sz="1800" b="1" i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i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growth ; innovation</a:t>
                      </a:r>
                      <a:endParaRPr lang="en-US" sz="18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115"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Regulatory budgeting / accounting</a:t>
                      </a:r>
                      <a:endParaRPr lang="en-US" sz="1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Transparency ; stakeholder focus</a:t>
                      </a:r>
                      <a:endParaRPr lang="en-US" sz="1800" b="1" i="1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Market research ; innovative financing ; compliance systems</a:t>
                      </a:r>
                      <a:endParaRPr lang="en-US" sz="18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115"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Setting performance standards</a:t>
                      </a:r>
                      <a:endParaRPr lang="en-US" sz="1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Customer focus ; process control</a:t>
                      </a:r>
                      <a:endParaRPr lang="en-US" sz="1800" b="1" i="1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Benchmarking ; Internal Audit  ; Review /Monitoring mechanisms                </a:t>
                      </a:r>
                      <a:endParaRPr lang="en-US" sz="1800" b="1" i="1" baseline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115"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Efficiency gains </a:t>
                      </a:r>
                      <a:endParaRPr lang="en-US" sz="1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Resource optimization</a:t>
                      </a:r>
                      <a:endParaRPr lang="en-US" sz="1800" b="1" i="1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 analytics ;productivity tests</a:t>
                      </a:r>
                      <a:endParaRPr lang="en-US" sz="18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115"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Accounting reforms </a:t>
                      </a:r>
                      <a:endParaRPr lang="en-US" sz="1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0033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“Truer &amp; fairer” picture</a:t>
                      </a:r>
                      <a:endParaRPr lang="en-US" sz="1800" b="1" i="1" dirty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Commercial accounting principles </a:t>
                      </a:r>
                      <a:endParaRPr lang="en-US" sz="18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738" y="823913"/>
            <a:ext cx="6469062" cy="1233487"/>
          </a:xfrm>
        </p:spPr>
        <p:txBody>
          <a:bodyPr/>
          <a:lstStyle/>
          <a:p>
            <a:r>
              <a:rPr lang="en-US" dirty="0" smtClean="0"/>
              <a:t>ST changes in IR…( next 1-3 yrs )…</a:t>
            </a:r>
            <a:br>
              <a:rPr lang="en-US" dirty="0" smtClean="0"/>
            </a:br>
            <a:r>
              <a:rPr lang="en-US" dirty="0" smtClean="0"/>
              <a:t>……honing financial skills of FA&amp;CAOs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772400" cy="4648200"/>
          </a:xfrm>
        </p:spPr>
        <p:txBody>
          <a:bodyPr/>
          <a:lstStyle/>
          <a:p>
            <a:pPr algn="just"/>
            <a:r>
              <a:rPr lang="en-US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Accounting reforms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- Cash to Accrual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accounting ( we </a:t>
            </a:r>
            <a:r>
              <a:rPr lang="en-US" sz="20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they )</a:t>
            </a:r>
            <a:endParaRPr lang="en-US" sz="20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- Outcome Budgeting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 understand the business )</a:t>
            </a:r>
            <a:endParaRPr lang="en-US" sz="20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-  Performance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Costing ( design and delivery)</a:t>
            </a:r>
            <a:endParaRPr lang="en-US" sz="20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Institutional Funding ( LIC loan )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to help decongest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network , increase throughput , generate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internal 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resources ; (but better project monitoring to be done)</a:t>
            </a:r>
            <a:endParaRPr lang="en-US" sz="20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Domestic  / FD Investment  in Railways 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 due diligence as per </a:t>
            </a:r>
            <a:r>
              <a:rPr lang="en-US" sz="20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sectoral</a:t>
            </a: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&amp; DIPP guidelines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 Project Feasibility Report  - vetting 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 RFQ , RFP , CA based on models of RB 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 Bid process management</a:t>
            </a:r>
            <a:endParaRPr lang="en-US" sz="24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138" y="304800"/>
            <a:ext cx="6469062" cy="1233487"/>
          </a:xfrm>
        </p:spPr>
        <p:txBody>
          <a:bodyPr/>
          <a:lstStyle/>
          <a:p>
            <a:r>
              <a:rPr lang="en-US" dirty="0" smtClean="0"/>
              <a:t>Attitudinal change in F &amp; A ..…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8001000" cy="4343400"/>
          </a:xfrm>
        </p:spPr>
        <p:txBody>
          <a:bodyPr/>
          <a:lstStyle/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From “Concurring”  to “Facilitating”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From “ Evaluating “ to “Enabling”.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From “Compiling / Reporting” to “Reviewing / </a:t>
            </a:r>
            <a:r>
              <a:rPr lang="en-US" sz="2400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Analysing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” 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From “Reactive” Supporting to “Proactive” Proposing  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From “What can  </a:t>
            </a:r>
            <a:r>
              <a:rPr lang="en-US" sz="2400" i="1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do ?” to “ </a:t>
            </a:r>
            <a:r>
              <a:rPr lang="en-US" sz="2400" i="1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can help in doing it”</a:t>
            </a:r>
          </a:p>
          <a:p>
            <a:pPr algn="just">
              <a:buNone/>
            </a:pPr>
            <a:endParaRPr lang="en-US" sz="24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Growing concern amongst executives of  </a:t>
            </a: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the relevance of  the F&amp;A Dept</a:t>
            </a: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Threats of restructuring railway management</a:t>
            </a:r>
            <a:endParaRPr lang="en-US" sz="24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990600"/>
            <a:ext cx="7793037" cy="146208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Emerging role of the FA&amp;CAO ..ERM  </a:t>
            </a:r>
            <a:br>
              <a:rPr lang="en-US" dirty="0" smtClean="0"/>
            </a:br>
            <a:r>
              <a:rPr lang="en-US" dirty="0" smtClean="0"/>
              <a:t>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Chief Risk Officer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 Risk identification , prioritization. , mitigation , review 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Internal Auditor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 of transactions , of processes , of risk impact , of process improvements etc </a:t>
            </a:r>
          </a:p>
          <a:p>
            <a:pPr>
              <a:buNone/>
            </a:pPr>
            <a:endParaRPr lang="en-US" sz="2400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Process  Facilitator / System Designer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- help in formulation and testing of processes / systems for risk mitigation / risk transfer.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Action Planning / Goal Setting essentials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Emerging role of FA&amp;CAOs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82688" y="2017713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/>
          <p:cNvSpPr/>
          <p:nvPr/>
        </p:nvSpPr>
        <p:spPr bwMode="auto">
          <a:xfrm>
            <a:off x="2971800" y="2286000"/>
            <a:ext cx="990600" cy="533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Target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6172200" y="2209800"/>
            <a:ext cx="990600" cy="609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Measurement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895600" y="5334000"/>
            <a:ext cx="1295400" cy="609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Resource Allocation 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248400" y="5334000"/>
            <a:ext cx="1066800" cy="609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Review 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rot="16200000" flipH="1">
            <a:off x="3962400" y="2819400"/>
            <a:ext cx="762000" cy="762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5400000">
            <a:off x="5448300" y="2933700"/>
            <a:ext cx="685800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5400000" flipH="1" flipV="1">
            <a:off x="4076700" y="4686300"/>
            <a:ext cx="68580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rot="16200000" flipV="1">
            <a:off x="5562600" y="4495800"/>
            <a:ext cx="6858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templateppt</Template>
  <TotalTime>6237</TotalTime>
  <Words>1018</Words>
  <Application>Microsoft Office PowerPoint</Application>
  <PresentationFormat>On-screen Show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Blends</vt:lpstr>
      <vt:lpstr>“Emerging role of FA&amp;CAOs in the  changing milieu of Indian Railways”</vt:lpstr>
      <vt:lpstr> In this discussion …..</vt:lpstr>
      <vt:lpstr>So, what is changing in the IR environment …… </vt:lpstr>
      <vt:lpstr>Rail Regulatory Authority of India ( draft concept) …… </vt:lpstr>
      <vt:lpstr>LT Changes in IR ( next  3-5 yrs) ... Rail Regulator  </vt:lpstr>
      <vt:lpstr>ST changes in IR…( next 1-3 yrs )… ……honing financial skills of FA&amp;CAOs  </vt:lpstr>
      <vt:lpstr>Attitudinal change in F &amp; A ..…</vt:lpstr>
      <vt:lpstr>   Emerging role of the FA&amp;CAO ..ERM      </vt:lpstr>
      <vt:lpstr> Action Planning / Goal Setting essentials  </vt:lpstr>
      <vt:lpstr>          Departmental spread – need for alignment  </vt:lpstr>
      <vt:lpstr> Standardization of Role / Post based KPMs :   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Venkateshwar  Akella;ations</dc:creator>
  <cp:lastModifiedBy>VENKATESWARLU</cp:lastModifiedBy>
  <cp:revision>395</cp:revision>
  <dcterms:created xsi:type="dcterms:W3CDTF">2006-08-16T00:00:00Z</dcterms:created>
  <dcterms:modified xsi:type="dcterms:W3CDTF">2015-12-20T16:19:24Z</dcterms:modified>
</cp:coreProperties>
</file>