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25"/>
  </p:notesMasterIdLst>
  <p:handoutMasterIdLst>
    <p:handoutMasterId r:id="rId26"/>
  </p:handoutMasterIdLst>
  <p:sldIdLst>
    <p:sldId id="289" r:id="rId2"/>
    <p:sldId id="257" r:id="rId3"/>
    <p:sldId id="258" r:id="rId4"/>
    <p:sldId id="259" r:id="rId5"/>
    <p:sldId id="267" r:id="rId6"/>
    <p:sldId id="268" r:id="rId7"/>
    <p:sldId id="269" r:id="rId8"/>
    <p:sldId id="271" r:id="rId9"/>
    <p:sldId id="273" r:id="rId10"/>
    <p:sldId id="275" r:id="rId11"/>
    <p:sldId id="277" r:id="rId12"/>
    <p:sldId id="296" r:id="rId13"/>
    <p:sldId id="291" r:id="rId14"/>
    <p:sldId id="293" r:id="rId15"/>
    <p:sldId id="260" r:id="rId16"/>
    <p:sldId id="261" r:id="rId17"/>
    <p:sldId id="262" r:id="rId18"/>
    <p:sldId id="265" r:id="rId19"/>
    <p:sldId id="263" r:id="rId20"/>
    <p:sldId id="264" r:id="rId21"/>
    <p:sldId id="282" r:id="rId22"/>
    <p:sldId id="283" r:id="rId23"/>
    <p:sldId id="29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A10E0"/>
    <a:srgbClr val="170BB5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38" autoAdjust="0"/>
  </p:normalViewPr>
  <p:slideViewPr>
    <p:cSldViewPr>
      <p:cViewPr varScale="1">
        <p:scale>
          <a:sx n="84" d="100"/>
          <a:sy n="84" d="100"/>
        </p:scale>
        <p:origin x="-1330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6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325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DC66D-E47D-4386-859F-0AEAB035AE0A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EA870-0E17-4AD8-B4CE-ADEAAC6E2D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4445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44A7-221C-4AFD-9791-57FA69DF3D22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92D36-3C45-4959-85EC-0EA8C28D35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805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92D36-3C45-4959-85EC-0EA8C28D358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732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541D-A5F4-49EF-B2DC-86473C76E364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57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AC69-9F8B-4B12-946A-70117179B449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52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D283-A72E-4BBA-9205-C290F03C7E7E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168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0C69-8721-4A67-A3B0-CB5B7A3AB07D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617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F04E-8D99-4EA3-94F2-CDB288D1A927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378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DB61-4B51-45AE-B7E0-1EBDC6FCF583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886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289D-55E9-4BE4-B6FD-5089B28E3107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69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9444D-781C-4789-8FF1-DB037543EE04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121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DA4F-2DE6-4E22-9032-7BE67554A9BC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022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AACA4-EE28-45B9-814A-EFC51178495A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833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41473-8F17-47E5-8A76-C099D7FA3A1D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993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597AC-2A84-495E-89EE-B058522A3F85}" type="datetime1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339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58150" cy="1920874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r>
              <a:rPr lang="en-US" sz="4800" b="1" dirty="0" smtClean="0">
                <a:solidFill>
                  <a:srgbClr val="FFFF00"/>
                </a:solidFill>
                <a:latin typeface="+mn-lt"/>
              </a:rPr>
              <a:t>GOODS AND SERVICE </a:t>
            </a:r>
            <a:r>
              <a:rPr lang="en-US" sz="5400" b="1" dirty="0" smtClean="0">
                <a:solidFill>
                  <a:srgbClr val="FFFF00"/>
                </a:solidFill>
                <a:latin typeface="+mn-lt"/>
              </a:rPr>
              <a:t>TAX</a:t>
            </a:r>
            <a:r>
              <a:rPr lang="en-US" sz="4800" b="1" dirty="0" smtClean="0">
                <a:solidFill>
                  <a:srgbClr val="FFFF00"/>
                </a:solidFill>
                <a:latin typeface="+mn-lt"/>
              </a:rPr>
              <a:t> (GST)</a:t>
            </a:r>
            <a:endParaRPr lang="en-IN" sz="48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67001"/>
            <a:ext cx="7886700" cy="3509962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rgbClr val="FFFF00"/>
                </a:solidFill>
              </a:rPr>
              <a:t>CONCEPT, MODEL AND PRESENT STATUS</a:t>
            </a:r>
            <a:endParaRPr lang="en-US" b="1" dirty="0" smtClean="0">
              <a:solidFill>
                <a:srgbClr val="FFFF00"/>
              </a:solidFill>
            </a:endParaRPr>
          </a:p>
          <a:p>
            <a:endParaRPr lang="en-US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</a:rPr>
              <a:t>December</a:t>
            </a:r>
            <a:r>
              <a:rPr lang="en-US" b="1" dirty="0" smtClean="0">
                <a:solidFill>
                  <a:srgbClr val="FFFF00"/>
                </a:solidFill>
              </a:rPr>
              <a:t>, </a:t>
            </a:r>
            <a:r>
              <a:rPr lang="en-US" b="1" dirty="0" smtClean="0">
                <a:solidFill>
                  <a:srgbClr val="FFFF00"/>
                </a:solidFill>
              </a:rPr>
              <a:t>2015</a:t>
            </a:r>
          </a:p>
          <a:p>
            <a:pPr marL="0" indent="0" algn="ctr"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</a:rPr>
              <a:t>By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</a:rPr>
              <a:t>Sushil Solanki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</a:rPr>
              <a:t>Principal Commissioner of Service Tax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97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3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Other Features of  GST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 Existing area based tax exemption likely to be made into Refund mechanism.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C/F/H forms likely to be abolished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Multiple statutes – one for Centre &amp; one for every State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Place of Supply Rules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 to determine Place of Supply of goods or services 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to determine whether the supplies are intra-State or inter-State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HSN Code to be used for classification of goods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Present system of classification of services to be used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229600" cy="99060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/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4800" b="1" dirty="0" smtClean="0">
                <a:solidFill>
                  <a:schemeClr val="bg1"/>
                </a:solidFill>
              </a:rPr>
              <a:t>Integrated GST (IGST)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>
            <a:no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To be levied on interstate supply of goods and services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GST being destination based tax, tax paid in exporting State needs to reach the importing State.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Tax paid in the exporting state would be available as input tax credit in the importing State.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IGST can be paid by using credit of IGST, CGST or SGST.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In the returns, invoice wise supply details and importing state wise details required to be mentioned for settlement of tax credit amongst the States.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500" dirty="0" smtClean="0">
                <a:solidFill>
                  <a:schemeClr val="bg1"/>
                </a:solidFill>
              </a:rPr>
              <a:t>On import of goods, IGST would be levied in lieu of CVD and SAD.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+mn-lt"/>
              </a:rPr>
              <a:t>Credit Utilization of CGST, SGST &amp; IGST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ITC of CGST for CGST &amp; SGST for SGST - no cross utilization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ITC of IGST allowed for payment of IGST, CGST &amp; SGST in that order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ITC of CGST allowed for payment of CGST &amp; IGST in that order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ITC of SGST allowed for payment of SGST &amp; IGST in that order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No ITC of Additional Tax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97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n-lt"/>
              </a:rPr>
              <a:t>Registration Return, Other Process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State wise registration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Business Vertical-wise registration allowed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LTU status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Amendment in Registration details- Except 3-4 details, no approval required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 Registration to be applied 30 days prior to specified date for taking registration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ITC allowed only after date of Registration application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Common GST Return for CGST, SGST, IGST, ADDL </a:t>
            </a:r>
            <a:r>
              <a:rPr lang="en-US" sz="2400" dirty="0" smtClean="0">
                <a:solidFill>
                  <a:schemeClr val="bg1"/>
                </a:solidFill>
              </a:rPr>
              <a:t>TAX</a:t>
            </a:r>
            <a:endParaRPr lang="en-US" sz="2400" dirty="0">
              <a:solidFill>
                <a:schemeClr val="bg1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Common e-payment facilities for all </a:t>
            </a:r>
            <a:r>
              <a:rPr lang="en-US" sz="2400" dirty="0" smtClean="0">
                <a:solidFill>
                  <a:schemeClr val="bg1"/>
                </a:solidFill>
              </a:rPr>
              <a:t>taxes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Annual Return for comparison with Financial Records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4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7"/>
            <a:ext cx="8058150" cy="9302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+mn-lt"/>
              </a:rPr>
              <a:t>Input Tax Credit Changes &amp; ISD Provisions 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 ITC available on the basis of supplier uploading invoices and payment of taxes, like TDS credit in Income Tax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Seller/Supplier to upload invoice wise detail for all B-2-B sale and in other specified cases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 Rating of Dealers and black listing of dealers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 ISD registration permitted for transfer to credit on services only.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ITC transfer allowed from one to other registration only on supply/use of services.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 For goods transfer, normal branch transfer procedure to follow.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600" dirty="0" smtClean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98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Constitutional Amendment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9"/>
            <a:ext cx="8229600" cy="4405311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 smtClean="0">
                <a:solidFill>
                  <a:schemeClr val="bg1"/>
                </a:solidFill>
              </a:rPr>
              <a:t>Concurrent jurisdiction for levy and collection of GST by the Centre and States.</a:t>
            </a:r>
          </a:p>
          <a:p>
            <a:pPr lvl="0" algn="just"/>
            <a:r>
              <a:rPr lang="en-US" sz="2800" dirty="0" smtClean="0">
                <a:solidFill>
                  <a:schemeClr val="bg1"/>
                </a:solidFill>
              </a:rPr>
              <a:t>Centre to levy and collect IGST and the  tax to be apportion between Centre and State.</a:t>
            </a:r>
          </a:p>
          <a:p>
            <a:pPr lvl="0" algn="just"/>
            <a:r>
              <a:rPr lang="en-US" sz="2800" dirty="0" err="1" smtClean="0">
                <a:solidFill>
                  <a:schemeClr val="bg1"/>
                </a:solidFill>
              </a:rPr>
              <a:t>Upto</a:t>
            </a:r>
            <a:r>
              <a:rPr lang="en-US" sz="2800" dirty="0" smtClean="0">
                <a:solidFill>
                  <a:schemeClr val="bg1"/>
                </a:solidFill>
              </a:rPr>
              <a:t> 1% additional tax to be collected by Centre but to be assigned to originating tax.</a:t>
            </a:r>
          </a:p>
          <a:p>
            <a:pPr lvl="0" algn="just"/>
            <a:r>
              <a:rPr lang="en-US" sz="2800" dirty="0" smtClean="0">
                <a:solidFill>
                  <a:schemeClr val="bg1"/>
                </a:solidFill>
              </a:rPr>
              <a:t>Compensation to States for five years.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Power to impose surcharge by Parliament removed.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Concept of declared goods done away with.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Constitutional Provision - GST COUNCIL (GSTC)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Consist of Union FM, Union MOS (Revenue) and State Finance Ministers.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Union Finance Minister as Chairperson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Vice Chairperson from States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err="1" smtClean="0">
                <a:solidFill>
                  <a:schemeClr val="bg1"/>
                </a:solidFill>
              </a:rPr>
              <a:t>Weightage</a:t>
            </a:r>
            <a:r>
              <a:rPr lang="en-US" sz="3200" dirty="0" smtClean="0">
                <a:solidFill>
                  <a:schemeClr val="bg1"/>
                </a:solidFill>
              </a:rPr>
              <a:t> for votes provided.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Decision by majority of 75% of weighted votes of members present and voting.</a:t>
            </a:r>
            <a:endParaRPr lang="en-US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 smtClean="0">
                <a:solidFill>
                  <a:schemeClr val="bg1"/>
                </a:solidFill>
              </a:rPr>
              <a:t>Functions of  GST COUNCIL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Council to make recommendations on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Taxes, etc. to be subsumed in GST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Exemptions &amp; thresholds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GST rates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Band of GST rates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Model GST Law &amp; procedures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Special provisions for certain special category States like North East, J &amp;K, HP, </a:t>
            </a:r>
            <a:r>
              <a:rPr lang="en-US" sz="2800" dirty="0" err="1" smtClean="0">
                <a:solidFill>
                  <a:schemeClr val="bg1"/>
                </a:solidFill>
              </a:rPr>
              <a:t>Uttrakhand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Date from which GST would be levied on petroleum &amp; related products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GST NETWORK (GSTN)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729163"/>
          </a:xfrm>
        </p:spPr>
        <p:txBody>
          <a:bodyPr>
            <a:no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GSTN incorporated on 28</a:t>
            </a:r>
            <a:r>
              <a:rPr lang="en-US" sz="2400" baseline="30000" dirty="0" smtClean="0">
                <a:solidFill>
                  <a:schemeClr val="bg1"/>
                </a:solidFill>
              </a:rPr>
              <a:t>th</a:t>
            </a:r>
            <a:r>
              <a:rPr lang="en-US" sz="2400" dirty="0" smtClean="0">
                <a:solidFill>
                  <a:schemeClr val="bg1"/>
                </a:solidFill>
              </a:rPr>
              <a:t> March, 2013 as Section 25 Private Limited Company.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Central Government, State Government and Financial Institution are equity holders.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GSTN to develop and operate a common IT portal to :-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Submit registration applications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File returns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Make tax payments.</a:t>
            </a:r>
            <a:endParaRPr lang="en-US" dirty="0" smtClean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Registration, return and payment information to be passed on to Central and State Tax authorities.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GSTN to develop IT platform for verification of CENVAT credit </a:t>
            </a:r>
            <a:r>
              <a:rPr lang="en-US" sz="2400" dirty="0" err="1" smtClean="0">
                <a:solidFill>
                  <a:schemeClr val="bg1"/>
                </a:solidFill>
              </a:rPr>
              <a:t>availment</a:t>
            </a:r>
            <a:r>
              <a:rPr lang="en-US" sz="2400" dirty="0" smtClean="0">
                <a:solidFill>
                  <a:schemeClr val="bg1"/>
                </a:solidFill>
              </a:rPr>
              <a:t>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Current Status  &amp; Way Forward</a:t>
            </a:r>
            <a:r>
              <a:rPr lang="en-US" sz="4800" dirty="0" smtClean="0">
                <a:solidFill>
                  <a:schemeClr val="bg1"/>
                </a:solidFill>
              </a:rPr>
              <a:t/>
            </a:r>
            <a:br>
              <a:rPr lang="en-US" sz="4800" dirty="0" smtClean="0">
                <a:solidFill>
                  <a:schemeClr val="bg1"/>
                </a:solidFill>
              </a:rPr>
            </a:b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21175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chemeClr val="bg1"/>
                </a:solidFill>
              </a:rPr>
              <a:t>CAB introduced in parliament on 19</a:t>
            </a:r>
            <a:r>
              <a:rPr lang="en-US" sz="3600" baseline="30000" dirty="0" smtClean="0">
                <a:solidFill>
                  <a:schemeClr val="bg1"/>
                </a:solidFill>
              </a:rPr>
              <a:t>th</a:t>
            </a:r>
            <a:r>
              <a:rPr lang="en-US" sz="3600" dirty="0" smtClean="0">
                <a:solidFill>
                  <a:schemeClr val="bg1"/>
                </a:solidFill>
              </a:rPr>
              <a:t> December, 2014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chemeClr val="bg1"/>
                </a:solidFill>
              </a:rPr>
              <a:t>Passed by </a:t>
            </a:r>
            <a:r>
              <a:rPr lang="en-US" sz="3600" dirty="0" err="1" smtClean="0">
                <a:solidFill>
                  <a:schemeClr val="bg1"/>
                </a:solidFill>
              </a:rPr>
              <a:t>Lok</a:t>
            </a:r>
            <a:r>
              <a:rPr lang="en-US" sz="3600" dirty="0" smtClean="0">
                <a:solidFill>
                  <a:schemeClr val="bg1"/>
                </a:solidFill>
              </a:rPr>
              <a:t> Sabha and pending in </a:t>
            </a:r>
            <a:r>
              <a:rPr lang="en-US" sz="3600" dirty="0" err="1" smtClean="0">
                <a:solidFill>
                  <a:schemeClr val="bg1"/>
                </a:solidFill>
              </a:rPr>
              <a:t>Rajya</a:t>
            </a:r>
            <a:r>
              <a:rPr lang="en-US" sz="3600" dirty="0" smtClean="0">
                <a:solidFill>
                  <a:schemeClr val="bg1"/>
                </a:solidFill>
              </a:rPr>
              <a:t> Sabha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chemeClr val="bg1"/>
                </a:solidFill>
              </a:rPr>
              <a:t>To be ratified by at least 50% of the State Legislatures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chemeClr val="bg1"/>
                </a:solidFill>
              </a:rPr>
              <a:t>Assent of President of India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chemeClr val="bg1"/>
                </a:solidFill>
              </a:rPr>
              <a:t>GST Council to be constituted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lvl="0" algn="just"/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PRESENT LAWS AND DISTORTIONS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391400" cy="4678363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Multiplicity of Indirect Taxes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Cascading taxation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Varying VAT rates in different States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Credit of CST not available to buyers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Service Tax credit not available to traders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Uneconomic activities like opening of branches to save CST, Purchase from within State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No set off ---no invoice – parallel economy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Plethora of forms required for movement of goods within States, Inter States, through State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Current Status  &amp; Way Forward ---(2</a:t>
            </a:r>
            <a:r>
              <a:rPr lang="en-US" sz="4400" dirty="0">
                <a:solidFill>
                  <a:schemeClr val="bg1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Report </a:t>
            </a:r>
            <a:r>
              <a:rPr lang="en-US" sz="2600" dirty="0">
                <a:solidFill>
                  <a:schemeClr val="bg1"/>
                </a:solidFill>
              </a:rPr>
              <a:t>on Return, Registration and Refund placed in public domain</a:t>
            </a:r>
            <a:endParaRPr lang="en-US" sz="26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Drafting of GST legislation – Completed by Centre &amp; State </a:t>
            </a:r>
            <a:r>
              <a:rPr lang="en-US" sz="2600" dirty="0" err="1" smtClean="0">
                <a:solidFill>
                  <a:schemeClr val="bg1"/>
                </a:solidFill>
              </a:rPr>
              <a:t>Govt</a:t>
            </a:r>
            <a:r>
              <a:rPr lang="en-US" sz="2600" dirty="0" smtClean="0">
                <a:solidFill>
                  <a:schemeClr val="bg1"/>
                </a:solidFill>
              </a:rPr>
              <a:t> representatives. Discussion for final draft underway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GSTC to recommend GST Law and Procedure.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GST law to be introduced in Parliament / State Legislature.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600" dirty="0" smtClean="0">
                <a:solidFill>
                  <a:schemeClr val="bg1"/>
                </a:solidFill>
              </a:rPr>
              <a:t>GST Rates, Exemption  to be decided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600" dirty="0" smtClean="0">
                <a:solidFill>
                  <a:schemeClr val="bg1"/>
                </a:solidFill>
              </a:rPr>
              <a:t>Consultation with Trade &amp; Industry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600" dirty="0" smtClean="0">
                <a:solidFill>
                  <a:schemeClr val="bg1"/>
                </a:solidFill>
              </a:rPr>
              <a:t>Training of Officers &amp; Trade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bg1"/>
                </a:solidFill>
              </a:rPr>
              <a:t>GSTN Portals to be made operational and to link with existing portals of Centre and State Government</a:t>
            </a:r>
            <a:endParaRPr lang="en-US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</a:endParaRPr>
          </a:p>
          <a:p>
            <a:pPr lvl="1" algn="just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800" dirty="0" smtClean="0">
                <a:solidFill>
                  <a:schemeClr val="bg1"/>
                </a:solidFill>
                <a:latin typeface="+mn-lt"/>
              </a:rPr>
              <a:t>Preparation by Industry</a:t>
            </a:r>
            <a:endParaRPr lang="en-IN" sz="4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solidFill>
                  <a:schemeClr val="bg1"/>
                </a:solidFill>
              </a:rPr>
              <a:t>Review of Procurement decisions</a:t>
            </a:r>
          </a:p>
          <a:p>
            <a:r>
              <a:rPr lang="en-IN" sz="2400" dirty="0" smtClean="0">
                <a:solidFill>
                  <a:schemeClr val="bg1"/>
                </a:solidFill>
              </a:rPr>
              <a:t>Review of Logistic Requirements like Warehousing, Storage, Transport</a:t>
            </a:r>
          </a:p>
          <a:p>
            <a:r>
              <a:rPr lang="en-IN" sz="2400" dirty="0" smtClean="0">
                <a:solidFill>
                  <a:schemeClr val="bg1"/>
                </a:solidFill>
              </a:rPr>
              <a:t>Costing of Products for future orders for export, </a:t>
            </a:r>
            <a:r>
              <a:rPr lang="en-IN" sz="2400" dirty="0" err="1" smtClean="0">
                <a:solidFill>
                  <a:schemeClr val="bg1"/>
                </a:solidFill>
              </a:rPr>
              <a:t>etc</a:t>
            </a:r>
            <a:endParaRPr lang="en-IN" sz="2400" dirty="0" smtClean="0">
              <a:solidFill>
                <a:schemeClr val="bg1"/>
              </a:solidFill>
            </a:endParaRPr>
          </a:p>
          <a:p>
            <a:r>
              <a:rPr lang="en-IN" sz="2400" dirty="0" smtClean="0">
                <a:solidFill>
                  <a:schemeClr val="bg1"/>
                </a:solidFill>
              </a:rPr>
              <a:t>Industry specific issues like Area based Exemption, MRP based assessment requiring abatement % to be represented to the </a:t>
            </a:r>
            <a:r>
              <a:rPr lang="en-IN" sz="2400" dirty="0" err="1" smtClean="0">
                <a:solidFill>
                  <a:schemeClr val="bg1"/>
                </a:solidFill>
              </a:rPr>
              <a:t>Govt</a:t>
            </a:r>
            <a:endParaRPr lang="en-IN" sz="2400" dirty="0" smtClean="0">
              <a:solidFill>
                <a:schemeClr val="bg1"/>
              </a:solidFill>
            </a:endParaRPr>
          </a:p>
          <a:p>
            <a:r>
              <a:rPr lang="en-IN" sz="2400" dirty="0" smtClean="0">
                <a:solidFill>
                  <a:schemeClr val="bg1"/>
                </a:solidFill>
              </a:rPr>
              <a:t>Exemption from Excise, Service Tax, VAT, to be taken up with </a:t>
            </a:r>
            <a:r>
              <a:rPr lang="en-IN" sz="2400" dirty="0" err="1" smtClean="0">
                <a:solidFill>
                  <a:schemeClr val="bg1"/>
                </a:solidFill>
              </a:rPr>
              <a:t>Govt</a:t>
            </a:r>
            <a:endParaRPr lang="en-IN" sz="2400" dirty="0" smtClean="0">
              <a:solidFill>
                <a:schemeClr val="bg1"/>
              </a:solidFill>
            </a:endParaRPr>
          </a:p>
          <a:p>
            <a:r>
              <a:rPr lang="en-IN" sz="2400" dirty="0" smtClean="0">
                <a:solidFill>
                  <a:schemeClr val="bg1"/>
                </a:solidFill>
              </a:rPr>
              <a:t>Decision for business vertical registration &amp; Preparedness for State level registration</a:t>
            </a:r>
            <a:endParaRPr lang="en-IN" dirty="0" smtClean="0">
              <a:solidFill>
                <a:schemeClr val="bg1"/>
              </a:solidFill>
            </a:endParaRP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1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000" dirty="0">
                <a:solidFill>
                  <a:schemeClr val="bg1"/>
                </a:solidFill>
                <a:latin typeface="+mn-lt"/>
              </a:rPr>
              <a:t>Modification of IT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lnSpcReduction="10000"/>
          </a:bodyPr>
          <a:lstStyle/>
          <a:p>
            <a:r>
              <a:rPr lang="en-IN" sz="3200" dirty="0" smtClean="0">
                <a:solidFill>
                  <a:schemeClr val="bg1"/>
                </a:solidFill>
              </a:rPr>
              <a:t>Provision for CGST &amp; SGST on Sales</a:t>
            </a:r>
          </a:p>
          <a:p>
            <a:r>
              <a:rPr lang="en-IN" sz="3200" dirty="0" smtClean="0">
                <a:solidFill>
                  <a:schemeClr val="bg1"/>
                </a:solidFill>
              </a:rPr>
              <a:t>Interstate Sale – IGST</a:t>
            </a:r>
          </a:p>
          <a:p>
            <a:r>
              <a:rPr lang="en-IN" sz="3200" dirty="0" smtClean="0">
                <a:solidFill>
                  <a:schemeClr val="bg1"/>
                </a:solidFill>
              </a:rPr>
              <a:t>Capture of registration no. of buyer</a:t>
            </a:r>
          </a:p>
          <a:p>
            <a:r>
              <a:rPr lang="en-IN" sz="3200" dirty="0" smtClean="0">
                <a:solidFill>
                  <a:schemeClr val="bg1"/>
                </a:solidFill>
              </a:rPr>
              <a:t>Sales Invoice to be uploaded </a:t>
            </a:r>
          </a:p>
          <a:p>
            <a:r>
              <a:rPr lang="en-IN" sz="3200" dirty="0" smtClean="0">
                <a:solidFill>
                  <a:schemeClr val="bg1"/>
                </a:solidFill>
              </a:rPr>
              <a:t>Comparison of ITC as per Company record &amp; as per GST ledger of </a:t>
            </a:r>
            <a:r>
              <a:rPr lang="en-IN" sz="3200" dirty="0" err="1" smtClean="0">
                <a:solidFill>
                  <a:schemeClr val="bg1"/>
                </a:solidFill>
              </a:rPr>
              <a:t>Govt</a:t>
            </a:r>
            <a:endParaRPr lang="en-IN" sz="3200" dirty="0" smtClean="0">
              <a:solidFill>
                <a:schemeClr val="bg1"/>
              </a:solidFill>
            </a:endParaRPr>
          </a:p>
          <a:p>
            <a:r>
              <a:rPr lang="en-IN" sz="3200" dirty="0" smtClean="0">
                <a:solidFill>
                  <a:schemeClr val="bg1"/>
                </a:solidFill>
              </a:rPr>
              <a:t>Tracking of ITC for invoices not uploaded by supplier</a:t>
            </a:r>
          </a:p>
          <a:p>
            <a:r>
              <a:rPr lang="en-IN" sz="3200" dirty="0" smtClean="0">
                <a:solidFill>
                  <a:schemeClr val="bg1"/>
                </a:solidFill>
              </a:rPr>
              <a:t>Tracking of blacklisted Suppliers</a:t>
            </a:r>
            <a:endParaRPr lang="en-IN" dirty="0" smtClean="0">
              <a:solidFill>
                <a:schemeClr val="bg1"/>
              </a:solidFill>
            </a:endParaRPr>
          </a:p>
          <a:p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387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endParaRPr lang="en-IN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60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568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+mn-lt"/>
              </a:rPr>
              <a:t>GST : PERCEIVED  BENEFITS 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20814"/>
            <a:ext cx="7886700" cy="47561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To Trade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Development of common national market.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Reduction of Procurement cost.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Efficient use of Resources &amp; Economy of scale.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Reduction in multiplicity of taxes.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Mitigation of cascading/double taxation.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More efficient neutralization of taxes especially for exports.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Simpler tax regime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Fewer rates and exemptions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Conceptual clarity (Goods vs. Services)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GST : PERCEIVED  BENEFITS 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718" y="1524000"/>
            <a:ext cx="7932368" cy="48644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To Government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Enhanced </a:t>
            </a:r>
            <a:r>
              <a:rPr lang="en-US" sz="2800" dirty="0" smtClean="0">
                <a:solidFill>
                  <a:schemeClr val="bg1"/>
                </a:solidFill>
              </a:rPr>
              <a:t>GDP growth by increase in economic activities and efficient use of resources.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 Simpler Tax system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Broadening of Tax base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Improved compliance &amp; revenue collections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To Consumer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Transparency as total taxes paid available in invoice.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Total Tax burden to reduce.</a:t>
            </a:r>
          </a:p>
          <a:p>
            <a:pPr>
              <a:buFont typeface="Wingdings" pitchFamily="2" charset="2"/>
              <a:buChar char="v"/>
            </a:pP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GST by Sushil Solanki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/>
                </a:solidFill>
              </a:rPr>
              <a:pPr/>
              <a:t>4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+mn-lt"/>
              </a:rPr>
              <a:t>Features of  GST……(1)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Destination-based Taxation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Applies to all stages of value chain – primary, secondary &amp; tertiary including retail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 Applies to all supplies of goods / services (as against manufacture, sale or provision of service) made for a consideration except –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Exempted goods / services – common list for CGST &amp; SGST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Goods / services outside the purview of GST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Transactions below threshold limits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bg1"/>
                </a:solidFill>
              </a:rPr>
              <a:t>Dual GST having two concurrent components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Central GST levied &amp; collected by Centre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</a:rPr>
              <a:t>State GST levied &amp; collected by States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4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Features of  GST </a:t>
            </a:r>
            <a:r>
              <a:rPr lang="en-US" sz="4800" dirty="0" smtClean="0">
                <a:solidFill>
                  <a:schemeClr val="bg1"/>
                </a:solidFill>
              </a:rPr>
              <a:t>……(2)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bg1"/>
                </a:solidFill>
              </a:rPr>
              <a:t>IGST (CGST + SGST) applicable to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Inter-State supplies of goods / services in India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Inter-state stock transfers of goods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chemeClr val="bg1"/>
                </a:solidFill>
              </a:rPr>
              <a:t>Import of goods / services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bg1"/>
                </a:solidFill>
              </a:rPr>
              <a:t>IGST levied &amp; collected by the Centre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bg1"/>
                </a:solidFill>
              </a:rPr>
              <a:t>Additional Tax not exceeding 1% on inter-state supply of goods – to be levied &amp; collected by the Centre but assigned to originating State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bg1"/>
                </a:solidFill>
              </a:rPr>
              <a:t>Export of goods / services – Zero rated 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Products under   GST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All goods or services likely to be covered under GST except: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Alcohol for human consumption - State Excise + VAT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Electricity - Electricity Duty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Real Estate - Stamp Duty + Property Taxes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Petroleum Products – to be brought under GST from a later date on recommendation of GSTC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Tobacco Products – under GST + Central Excise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+mn-lt"/>
              </a:rPr>
              <a:t>TAXES TO BE SUBSUMED INTO GST</a:t>
            </a:r>
            <a:endParaRPr lang="en-US" sz="40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FFFF00"/>
                </a:solidFill>
              </a:rPr>
              <a:t>CENTRAL TAXES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Central Excise duty (CENVAT)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Additional duties of excise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Excise duty levied under Medicinal &amp; Toiletries Preparation  Act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Additional duties of customs (CVD &amp; SAD) 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Service Tax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Surcharges &amp; </a:t>
            </a:r>
            <a:r>
              <a:rPr lang="en-US" dirty="0" err="1" smtClean="0">
                <a:solidFill>
                  <a:srgbClr val="FFFF00"/>
                </a:solidFill>
              </a:rPr>
              <a:t>Cesses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FFFF00"/>
                </a:solidFill>
              </a:rPr>
              <a:t>STATE TAXES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State VAT / Sales Tax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Central Sales Tax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Purchase Tax 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Entertainment Tax (not levied by local bodies)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Luxury Tax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Entry Tax (All forms)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Taxes on lottery, betting &amp; gambling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rgbClr val="FFFF00"/>
                </a:solidFill>
              </a:rPr>
              <a:t>Surcharges &amp; </a:t>
            </a:r>
            <a:r>
              <a:rPr lang="en-US" dirty="0" err="1" smtClean="0">
                <a:solidFill>
                  <a:srgbClr val="FFFF00"/>
                </a:solidFill>
              </a:rPr>
              <a:t>Cesses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smtClean="0">
                <a:solidFill>
                  <a:schemeClr val="bg1"/>
                </a:solidFill>
                <a:latin typeface="+mn-lt"/>
              </a:rPr>
              <a:t>GST</a:t>
            </a:r>
            <a:r>
              <a:rPr lang="en-US" sz="4400" dirty="0" smtClean="0">
                <a:solidFill>
                  <a:schemeClr val="bg1"/>
                </a:solidFill>
              </a:rPr>
              <a:t> Rates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GST Rates – Merit Rate/Standard Rate/Precious  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   Metal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Floor rate with a small band of rates for standard rated goods / services for CGST &amp; SGST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Common Threshold exemption for CGST and SGST.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Compounding scheme for taxpayers having taxable turnover up to a certain threshold above the exemption </a:t>
            </a:r>
            <a:endParaRPr lang="en-US" dirty="0" smtClean="0">
              <a:solidFill>
                <a:schemeClr val="bg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GST by Sushil Solanki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1614</Words>
  <Application>Microsoft Office PowerPoint</Application>
  <PresentationFormat>On-screen Show (4:3)</PresentationFormat>
  <Paragraphs>238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GOODS AND SERVICE TAX (GST)</vt:lpstr>
      <vt:lpstr>PRESENT LAWS AND DISTORTIONS </vt:lpstr>
      <vt:lpstr>GST : PERCEIVED  BENEFITS </vt:lpstr>
      <vt:lpstr>GST : PERCEIVED  BENEFITS </vt:lpstr>
      <vt:lpstr>Features of  GST……(1)</vt:lpstr>
      <vt:lpstr>Features of  GST ……(2)</vt:lpstr>
      <vt:lpstr>Products under   GST</vt:lpstr>
      <vt:lpstr>TAXES TO BE SUBSUMED INTO GST</vt:lpstr>
      <vt:lpstr> GST Rates</vt:lpstr>
      <vt:lpstr>Other Features of  GST</vt:lpstr>
      <vt:lpstr> Integrated GST (IGST) </vt:lpstr>
      <vt:lpstr>Credit Utilization of CGST, SGST &amp; IGST</vt:lpstr>
      <vt:lpstr>Registration Return, Other Process</vt:lpstr>
      <vt:lpstr>Input Tax Credit Changes &amp; ISD Provisions </vt:lpstr>
      <vt:lpstr>Constitutional Amendment </vt:lpstr>
      <vt:lpstr>Constitutional Provision - GST COUNCIL (GSTC) </vt:lpstr>
      <vt:lpstr>Functions of  GST COUNCIL  </vt:lpstr>
      <vt:lpstr>GST NETWORK (GSTN)</vt:lpstr>
      <vt:lpstr>Current Status  &amp; Way Forward </vt:lpstr>
      <vt:lpstr>Current Status  &amp; Way Forward ---(2) </vt:lpstr>
      <vt:lpstr>Preparation by Industry</vt:lpstr>
      <vt:lpstr>Modification of IT systems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GOODS AND SERVICE TAD (GST)</dc:title>
  <dc:creator>servicetax123</dc:creator>
  <cp:lastModifiedBy>Admin</cp:lastModifiedBy>
  <cp:revision>83</cp:revision>
  <dcterms:created xsi:type="dcterms:W3CDTF">2006-08-16T00:00:00Z</dcterms:created>
  <dcterms:modified xsi:type="dcterms:W3CDTF">2015-12-17T11:12:33Z</dcterms:modified>
</cp:coreProperties>
</file>