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5"/>
  </p:notesMasterIdLst>
  <p:handoutMasterIdLst>
    <p:handoutMasterId r:id="rId16"/>
  </p:handoutMasterIdLst>
  <p:sldIdLst>
    <p:sldId id="256" r:id="rId2"/>
    <p:sldId id="257" r:id="rId3"/>
    <p:sldId id="258" r:id="rId4"/>
    <p:sldId id="259" r:id="rId5"/>
    <p:sldId id="260" r:id="rId6"/>
    <p:sldId id="270" r:id="rId7"/>
    <p:sldId id="262" r:id="rId8"/>
    <p:sldId id="261" r:id="rId9"/>
    <p:sldId id="263" r:id="rId10"/>
    <p:sldId id="264"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1"/>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24" autoAdjust="0"/>
  </p:normalViewPr>
  <p:slideViewPr>
    <p:cSldViewPr>
      <p:cViewPr>
        <p:scale>
          <a:sx n="73" d="100"/>
          <a:sy n="73" d="100"/>
        </p:scale>
        <p:origin x="-1212"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9A1691B-5939-4175-AD02-B84DEF6C34AA}" type="datetimeFigureOut">
              <a:rPr lang="en-US" smtClean="0"/>
              <a:pPr/>
              <a:t>12/18/2015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C95C888-1401-4C4C-AE97-57A715050C5D}" type="slidenum">
              <a:rPr lang="en-US" smtClean="0"/>
              <a:pPr/>
              <a:t>‹#›</a:t>
            </a:fld>
            <a:endParaRPr lang="en-US"/>
          </a:p>
        </p:txBody>
      </p:sp>
    </p:spTree>
    <p:extLst>
      <p:ext uri="{BB962C8B-B14F-4D97-AF65-F5344CB8AC3E}">
        <p14:creationId xmlns:p14="http://schemas.microsoft.com/office/powerpoint/2010/main" val="33878338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246344-2E85-4B2B-8485-D4F1885DD7B6}" type="datetimeFigureOut">
              <a:rPr lang="en-US" smtClean="0"/>
              <a:pPr/>
              <a:t>12/18/2015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44DD0B-EF4B-4DBB-BF35-D504B03501BD}" type="slidenum">
              <a:rPr lang="en-US" smtClean="0"/>
              <a:pPr/>
              <a:t>‹#›</a:t>
            </a:fld>
            <a:endParaRPr lang="en-US"/>
          </a:p>
        </p:txBody>
      </p:sp>
    </p:spTree>
    <p:extLst>
      <p:ext uri="{BB962C8B-B14F-4D97-AF65-F5344CB8AC3E}">
        <p14:creationId xmlns:p14="http://schemas.microsoft.com/office/powerpoint/2010/main" val="11682070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6DE3DBE-27F7-4C40-A21E-D1EA15277B78}" type="datetime1">
              <a:rPr lang="en-US" smtClean="0"/>
              <a:pPr/>
              <a:t>12/18/2015</a:t>
            </a:fld>
            <a:endParaRPr lang="en-US"/>
          </a:p>
        </p:txBody>
      </p:sp>
      <p:sp>
        <p:nvSpPr>
          <p:cNvPr id="5" name="Footer Placeholder 4"/>
          <p:cNvSpPr>
            <a:spLocks noGrp="1"/>
          </p:cNvSpPr>
          <p:nvPr>
            <p:ph type="ftr" sz="quarter" idx="11"/>
          </p:nvPr>
        </p:nvSpPr>
        <p:spPr/>
        <p:txBody>
          <a:bodyPr/>
          <a:lstStyle/>
          <a:p>
            <a:r>
              <a:rPr lang="en-US" smtClean="0"/>
              <a:t>S.T. for Indian Railway</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cut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81DD89-782F-48BA-863F-6AF0362A4221}" type="datetime1">
              <a:rPr lang="en-US" smtClean="0"/>
              <a:pPr/>
              <a:t>12/18/2015</a:t>
            </a:fld>
            <a:endParaRPr lang="en-US"/>
          </a:p>
        </p:txBody>
      </p:sp>
      <p:sp>
        <p:nvSpPr>
          <p:cNvPr id="5" name="Footer Placeholder 4"/>
          <p:cNvSpPr>
            <a:spLocks noGrp="1"/>
          </p:cNvSpPr>
          <p:nvPr>
            <p:ph type="ftr" sz="quarter" idx="11"/>
          </p:nvPr>
        </p:nvSpPr>
        <p:spPr/>
        <p:txBody>
          <a:bodyPr/>
          <a:lstStyle/>
          <a:p>
            <a:r>
              <a:rPr lang="en-US" smtClean="0"/>
              <a:t>S.T. for Indian Railway</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cut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2067D8-0DFC-4A26-9A1D-F8F0B5895799}" type="datetime1">
              <a:rPr lang="en-US" smtClean="0"/>
              <a:pPr/>
              <a:t>12/18/2015</a:t>
            </a:fld>
            <a:endParaRPr lang="en-US"/>
          </a:p>
        </p:txBody>
      </p:sp>
      <p:sp>
        <p:nvSpPr>
          <p:cNvPr id="5" name="Footer Placeholder 4"/>
          <p:cNvSpPr>
            <a:spLocks noGrp="1"/>
          </p:cNvSpPr>
          <p:nvPr>
            <p:ph type="ftr" sz="quarter" idx="11"/>
          </p:nvPr>
        </p:nvSpPr>
        <p:spPr/>
        <p:txBody>
          <a:bodyPr/>
          <a:lstStyle/>
          <a:p>
            <a:r>
              <a:rPr lang="en-US" smtClean="0"/>
              <a:t>S.T. for Indian Railway</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cut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1FD85B-6D5A-4A4D-9DD7-F2AD918CD34C}" type="datetime1">
              <a:rPr lang="en-US" smtClean="0"/>
              <a:pPr/>
              <a:t>12/18/2015</a:t>
            </a:fld>
            <a:endParaRPr lang="en-US"/>
          </a:p>
        </p:txBody>
      </p:sp>
      <p:sp>
        <p:nvSpPr>
          <p:cNvPr id="5" name="Footer Placeholder 4"/>
          <p:cNvSpPr>
            <a:spLocks noGrp="1"/>
          </p:cNvSpPr>
          <p:nvPr>
            <p:ph type="ftr" sz="quarter" idx="11"/>
          </p:nvPr>
        </p:nvSpPr>
        <p:spPr/>
        <p:txBody>
          <a:bodyPr/>
          <a:lstStyle/>
          <a:p>
            <a:r>
              <a:rPr lang="en-US" smtClean="0"/>
              <a:t>S.T. for Indian Railway</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cut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002778-46DC-4F99-9DD3-43EA67AD5A58}" type="datetime1">
              <a:rPr lang="en-US" smtClean="0"/>
              <a:pPr/>
              <a:t>12/18/2015</a:t>
            </a:fld>
            <a:endParaRPr lang="en-US"/>
          </a:p>
        </p:txBody>
      </p:sp>
      <p:sp>
        <p:nvSpPr>
          <p:cNvPr id="5" name="Footer Placeholder 4"/>
          <p:cNvSpPr>
            <a:spLocks noGrp="1"/>
          </p:cNvSpPr>
          <p:nvPr>
            <p:ph type="ftr" sz="quarter" idx="11"/>
          </p:nvPr>
        </p:nvSpPr>
        <p:spPr/>
        <p:txBody>
          <a:bodyPr/>
          <a:lstStyle/>
          <a:p>
            <a:r>
              <a:rPr lang="en-US" smtClean="0"/>
              <a:t>S.T. for Indian Railway</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cut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2272C29-3E86-417C-B520-A36D5D95E9D0}" type="datetime1">
              <a:rPr lang="en-US" smtClean="0"/>
              <a:pPr/>
              <a:t>12/18/2015</a:t>
            </a:fld>
            <a:endParaRPr lang="en-US"/>
          </a:p>
        </p:txBody>
      </p:sp>
      <p:sp>
        <p:nvSpPr>
          <p:cNvPr id="6" name="Footer Placeholder 5"/>
          <p:cNvSpPr>
            <a:spLocks noGrp="1"/>
          </p:cNvSpPr>
          <p:nvPr>
            <p:ph type="ftr" sz="quarter" idx="11"/>
          </p:nvPr>
        </p:nvSpPr>
        <p:spPr/>
        <p:txBody>
          <a:bodyPr/>
          <a:lstStyle/>
          <a:p>
            <a:r>
              <a:rPr lang="en-US" smtClean="0"/>
              <a:t>S.T. for Indian Railway</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cut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9A8C12-D342-4BA7-A67B-660652694952}" type="datetime1">
              <a:rPr lang="en-US" smtClean="0"/>
              <a:pPr/>
              <a:t>12/18/2015</a:t>
            </a:fld>
            <a:endParaRPr lang="en-US"/>
          </a:p>
        </p:txBody>
      </p:sp>
      <p:sp>
        <p:nvSpPr>
          <p:cNvPr id="8" name="Footer Placeholder 7"/>
          <p:cNvSpPr>
            <a:spLocks noGrp="1"/>
          </p:cNvSpPr>
          <p:nvPr>
            <p:ph type="ftr" sz="quarter" idx="11"/>
          </p:nvPr>
        </p:nvSpPr>
        <p:spPr/>
        <p:txBody>
          <a:bodyPr/>
          <a:lstStyle/>
          <a:p>
            <a:r>
              <a:rPr lang="en-US" smtClean="0"/>
              <a:t>S.T. for Indian Railway</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cut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ECDC571-7414-4EA1-A474-6EB5D84EE0DC}" type="datetime1">
              <a:rPr lang="en-US" smtClean="0"/>
              <a:pPr/>
              <a:t>12/18/2015</a:t>
            </a:fld>
            <a:endParaRPr lang="en-US"/>
          </a:p>
        </p:txBody>
      </p:sp>
      <p:sp>
        <p:nvSpPr>
          <p:cNvPr id="4" name="Footer Placeholder 3"/>
          <p:cNvSpPr>
            <a:spLocks noGrp="1"/>
          </p:cNvSpPr>
          <p:nvPr>
            <p:ph type="ftr" sz="quarter" idx="11"/>
          </p:nvPr>
        </p:nvSpPr>
        <p:spPr/>
        <p:txBody>
          <a:bodyPr/>
          <a:lstStyle/>
          <a:p>
            <a:r>
              <a:rPr lang="en-US" smtClean="0"/>
              <a:t>S.T. for Indian Railway</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cut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BC1344-D6AC-4361-BCC2-3D58985DC0A8}" type="datetime1">
              <a:rPr lang="en-US" smtClean="0"/>
              <a:pPr/>
              <a:t>12/18/2015</a:t>
            </a:fld>
            <a:endParaRPr lang="en-US"/>
          </a:p>
        </p:txBody>
      </p:sp>
      <p:sp>
        <p:nvSpPr>
          <p:cNvPr id="3" name="Footer Placeholder 2"/>
          <p:cNvSpPr>
            <a:spLocks noGrp="1"/>
          </p:cNvSpPr>
          <p:nvPr>
            <p:ph type="ftr" sz="quarter" idx="11"/>
          </p:nvPr>
        </p:nvSpPr>
        <p:spPr/>
        <p:txBody>
          <a:bodyPr/>
          <a:lstStyle/>
          <a:p>
            <a:r>
              <a:rPr lang="en-US" smtClean="0"/>
              <a:t>S.T. for Indian Railway</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cut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B7DB10-1B6B-4B8A-ADD5-AED6403D1279}" type="datetime1">
              <a:rPr lang="en-US" smtClean="0"/>
              <a:pPr/>
              <a:t>12/18/2015</a:t>
            </a:fld>
            <a:endParaRPr lang="en-US"/>
          </a:p>
        </p:txBody>
      </p:sp>
      <p:sp>
        <p:nvSpPr>
          <p:cNvPr id="6" name="Footer Placeholder 5"/>
          <p:cNvSpPr>
            <a:spLocks noGrp="1"/>
          </p:cNvSpPr>
          <p:nvPr>
            <p:ph type="ftr" sz="quarter" idx="11"/>
          </p:nvPr>
        </p:nvSpPr>
        <p:spPr/>
        <p:txBody>
          <a:bodyPr/>
          <a:lstStyle/>
          <a:p>
            <a:r>
              <a:rPr lang="en-US" smtClean="0"/>
              <a:t>S.T. for Indian Railway</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cut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A078F9-EB75-4601-8462-E26B286D6E8C}" type="datetime1">
              <a:rPr lang="en-US" smtClean="0"/>
              <a:pPr/>
              <a:t>12/18/2015</a:t>
            </a:fld>
            <a:endParaRPr lang="en-US"/>
          </a:p>
        </p:txBody>
      </p:sp>
      <p:sp>
        <p:nvSpPr>
          <p:cNvPr id="6" name="Footer Placeholder 5"/>
          <p:cNvSpPr>
            <a:spLocks noGrp="1"/>
          </p:cNvSpPr>
          <p:nvPr>
            <p:ph type="ftr" sz="quarter" idx="11"/>
          </p:nvPr>
        </p:nvSpPr>
        <p:spPr/>
        <p:txBody>
          <a:bodyPr/>
          <a:lstStyle/>
          <a:p>
            <a:r>
              <a:rPr lang="en-US" smtClean="0"/>
              <a:t>S.T. for Indian Railway</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cut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6F26CC-61BB-4372-9B10-8FBB28CC6BBA}" type="datetime1">
              <a:rPr lang="en-US" smtClean="0"/>
              <a:pPr/>
              <a:t>12/18/2015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S.T. for Indian Railway</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p:cut thruBlk="1"/>
  </p:transition>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B6F15528-21DE-4FAA-801E-634DDDAF4B2B}" type="slidenum">
              <a:rPr lang="en-US" smtClean="0"/>
              <a:pPr/>
              <a:t>1</a:t>
            </a:fld>
            <a:endParaRPr lang="en-US"/>
          </a:p>
        </p:txBody>
      </p:sp>
      <p:sp>
        <p:nvSpPr>
          <p:cNvPr id="8" name="Footer Placeholder 7"/>
          <p:cNvSpPr>
            <a:spLocks noGrp="1"/>
          </p:cNvSpPr>
          <p:nvPr>
            <p:ph type="ftr" sz="quarter" idx="11"/>
          </p:nvPr>
        </p:nvSpPr>
        <p:spPr/>
        <p:txBody>
          <a:bodyPr/>
          <a:lstStyle/>
          <a:p>
            <a:r>
              <a:rPr lang="en-US" smtClean="0"/>
              <a:t>S.T. for Indian Railway</a:t>
            </a:r>
            <a:endParaRPr lang="en-US"/>
          </a:p>
        </p:txBody>
      </p:sp>
      <p:sp>
        <p:nvSpPr>
          <p:cNvPr id="5" name="Title 4"/>
          <p:cNvSpPr>
            <a:spLocks noGrp="1"/>
          </p:cNvSpPr>
          <p:nvPr>
            <p:ph type="ctrTitle"/>
          </p:nvPr>
        </p:nvSpPr>
        <p:spPr>
          <a:xfrm>
            <a:off x="685800" y="609600"/>
            <a:ext cx="7924800" cy="5714999"/>
          </a:xfrm>
        </p:spPr>
        <p:txBody>
          <a:bodyPr>
            <a:normAutofit fontScale="90000"/>
          </a:bodyPr>
          <a:lstStyle/>
          <a:p>
            <a:r>
              <a:rPr lang="en-US" sz="5300" dirty="0" smtClean="0"/>
              <a:t>Levy of Service Tax on Services Provided by Indian Railways </a:t>
            </a:r>
            <a:r>
              <a:rPr lang="en-US" sz="6000" dirty="0" smtClean="0"/>
              <a:t/>
            </a:r>
            <a:br>
              <a:rPr lang="en-US" sz="6000" dirty="0" smtClean="0"/>
            </a:br>
            <a:r>
              <a:rPr lang="en-US" sz="4900" dirty="0" smtClean="0"/>
              <a:t>Presentation </a:t>
            </a:r>
            <a:br>
              <a:rPr lang="en-US" sz="4900" dirty="0" smtClean="0"/>
            </a:br>
            <a:r>
              <a:rPr lang="en-US" sz="4900" dirty="0" smtClean="0"/>
              <a:t>by </a:t>
            </a:r>
            <a:br>
              <a:rPr lang="en-US" sz="4900" dirty="0" smtClean="0"/>
            </a:br>
            <a:r>
              <a:rPr lang="en-US" sz="4900" dirty="0" err="1" smtClean="0"/>
              <a:t>Sushil</a:t>
            </a:r>
            <a:r>
              <a:rPr lang="en-US" sz="4900" dirty="0" smtClean="0"/>
              <a:t> </a:t>
            </a:r>
            <a:r>
              <a:rPr lang="en-US" sz="4900" dirty="0" err="1" smtClean="0"/>
              <a:t>Solanki</a:t>
            </a:r>
            <a:r>
              <a:rPr lang="en-US" sz="4900" dirty="0" smtClean="0"/>
              <a:t> </a:t>
            </a:r>
            <a:br>
              <a:rPr lang="en-US" sz="4900" dirty="0" smtClean="0"/>
            </a:br>
            <a:r>
              <a:rPr lang="en-US" sz="4900" dirty="0" smtClean="0"/>
              <a:t>Principal Commissioner, Ahmedabad</a:t>
            </a:r>
            <a:endParaRPr lang="en-US" dirty="0"/>
          </a:p>
        </p:txBody>
      </p:sp>
    </p:spTree>
  </p:cSld>
  <p:clrMapOvr>
    <a:masterClrMapping/>
  </p:clrMapOvr>
  <p:transition>
    <p:cut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782762"/>
          </a:xfrm>
        </p:spPr>
        <p:txBody>
          <a:bodyPr>
            <a:normAutofit fontScale="90000"/>
          </a:bodyPr>
          <a:lstStyle/>
          <a:p>
            <a:r>
              <a:rPr lang="en-US" dirty="0" smtClean="0"/>
              <a:t>Goods transported by Railway exempted from Service Tax (Sr.No.20) </a:t>
            </a:r>
            <a:endParaRPr lang="en-US" dirty="0"/>
          </a:p>
        </p:txBody>
      </p:sp>
      <p:sp>
        <p:nvSpPr>
          <p:cNvPr id="3" name="Content Placeholder 2"/>
          <p:cNvSpPr>
            <a:spLocks noGrp="1"/>
          </p:cNvSpPr>
          <p:nvPr>
            <p:ph idx="1"/>
          </p:nvPr>
        </p:nvSpPr>
        <p:spPr>
          <a:xfrm>
            <a:off x="457200" y="2133600"/>
            <a:ext cx="8077200" cy="3992563"/>
          </a:xfrm>
        </p:spPr>
        <p:txBody>
          <a:bodyPr>
            <a:noAutofit/>
          </a:bodyPr>
          <a:lstStyle/>
          <a:p>
            <a:pPr>
              <a:buFont typeface="Wingdings" pitchFamily="2" charset="2"/>
              <a:buChar char="Ø"/>
            </a:pPr>
            <a:r>
              <a:rPr lang="en-US" sz="3000" dirty="0" smtClean="0"/>
              <a:t>Agriculture Produce like Cotton and other Textiles, Fodder and Husk, Food Grains, Flours and Pulses, Fruits and Vegetables, Groceries, Jute, Oil Cakes and Seeds, Spices, Sugarcane &amp; </a:t>
            </a:r>
            <a:r>
              <a:rPr lang="en-US" sz="3000" dirty="0" err="1" smtClean="0"/>
              <a:t>Baggasse</a:t>
            </a:r>
            <a:r>
              <a:rPr lang="en-US" sz="3000" dirty="0" smtClean="0"/>
              <a:t>, Milk, Salt, Rice.</a:t>
            </a:r>
          </a:p>
          <a:p>
            <a:pPr>
              <a:buFont typeface="Wingdings" pitchFamily="2" charset="2"/>
              <a:buChar char="Ø"/>
            </a:pPr>
            <a:r>
              <a:rPr lang="en-US" sz="3000" dirty="0" smtClean="0"/>
              <a:t>Chemical Fertilizers, Organic Manures.</a:t>
            </a:r>
          </a:p>
          <a:p>
            <a:pPr>
              <a:buFont typeface="Wingdings" pitchFamily="2" charset="2"/>
              <a:buChar char="Ø"/>
            </a:pPr>
            <a:r>
              <a:rPr lang="en-US" sz="3000" dirty="0" err="1" smtClean="0"/>
              <a:t>Defence</a:t>
            </a:r>
            <a:r>
              <a:rPr lang="en-US" sz="3000" dirty="0" smtClean="0"/>
              <a:t> or Military Equipment. (Exemption withdrawn on some items in 2013 &amp; 2015)</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
        <p:nvSpPr>
          <p:cNvPr id="5" name="Footer Placeholder 4"/>
          <p:cNvSpPr>
            <a:spLocks noGrp="1"/>
          </p:cNvSpPr>
          <p:nvPr>
            <p:ph type="ftr" sz="quarter" idx="11"/>
          </p:nvPr>
        </p:nvSpPr>
        <p:spPr/>
        <p:txBody>
          <a:bodyPr/>
          <a:lstStyle/>
          <a:p>
            <a:r>
              <a:rPr lang="en-US" smtClean="0"/>
              <a:t>S.T. for Indian Railway</a:t>
            </a:r>
            <a:endParaRPr lang="en-US"/>
          </a:p>
        </p:txBody>
      </p:sp>
    </p:spTree>
  </p:cSld>
  <p:clrMapOvr>
    <a:masterClrMapping/>
  </p:clrMapOvr>
  <p:transition>
    <p:cut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153400" cy="2286000"/>
          </a:xfrm>
        </p:spPr>
        <p:txBody>
          <a:bodyPr>
            <a:normAutofit/>
          </a:bodyPr>
          <a:lstStyle/>
          <a:p>
            <a:r>
              <a:rPr lang="en-US" dirty="0"/>
              <a:t>	</a:t>
            </a:r>
            <a:r>
              <a:rPr lang="en-US" sz="4800" dirty="0" smtClean="0"/>
              <a:t>Levy of Service Tax on Transportation of Passengers</a:t>
            </a:r>
            <a:endParaRPr lang="en-US" sz="4800" dirty="0"/>
          </a:p>
        </p:txBody>
      </p:sp>
      <p:sp>
        <p:nvSpPr>
          <p:cNvPr id="3" name="Content Placeholder 2"/>
          <p:cNvSpPr>
            <a:spLocks noGrp="1"/>
          </p:cNvSpPr>
          <p:nvPr>
            <p:ph idx="1"/>
          </p:nvPr>
        </p:nvSpPr>
        <p:spPr>
          <a:xfrm>
            <a:off x="457200" y="2590800"/>
            <a:ext cx="8229600" cy="3657600"/>
          </a:xfrm>
        </p:spPr>
        <p:txBody>
          <a:bodyPr>
            <a:normAutofit fontScale="92500" lnSpcReduction="10000"/>
          </a:bodyPr>
          <a:lstStyle/>
          <a:p>
            <a:pPr algn="just">
              <a:buFont typeface="Wingdings" pitchFamily="2" charset="2"/>
              <a:buChar char="Ø"/>
            </a:pPr>
            <a:r>
              <a:rPr lang="en-US" dirty="0" smtClean="0"/>
              <a:t>Passengers travelling on 1</a:t>
            </a:r>
            <a:r>
              <a:rPr lang="en-US" baseline="30000" dirty="0" smtClean="0"/>
              <a:t>st</a:t>
            </a:r>
            <a:r>
              <a:rPr lang="en-US" dirty="0" smtClean="0"/>
              <a:t> Class and AC coaches.</a:t>
            </a:r>
          </a:p>
          <a:p>
            <a:pPr algn="just">
              <a:buFont typeface="Wingdings" pitchFamily="2" charset="2"/>
              <a:buChar char="Ø"/>
            </a:pPr>
            <a:r>
              <a:rPr lang="en-US" dirty="0" smtClean="0"/>
              <a:t>70% Abatement allowed as in freight, with no CENVAT credit.</a:t>
            </a:r>
          </a:p>
          <a:p>
            <a:pPr algn="just">
              <a:buFont typeface="Wingdings" pitchFamily="2" charset="2"/>
              <a:buChar char="Ø"/>
            </a:pPr>
            <a:r>
              <a:rPr lang="en-US" dirty="0" smtClean="0"/>
              <a:t>Concessional Tickets and PTOs- Service Tax on 30% of total fare actually being paid by the passengers.</a:t>
            </a:r>
          </a:p>
          <a:p>
            <a:pPr algn="just">
              <a:buFont typeface="Wingdings" pitchFamily="2" charset="2"/>
              <a:buChar char="Ø"/>
            </a:pPr>
            <a:r>
              <a:rPr lang="en-US" dirty="0" smtClean="0"/>
              <a:t>In case of refund of Tickets, Service Tax refund is being permitted.</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
        <p:nvSpPr>
          <p:cNvPr id="5" name="Footer Placeholder 4"/>
          <p:cNvSpPr>
            <a:spLocks noGrp="1"/>
          </p:cNvSpPr>
          <p:nvPr>
            <p:ph type="ftr" sz="quarter" idx="11"/>
          </p:nvPr>
        </p:nvSpPr>
        <p:spPr/>
        <p:txBody>
          <a:bodyPr/>
          <a:lstStyle/>
          <a:p>
            <a:r>
              <a:rPr lang="en-US" smtClean="0"/>
              <a:t>S.T. for Indian Railway</a:t>
            </a:r>
            <a:endParaRPr lang="en-US"/>
          </a:p>
        </p:txBody>
      </p:sp>
    </p:spTree>
  </p:cSld>
  <p:clrMapOvr>
    <a:masterClrMapping/>
  </p:clrMapOvr>
  <p:transition>
    <p:cut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dirty="0" smtClean="0"/>
              <a:t>Few indicative auxiliary services on which Service Tax is </a:t>
            </a:r>
            <a:r>
              <a:rPr lang="en-US" dirty="0" err="1" smtClean="0"/>
              <a:t>leviable</a:t>
            </a:r>
            <a:endParaRPr lang="en-US" dirty="0"/>
          </a:p>
        </p:txBody>
      </p:sp>
      <p:sp>
        <p:nvSpPr>
          <p:cNvPr id="3" name="Content Placeholder 2"/>
          <p:cNvSpPr>
            <a:spLocks noGrp="1"/>
          </p:cNvSpPr>
          <p:nvPr>
            <p:ph idx="1"/>
          </p:nvPr>
        </p:nvSpPr>
        <p:spPr>
          <a:xfrm>
            <a:off x="457200" y="1600200"/>
            <a:ext cx="8229600" cy="5029200"/>
          </a:xfrm>
        </p:spPr>
        <p:txBody>
          <a:bodyPr>
            <a:normAutofit/>
          </a:bodyPr>
          <a:lstStyle/>
          <a:p>
            <a:pPr algn="just">
              <a:buFont typeface="Wingdings" pitchFamily="2" charset="2"/>
              <a:buChar char="Ø"/>
            </a:pPr>
            <a:r>
              <a:rPr lang="en-US" sz="2800" dirty="0" smtClean="0"/>
              <a:t>Wagon Registration fee (WRF)/Over-loading penalty charges.</a:t>
            </a:r>
          </a:p>
          <a:p>
            <a:pPr algn="just">
              <a:buFont typeface="Wingdings" pitchFamily="2" charset="2"/>
              <a:buChar char="Ø"/>
            </a:pPr>
            <a:r>
              <a:rPr lang="en-US" sz="2800" dirty="0" smtClean="0"/>
              <a:t>Siding Trip Charges/Shunting Charges.</a:t>
            </a:r>
          </a:p>
          <a:p>
            <a:pPr algn="just">
              <a:buFont typeface="Wingdings" pitchFamily="2" charset="2"/>
              <a:buChar char="Ø"/>
            </a:pPr>
            <a:r>
              <a:rPr lang="en-US" sz="2800" dirty="0" smtClean="0"/>
              <a:t>Parcel Leasing (of SLR/VP/AGE).</a:t>
            </a:r>
          </a:p>
          <a:p>
            <a:pPr algn="just">
              <a:buFont typeface="Wingdings" pitchFamily="2" charset="2"/>
              <a:buChar char="Ø"/>
            </a:pPr>
            <a:r>
              <a:rPr lang="en-US" sz="2800" dirty="0" smtClean="0"/>
              <a:t>Service Charge received from IRCTC for booking e-</a:t>
            </a:r>
            <a:r>
              <a:rPr lang="en-US" sz="2800" dirty="0" err="1" smtClean="0"/>
              <a:t>tkt</a:t>
            </a:r>
            <a:r>
              <a:rPr lang="en-US" sz="2800" dirty="0" smtClean="0"/>
              <a:t>/</a:t>
            </a:r>
            <a:r>
              <a:rPr lang="en-US" sz="2800" dirty="0" err="1" smtClean="0"/>
              <a:t>i-tkt</a:t>
            </a:r>
            <a:r>
              <a:rPr lang="en-US" sz="2800" dirty="0" smtClean="0"/>
              <a:t>/mobile booking.</a:t>
            </a:r>
          </a:p>
          <a:p>
            <a:pPr algn="just">
              <a:buFont typeface="Wingdings" pitchFamily="2" charset="2"/>
              <a:buChar char="Ø"/>
            </a:pPr>
            <a:r>
              <a:rPr lang="en-US" sz="2800" dirty="0" smtClean="0"/>
              <a:t>Maintenance of sidings.</a:t>
            </a:r>
          </a:p>
          <a:p>
            <a:pPr algn="just">
              <a:buFont typeface="Wingdings" pitchFamily="2" charset="2"/>
              <a:buChar char="Ø"/>
            </a:pPr>
            <a:r>
              <a:rPr lang="en-US" sz="2800" dirty="0" smtClean="0"/>
              <a:t>Haulage Charges of private/PSU operators (IRCTC/CONCOR)/Empty Haulage charges. </a:t>
            </a:r>
          </a:p>
          <a:p>
            <a:pPr algn="just">
              <a:buFont typeface="Wingdings" pitchFamily="2" charset="2"/>
              <a:buChar char="Ø"/>
            </a:pPr>
            <a:r>
              <a:rPr lang="en-US" sz="2800" dirty="0" smtClean="0"/>
              <a:t>Demurrage/Wharf age.</a:t>
            </a:r>
          </a:p>
          <a:p>
            <a:pPr algn="just">
              <a:buNone/>
            </a:pPr>
            <a:endParaRPr lang="en-US" sz="2800" dirty="0" smtClean="0"/>
          </a:p>
          <a:p>
            <a:pPr algn="just">
              <a:buFont typeface="Wingdings" pitchFamily="2" charset="2"/>
              <a:buChar char="Ø"/>
            </a:pP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
        <p:nvSpPr>
          <p:cNvPr id="5" name="Footer Placeholder 4"/>
          <p:cNvSpPr>
            <a:spLocks noGrp="1"/>
          </p:cNvSpPr>
          <p:nvPr>
            <p:ph type="ftr" sz="quarter" idx="11"/>
          </p:nvPr>
        </p:nvSpPr>
        <p:spPr/>
        <p:txBody>
          <a:bodyPr/>
          <a:lstStyle/>
          <a:p>
            <a:r>
              <a:rPr lang="en-US" smtClean="0"/>
              <a:t>S.T. for Indian Railway</a:t>
            </a:r>
            <a:endParaRPr lang="en-US"/>
          </a:p>
        </p:txBody>
      </p:sp>
    </p:spTree>
  </p:cSld>
  <p:clrMapOvr>
    <a:masterClrMapping/>
  </p:clrMapOvr>
  <p:transition>
    <p:cut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a:bodyPr>
          <a:lstStyle/>
          <a:p>
            <a:r>
              <a:rPr lang="en-US" dirty="0" smtClean="0"/>
              <a:t>Few indicative auxiliary services on which Service Tax is </a:t>
            </a:r>
            <a:r>
              <a:rPr lang="en-US" dirty="0" err="1" smtClean="0"/>
              <a:t>leviable</a:t>
            </a:r>
            <a:endParaRPr lang="en-US" dirty="0"/>
          </a:p>
        </p:txBody>
      </p:sp>
      <p:sp>
        <p:nvSpPr>
          <p:cNvPr id="3" name="Content Placeholder 2"/>
          <p:cNvSpPr>
            <a:spLocks noGrp="1"/>
          </p:cNvSpPr>
          <p:nvPr>
            <p:ph idx="1"/>
          </p:nvPr>
        </p:nvSpPr>
        <p:spPr>
          <a:xfrm>
            <a:off x="457200" y="1828800"/>
            <a:ext cx="8153400" cy="4572000"/>
          </a:xfrm>
        </p:spPr>
        <p:txBody>
          <a:bodyPr>
            <a:normAutofit fontScale="92500" lnSpcReduction="20000"/>
          </a:bodyPr>
          <a:lstStyle/>
          <a:p>
            <a:pPr algn="just">
              <a:buFont typeface="Wingdings" pitchFamily="2" charset="2"/>
              <a:buChar char="Ø"/>
            </a:pPr>
            <a:r>
              <a:rPr lang="en-US" dirty="0" smtClean="0"/>
              <a:t>Terminal Charges/Private Freight Terminal   Charges</a:t>
            </a:r>
          </a:p>
          <a:p>
            <a:pPr algn="just">
              <a:buFont typeface="Wingdings" pitchFamily="2" charset="2"/>
              <a:buChar char="Ø"/>
            </a:pPr>
            <a:r>
              <a:rPr lang="en-US" dirty="0" smtClean="0"/>
              <a:t>Passenger Halt Contract Charges/Out Agency/CBA/Luggage Charges.</a:t>
            </a:r>
          </a:p>
          <a:p>
            <a:pPr algn="just">
              <a:buFont typeface="Wingdings" pitchFamily="2" charset="2"/>
              <a:buChar char="Ø"/>
            </a:pPr>
            <a:r>
              <a:rPr lang="en-US" dirty="0" smtClean="0"/>
              <a:t>License fee from Private Entities/Mobile Contractors.</a:t>
            </a:r>
          </a:p>
          <a:p>
            <a:pPr algn="just">
              <a:buFont typeface="Wingdings" pitchFamily="2" charset="2"/>
              <a:buChar char="Ø"/>
            </a:pPr>
            <a:r>
              <a:rPr lang="en-US" dirty="0" smtClean="0"/>
              <a:t>License fee from catering contractors.</a:t>
            </a:r>
          </a:p>
          <a:p>
            <a:pPr algn="just">
              <a:buFont typeface="Wingdings" pitchFamily="2" charset="2"/>
              <a:buChar char="Ø"/>
            </a:pPr>
            <a:r>
              <a:rPr lang="en-US" dirty="0" smtClean="0"/>
              <a:t>Land Rent/way leave facilities.</a:t>
            </a:r>
          </a:p>
          <a:p>
            <a:pPr algn="just">
              <a:buFont typeface="Wingdings" pitchFamily="2" charset="2"/>
              <a:buChar char="Ø"/>
            </a:pPr>
            <a:r>
              <a:rPr lang="en-US" dirty="0" smtClean="0"/>
              <a:t>Leasing of commercial Land.</a:t>
            </a:r>
          </a:p>
          <a:p>
            <a:pPr algn="just">
              <a:buFont typeface="Wingdings" pitchFamily="2" charset="2"/>
              <a:buChar char="Ø"/>
            </a:pPr>
            <a:r>
              <a:rPr lang="en-US" dirty="0" smtClean="0"/>
              <a:t>Tower leasing charges.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
        <p:nvSpPr>
          <p:cNvPr id="5" name="Footer Placeholder 4"/>
          <p:cNvSpPr>
            <a:spLocks noGrp="1"/>
          </p:cNvSpPr>
          <p:nvPr>
            <p:ph type="ftr" sz="quarter" idx="11"/>
          </p:nvPr>
        </p:nvSpPr>
        <p:spPr/>
        <p:txBody>
          <a:bodyPr/>
          <a:lstStyle/>
          <a:p>
            <a:r>
              <a:rPr lang="en-US" smtClean="0"/>
              <a:t>S.T. for Indian Railway</a:t>
            </a:r>
            <a:endParaRPr lang="en-US"/>
          </a:p>
        </p:txBody>
      </p:sp>
    </p:spTree>
  </p:cSld>
  <p:clrMapOvr>
    <a:masterClrMapping/>
  </p:clrMapOvr>
  <p:transition>
    <p:cut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935162"/>
          </a:xfrm>
        </p:spPr>
        <p:txBody>
          <a:bodyPr>
            <a:normAutofit/>
          </a:bodyPr>
          <a:lstStyle/>
          <a:p>
            <a:r>
              <a:rPr lang="en-US" dirty="0" smtClean="0"/>
              <a:t>Service Tax- Negative List</a:t>
            </a:r>
            <a:br>
              <a:rPr lang="en-US" dirty="0" smtClean="0"/>
            </a:br>
            <a:r>
              <a:rPr lang="en-US" dirty="0" smtClean="0"/>
              <a:t> </a:t>
            </a:r>
            <a:r>
              <a:rPr lang="en-US" dirty="0" err="1" smtClean="0"/>
              <a:t>w.e.f</a:t>
            </a:r>
            <a:r>
              <a:rPr lang="en-US" dirty="0" smtClean="0"/>
              <a:t>. 01.07.2012</a:t>
            </a:r>
            <a:endParaRPr lang="en-US" dirty="0"/>
          </a:p>
        </p:txBody>
      </p:sp>
      <p:sp>
        <p:nvSpPr>
          <p:cNvPr id="3" name="Content Placeholder 2"/>
          <p:cNvSpPr>
            <a:spLocks noGrp="1"/>
          </p:cNvSpPr>
          <p:nvPr>
            <p:ph idx="1"/>
          </p:nvPr>
        </p:nvSpPr>
        <p:spPr>
          <a:xfrm>
            <a:off x="457200" y="2438400"/>
            <a:ext cx="8229600" cy="3687763"/>
          </a:xfrm>
        </p:spPr>
        <p:txBody>
          <a:bodyPr/>
          <a:lstStyle/>
          <a:p>
            <a:pPr algn="just">
              <a:buFont typeface="Wingdings" pitchFamily="2" charset="2"/>
              <a:buChar char="Ø"/>
            </a:pPr>
            <a:r>
              <a:rPr lang="en-US" dirty="0" smtClean="0"/>
              <a:t> Comprehensive approach.</a:t>
            </a:r>
          </a:p>
          <a:p>
            <a:pPr>
              <a:buFont typeface="Wingdings" pitchFamily="2" charset="2"/>
              <a:buChar char="Ø"/>
            </a:pPr>
            <a:r>
              <a:rPr lang="en-US" dirty="0" smtClean="0"/>
              <a:t> First time “Service” defined</a:t>
            </a:r>
          </a:p>
          <a:p>
            <a:pPr>
              <a:buFont typeface="Wingdings" pitchFamily="2" charset="2"/>
              <a:buChar char="Ø"/>
            </a:pPr>
            <a:r>
              <a:rPr lang="en-US" dirty="0" smtClean="0"/>
              <a:t> Introduced “Negative List”</a:t>
            </a:r>
          </a:p>
          <a:p>
            <a:pPr>
              <a:buFont typeface="Wingdings" pitchFamily="2" charset="2"/>
              <a:buChar char="Ø"/>
            </a:pPr>
            <a:r>
              <a:rPr lang="en-US" dirty="0" smtClean="0"/>
              <a:t> “Declared” Services.</a:t>
            </a:r>
          </a:p>
          <a:p>
            <a:pPr>
              <a:buFont typeface="Wingdings" pitchFamily="2" charset="2"/>
              <a:buChar char="Ø"/>
            </a:pPr>
            <a:r>
              <a:rPr lang="en-US" dirty="0" smtClean="0"/>
              <a:t> “Mega exemption” List</a:t>
            </a:r>
          </a:p>
          <a:p>
            <a:pPr>
              <a:buFont typeface="Wingdings" pitchFamily="2" charset="2"/>
              <a:buChar char="Ø"/>
            </a:pPr>
            <a:r>
              <a:rPr lang="en-US" dirty="0" smtClean="0"/>
              <a:t> “Reverse Charge Mechanism” expanded.</a:t>
            </a:r>
          </a:p>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
        <p:nvSpPr>
          <p:cNvPr id="5" name="Footer Placeholder 4"/>
          <p:cNvSpPr>
            <a:spLocks noGrp="1"/>
          </p:cNvSpPr>
          <p:nvPr>
            <p:ph type="ftr" sz="quarter" idx="11"/>
          </p:nvPr>
        </p:nvSpPr>
        <p:spPr/>
        <p:txBody>
          <a:bodyPr/>
          <a:lstStyle/>
          <a:p>
            <a:r>
              <a:rPr lang="en-US" smtClean="0"/>
              <a:t>S.T. for Indian Railway</a:t>
            </a:r>
            <a:endParaRPr lang="en-US"/>
          </a:p>
        </p:txBody>
      </p:sp>
    </p:spTree>
  </p:cSld>
  <p:clrMapOvr>
    <a:masterClrMapping/>
  </p:clrMapOvr>
  <p:transition spd="slow" advTm="0">
    <p:pull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458200" cy="1600200"/>
          </a:xfrm>
        </p:spPr>
        <p:txBody>
          <a:bodyPr>
            <a:normAutofit/>
          </a:bodyPr>
          <a:lstStyle/>
          <a:p>
            <a:r>
              <a:rPr lang="en-US" dirty="0" smtClean="0"/>
              <a:t> Definition of “Service”</a:t>
            </a:r>
            <a:br>
              <a:rPr lang="en-US" dirty="0" smtClean="0"/>
            </a:br>
            <a:r>
              <a:rPr lang="en-US" dirty="0" smtClean="0"/>
              <a:t>{Section 65B (44)}</a:t>
            </a:r>
            <a:endParaRPr lang="en-US" dirty="0"/>
          </a:p>
        </p:txBody>
      </p:sp>
      <p:sp>
        <p:nvSpPr>
          <p:cNvPr id="3" name="Content Placeholder 2"/>
          <p:cNvSpPr>
            <a:spLocks noGrp="1"/>
          </p:cNvSpPr>
          <p:nvPr>
            <p:ph idx="1"/>
          </p:nvPr>
        </p:nvSpPr>
        <p:spPr>
          <a:xfrm>
            <a:off x="457200" y="1828800"/>
            <a:ext cx="8229600" cy="4297363"/>
          </a:xfrm>
        </p:spPr>
        <p:txBody>
          <a:bodyPr>
            <a:normAutofit fontScale="92500" lnSpcReduction="10000"/>
          </a:bodyPr>
          <a:lstStyle/>
          <a:p>
            <a:pPr>
              <a:buNone/>
            </a:pPr>
            <a:r>
              <a:rPr lang="en-US" dirty="0" smtClean="0"/>
              <a:t> Service defined as:  </a:t>
            </a:r>
          </a:p>
          <a:p>
            <a:pPr>
              <a:buFont typeface="Wingdings" pitchFamily="2" charset="2"/>
              <a:buChar char="Ø"/>
            </a:pPr>
            <a:r>
              <a:rPr lang="en-US" dirty="0" smtClean="0"/>
              <a:t>Any “Activity”</a:t>
            </a:r>
          </a:p>
          <a:p>
            <a:pPr>
              <a:buFont typeface="Wingdings" pitchFamily="2" charset="2"/>
              <a:buChar char="Ø"/>
            </a:pPr>
            <a:r>
              <a:rPr lang="en-US" dirty="0" smtClean="0"/>
              <a:t>Carried  out by a person for another</a:t>
            </a:r>
          </a:p>
          <a:p>
            <a:pPr>
              <a:buFont typeface="Wingdings" pitchFamily="2" charset="2"/>
              <a:buChar char="Ø"/>
            </a:pPr>
            <a:r>
              <a:rPr lang="en-US" dirty="0" smtClean="0"/>
              <a:t>For consideration (quid pro quo important)</a:t>
            </a:r>
          </a:p>
          <a:p>
            <a:pPr>
              <a:buFont typeface="Wingdings" pitchFamily="2" charset="2"/>
              <a:buChar char="Ø"/>
            </a:pPr>
            <a:r>
              <a:rPr lang="en-US" dirty="0" smtClean="0"/>
              <a:t>And includes ‘Declared’ services but excludes “Negative List” services.</a:t>
            </a:r>
          </a:p>
          <a:p>
            <a:pPr>
              <a:buFont typeface="Wingdings" pitchFamily="2" charset="2"/>
              <a:buChar char="Ø"/>
            </a:pPr>
            <a:r>
              <a:rPr lang="en-US" dirty="0" smtClean="0"/>
              <a:t>Service Tax would be applicable on any activity done for a consideration other than the specific exclusions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
        <p:nvSpPr>
          <p:cNvPr id="5" name="Footer Placeholder 4"/>
          <p:cNvSpPr>
            <a:spLocks noGrp="1"/>
          </p:cNvSpPr>
          <p:nvPr>
            <p:ph type="ftr" sz="quarter" idx="11"/>
          </p:nvPr>
        </p:nvSpPr>
        <p:spPr/>
        <p:txBody>
          <a:bodyPr/>
          <a:lstStyle/>
          <a:p>
            <a:r>
              <a:rPr lang="en-US" smtClean="0"/>
              <a:t>S.T. for Indian Railway</a:t>
            </a:r>
            <a:endParaRPr lang="en-US"/>
          </a:p>
        </p:txBody>
      </p:sp>
    </p:spTree>
  </p:cSld>
  <p:clrMapOvr>
    <a:masterClrMapping/>
  </p:clrMapOvr>
  <p:transition>
    <p:cut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normAutofit/>
          </a:bodyPr>
          <a:lstStyle/>
          <a:p>
            <a:r>
              <a:rPr lang="en-US" sz="4000" dirty="0" smtClean="0"/>
              <a:t>Negative List</a:t>
            </a:r>
            <a:br>
              <a:rPr lang="en-US" sz="4000" dirty="0" smtClean="0"/>
            </a:br>
            <a:r>
              <a:rPr lang="en-US" sz="4000" dirty="0" smtClean="0"/>
              <a:t>(Section 66D)</a:t>
            </a:r>
            <a:endParaRPr lang="en-US" sz="4000" dirty="0"/>
          </a:p>
        </p:txBody>
      </p:sp>
      <p:sp>
        <p:nvSpPr>
          <p:cNvPr id="3" name="Content Placeholder 2"/>
          <p:cNvSpPr>
            <a:spLocks noGrp="1"/>
          </p:cNvSpPr>
          <p:nvPr>
            <p:ph idx="1"/>
          </p:nvPr>
        </p:nvSpPr>
        <p:spPr>
          <a:xfrm>
            <a:off x="457200" y="1981200"/>
            <a:ext cx="8229600" cy="4495800"/>
          </a:xfrm>
        </p:spPr>
        <p:txBody>
          <a:bodyPr>
            <a:noAutofit/>
          </a:bodyPr>
          <a:lstStyle/>
          <a:p>
            <a:pPr algn="just">
              <a:buNone/>
            </a:pPr>
            <a:r>
              <a:rPr lang="en-US" sz="2600" dirty="0" smtClean="0"/>
              <a:t>Services provided by Government not liable to Service Tax</a:t>
            </a:r>
          </a:p>
          <a:p>
            <a:pPr algn="just">
              <a:buNone/>
            </a:pPr>
            <a:r>
              <a:rPr lang="en-US" sz="2600" dirty="0" smtClean="0"/>
              <a:t>except:</a:t>
            </a:r>
          </a:p>
          <a:p>
            <a:pPr algn="just">
              <a:buFont typeface="Wingdings" pitchFamily="2" charset="2"/>
              <a:buChar char="Ø"/>
            </a:pPr>
            <a:r>
              <a:rPr lang="en-US" sz="2600" dirty="0" smtClean="0"/>
              <a:t>Transport of goods or passengers.</a:t>
            </a:r>
          </a:p>
          <a:p>
            <a:pPr algn="just">
              <a:buFont typeface="Wingdings" pitchFamily="2" charset="2"/>
              <a:buChar char="Ø"/>
            </a:pPr>
            <a:r>
              <a:rPr lang="en-US" sz="2600" dirty="0" smtClean="0"/>
              <a:t>Any service provided to Business Entity (on reverse         charge basis) (Prior to July 2015- it was only “Support Services”)</a:t>
            </a:r>
          </a:p>
          <a:p>
            <a:pPr algn="just">
              <a:buFont typeface="Wingdings" pitchFamily="2" charset="2"/>
              <a:buChar char="Ø"/>
            </a:pPr>
            <a:r>
              <a:rPr lang="en-US" sz="2600" dirty="0" smtClean="0"/>
              <a:t>Selling of Space for Advertisements in Print Media. (Clause ‘g’) (01.10.2014) (Sale of Space for Advertisement is taxable now)</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
        <p:nvSpPr>
          <p:cNvPr id="5" name="Footer Placeholder 4"/>
          <p:cNvSpPr>
            <a:spLocks noGrp="1"/>
          </p:cNvSpPr>
          <p:nvPr>
            <p:ph type="ftr" sz="quarter" idx="11"/>
          </p:nvPr>
        </p:nvSpPr>
        <p:spPr/>
        <p:txBody>
          <a:bodyPr/>
          <a:lstStyle/>
          <a:p>
            <a:r>
              <a:rPr lang="en-US" smtClean="0"/>
              <a:t>S.T. for Indian Railway</a:t>
            </a:r>
            <a:endParaRPr lang="en-US"/>
          </a:p>
        </p:txBody>
      </p:sp>
    </p:spTree>
  </p:cSld>
  <p:clrMapOvr>
    <a:masterClrMapping/>
  </p:clrMapOvr>
  <p:transition>
    <p:cut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normAutofit/>
          </a:bodyPr>
          <a:lstStyle/>
          <a:p>
            <a:r>
              <a:rPr lang="en-US" dirty="0" smtClean="0"/>
              <a:t>Declared Services</a:t>
            </a:r>
            <a:br>
              <a:rPr lang="en-US" dirty="0" smtClean="0"/>
            </a:br>
            <a:r>
              <a:rPr lang="en-US" dirty="0" smtClean="0"/>
              <a:t>(Section 66E)</a:t>
            </a:r>
            <a:endParaRPr lang="en-US" dirty="0"/>
          </a:p>
        </p:txBody>
      </p:sp>
      <p:sp>
        <p:nvSpPr>
          <p:cNvPr id="3" name="Content Placeholder 2"/>
          <p:cNvSpPr>
            <a:spLocks noGrp="1"/>
          </p:cNvSpPr>
          <p:nvPr>
            <p:ph idx="1"/>
          </p:nvPr>
        </p:nvSpPr>
        <p:spPr>
          <a:xfrm>
            <a:off x="457200" y="1981200"/>
            <a:ext cx="8229600" cy="4343400"/>
          </a:xfrm>
        </p:spPr>
        <p:txBody>
          <a:bodyPr>
            <a:normAutofit fontScale="25000" lnSpcReduction="20000"/>
          </a:bodyPr>
          <a:lstStyle/>
          <a:p>
            <a:pPr>
              <a:buFont typeface="Wingdings" pitchFamily="2" charset="2"/>
              <a:buChar char="Ø"/>
            </a:pPr>
            <a:r>
              <a:rPr lang="en-US" sz="10400" dirty="0" smtClean="0"/>
              <a:t>Why- To avoid litigation. Mainly cover ‘Deemed Sale’ as per Constitution.</a:t>
            </a:r>
          </a:p>
          <a:p>
            <a:pPr>
              <a:buFont typeface="Wingdings" pitchFamily="2" charset="2"/>
              <a:buChar char="Ø"/>
            </a:pPr>
            <a:r>
              <a:rPr lang="en-US" sz="10400" dirty="0" smtClean="0"/>
              <a:t>Renting of Immovable Property.</a:t>
            </a:r>
          </a:p>
          <a:p>
            <a:pPr>
              <a:buFont typeface="Wingdings" pitchFamily="2" charset="2"/>
              <a:buChar char="Ø"/>
            </a:pPr>
            <a:r>
              <a:rPr lang="en-US" sz="10400" dirty="0" smtClean="0"/>
              <a:t>Construction  activity.</a:t>
            </a:r>
          </a:p>
          <a:p>
            <a:pPr>
              <a:buFont typeface="Wingdings" pitchFamily="2" charset="2"/>
              <a:buChar char="Ø"/>
            </a:pPr>
            <a:r>
              <a:rPr lang="en-US" sz="10400" dirty="0" smtClean="0"/>
              <a:t>Transfer of goods by hiring, leasing etc without transfer of right to use such goods.</a:t>
            </a:r>
          </a:p>
          <a:p>
            <a:pPr>
              <a:buFont typeface="Wingdings" pitchFamily="2" charset="2"/>
              <a:buChar char="Ø"/>
            </a:pPr>
            <a:r>
              <a:rPr lang="en-US" sz="10400" dirty="0" smtClean="0"/>
              <a:t>To agree to refrain from doing an act or to tolerate an act or a situation (Non-Compete fee, Notice pay deducted by company)</a:t>
            </a:r>
          </a:p>
          <a:p>
            <a:pPr>
              <a:buFont typeface="Wingdings" pitchFamily="2" charset="2"/>
              <a:buChar char="Ø"/>
            </a:pPr>
            <a:r>
              <a:rPr lang="en-US" sz="10400" dirty="0" smtClean="0"/>
              <a:t>Service portion in Works Contract.</a:t>
            </a:r>
          </a:p>
          <a:p>
            <a:pPr>
              <a:buFont typeface="Wingdings" pitchFamily="2" charset="2"/>
              <a:buChar char="Ø"/>
            </a:pPr>
            <a:r>
              <a:rPr lang="en-US" sz="10400" dirty="0" smtClean="0"/>
              <a:t>Service portion in supply of food - Restaurant/Outdoor Catering.</a:t>
            </a:r>
          </a:p>
          <a:p>
            <a:pPr algn="just">
              <a:buNone/>
            </a:pPr>
            <a:r>
              <a:rPr lang="en-US" sz="9600" dirty="0">
                <a:solidFill>
                  <a:srgbClr val="FF0000"/>
                </a:solidFill>
              </a:rPr>
              <a:t> </a:t>
            </a:r>
            <a:r>
              <a:rPr lang="en-US" sz="9600" dirty="0" smtClean="0">
                <a:solidFill>
                  <a:srgbClr val="FF0000"/>
                </a:solidFill>
              </a:rPr>
              <a:t>                                         </a:t>
            </a:r>
          </a:p>
          <a:p>
            <a:pPr algn="just">
              <a:buNone/>
            </a:pPr>
            <a:r>
              <a:rPr lang="en-US" sz="8600" dirty="0">
                <a:solidFill>
                  <a:srgbClr val="FF0000"/>
                </a:solidFill>
              </a:rPr>
              <a:t>	</a:t>
            </a:r>
            <a:r>
              <a:rPr lang="en-US" sz="8600" dirty="0" smtClean="0">
                <a:solidFill>
                  <a:srgbClr val="FF0000"/>
                </a:solidFill>
              </a:rPr>
              <a:t>			</a:t>
            </a:r>
            <a:endParaRPr lang="en-US" sz="8600" dirty="0" smtClean="0"/>
          </a:p>
          <a:p>
            <a:pPr>
              <a:buNone/>
            </a:pPr>
            <a:endParaRPr lang="en-US" sz="8600" dirty="0" smtClean="0">
              <a:solidFill>
                <a:srgbClr val="FF0000"/>
              </a:solidFill>
            </a:endParaRPr>
          </a:p>
          <a:p>
            <a:pPr>
              <a:buFont typeface="Wingdings" pitchFamily="2" charset="2"/>
              <a:buChar char="Ø"/>
            </a:pP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
        <p:nvSpPr>
          <p:cNvPr id="5" name="Footer Placeholder 4"/>
          <p:cNvSpPr>
            <a:spLocks noGrp="1"/>
          </p:cNvSpPr>
          <p:nvPr>
            <p:ph type="ftr" sz="quarter" idx="11"/>
          </p:nvPr>
        </p:nvSpPr>
        <p:spPr/>
        <p:txBody>
          <a:bodyPr/>
          <a:lstStyle/>
          <a:p>
            <a:r>
              <a:rPr lang="en-US" smtClean="0"/>
              <a:t>S.T. for Indian Railway</a:t>
            </a:r>
            <a:endParaRPr lang="en-US"/>
          </a:p>
        </p:txBody>
      </p:sp>
    </p:spTree>
  </p:cSld>
  <p:clrMapOvr>
    <a:masterClrMapping/>
  </p:clrMapOvr>
  <p:transition>
    <p:cut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706562"/>
          </a:xfrm>
        </p:spPr>
        <p:txBody>
          <a:bodyPr>
            <a:normAutofit/>
          </a:bodyPr>
          <a:lstStyle/>
          <a:p>
            <a:r>
              <a:rPr lang="en-US" sz="4000" dirty="0" smtClean="0">
                <a:solidFill>
                  <a:srgbClr val="FF0000"/>
                </a:solidFill>
              </a:rPr>
              <a:t> </a:t>
            </a:r>
            <a:r>
              <a:rPr lang="en-US" dirty="0" smtClean="0"/>
              <a:t>Renting</a:t>
            </a:r>
            <a:br>
              <a:rPr lang="en-US" dirty="0" smtClean="0"/>
            </a:br>
            <a:r>
              <a:rPr lang="en-US" dirty="0" smtClean="0"/>
              <a:t>{65B(41)}</a:t>
            </a:r>
            <a:endParaRPr lang="en-US" dirty="0"/>
          </a:p>
        </p:txBody>
      </p:sp>
      <p:sp>
        <p:nvSpPr>
          <p:cNvPr id="3" name="Content Placeholder 2"/>
          <p:cNvSpPr>
            <a:spLocks noGrp="1"/>
          </p:cNvSpPr>
          <p:nvPr>
            <p:ph idx="1"/>
          </p:nvPr>
        </p:nvSpPr>
        <p:spPr>
          <a:xfrm>
            <a:off x="457200" y="2057400"/>
            <a:ext cx="8229600" cy="4068763"/>
          </a:xfrm>
        </p:spPr>
        <p:txBody>
          <a:bodyPr/>
          <a:lstStyle/>
          <a:p>
            <a:pPr algn="just">
              <a:buNone/>
            </a:pPr>
            <a:r>
              <a:rPr lang="en-US" dirty="0" smtClean="0"/>
              <a:t>    “Renting” means allowing, permitting or granting access, entry, occupation, use or any such facility, wholly or partly, in an immovable property, with or without the transfer of possession or control of the said immovable property and includes letting, leasing, licensing or other similar arrangements in respect of immovable property.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
        <p:nvSpPr>
          <p:cNvPr id="5" name="Footer Placeholder 4"/>
          <p:cNvSpPr>
            <a:spLocks noGrp="1"/>
          </p:cNvSpPr>
          <p:nvPr>
            <p:ph type="ftr" sz="quarter" idx="11"/>
          </p:nvPr>
        </p:nvSpPr>
        <p:spPr/>
        <p:txBody>
          <a:bodyPr/>
          <a:lstStyle/>
          <a:p>
            <a:r>
              <a:rPr lang="en-US" smtClean="0"/>
              <a:t>S.T. for Indian Railway</a:t>
            </a:r>
            <a:endParaRPr lang="en-US"/>
          </a:p>
        </p:txBody>
      </p:sp>
    </p:spTree>
  </p:cSld>
  <p:clrMapOvr>
    <a:masterClrMapping/>
  </p:clrMapOvr>
  <p:transition>
    <p:cut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p:spPr>
        <p:txBody>
          <a:bodyPr>
            <a:normAutofit/>
          </a:bodyPr>
          <a:lstStyle/>
          <a:p>
            <a:r>
              <a:rPr lang="en-US" sz="5400" dirty="0" smtClean="0"/>
              <a:t>Renting… (2)</a:t>
            </a:r>
            <a:endParaRPr lang="en-US" sz="5400"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Ø"/>
            </a:pPr>
            <a:r>
              <a:rPr lang="en-US" dirty="0" smtClean="0"/>
              <a:t>Leasing of land.</a:t>
            </a:r>
          </a:p>
          <a:p>
            <a:pPr>
              <a:buFont typeface="Wingdings" pitchFamily="2" charset="2"/>
              <a:buChar char="Ø"/>
            </a:pPr>
            <a:r>
              <a:rPr lang="en-US" dirty="0" smtClean="0"/>
              <a:t>Right of way for laying Telecom cable or F C, Electrical cable.</a:t>
            </a:r>
          </a:p>
          <a:p>
            <a:pPr>
              <a:buFont typeface="Wingdings" pitchFamily="2" charset="2"/>
              <a:buChar char="Ø"/>
            </a:pPr>
            <a:r>
              <a:rPr lang="en-US" dirty="0" smtClean="0"/>
              <a:t>Right of way/way leave.</a:t>
            </a:r>
          </a:p>
          <a:p>
            <a:pPr>
              <a:buFont typeface="Wingdings" pitchFamily="2" charset="2"/>
              <a:buChar char="Ø"/>
            </a:pPr>
            <a:r>
              <a:rPr lang="en-US" dirty="0" smtClean="0"/>
              <a:t>Vehicle parking.</a:t>
            </a:r>
          </a:p>
          <a:p>
            <a:pPr>
              <a:buFont typeface="Wingdings" pitchFamily="2" charset="2"/>
              <a:buChar char="Ø"/>
            </a:pPr>
            <a:r>
              <a:rPr lang="en-US" dirty="0" smtClean="0"/>
              <a:t>ATM Rental.</a:t>
            </a:r>
          </a:p>
          <a:p>
            <a:pPr>
              <a:buFont typeface="Wingdings" pitchFamily="2" charset="2"/>
              <a:buChar char="Ø"/>
            </a:pPr>
            <a:r>
              <a:rPr lang="en-US" dirty="0" smtClean="0"/>
              <a:t>Other service like License fee for contract.</a:t>
            </a:r>
          </a:p>
          <a:p>
            <a:pPr>
              <a:buFont typeface="Wingdings" pitchFamily="2" charset="2"/>
              <a:buChar char="Ø"/>
            </a:pPr>
            <a:r>
              <a:rPr lang="en-US" dirty="0" smtClean="0"/>
              <a:t>Catering.</a:t>
            </a:r>
          </a:p>
          <a:p>
            <a:pPr>
              <a:buFont typeface="Wingdings" pitchFamily="2" charset="2"/>
              <a:buChar char="Ø"/>
            </a:pPr>
            <a:r>
              <a:rPr lang="en-US" dirty="0" smtClean="0"/>
              <a:t>Space for Advertisement.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
        <p:nvSpPr>
          <p:cNvPr id="5" name="Footer Placeholder 4"/>
          <p:cNvSpPr>
            <a:spLocks noGrp="1"/>
          </p:cNvSpPr>
          <p:nvPr>
            <p:ph type="ftr" sz="quarter" idx="11"/>
          </p:nvPr>
        </p:nvSpPr>
        <p:spPr/>
        <p:txBody>
          <a:bodyPr/>
          <a:lstStyle/>
          <a:p>
            <a:r>
              <a:rPr lang="en-US" smtClean="0"/>
              <a:t>S.T. for Indian Railway</a:t>
            </a:r>
            <a:endParaRPr lang="en-US"/>
          </a:p>
        </p:txBody>
      </p:sp>
    </p:spTree>
  </p:cSld>
  <p:clrMapOvr>
    <a:masterClrMapping/>
  </p:clrMapOvr>
  <p:transition>
    <p:cut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73162"/>
          </a:xfrm>
        </p:spPr>
        <p:txBody>
          <a:bodyPr>
            <a:normAutofit/>
          </a:bodyPr>
          <a:lstStyle/>
          <a:p>
            <a:r>
              <a:rPr lang="en-US" sz="5400" dirty="0" smtClean="0"/>
              <a:t>Exemption</a:t>
            </a:r>
            <a:endParaRPr lang="en-US" dirty="0"/>
          </a:p>
        </p:txBody>
      </p:sp>
      <p:sp>
        <p:nvSpPr>
          <p:cNvPr id="3" name="Content Placeholder 2"/>
          <p:cNvSpPr>
            <a:spLocks noGrp="1"/>
          </p:cNvSpPr>
          <p:nvPr>
            <p:ph idx="1"/>
          </p:nvPr>
        </p:nvSpPr>
        <p:spPr>
          <a:xfrm>
            <a:off x="457200" y="1447800"/>
            <a:ext cx="8229600" cy="4678363"/>
          </a:xfrm>
        </p:spPr>
        <p:txBody>
          <a:bodyPr>
            <a:normAutofit fontScale="85000" lnSpcReduction="10000"/>
          </a:bodyPr>
          <a:lstStyle/>
          <a:p>
            <a:pPr>
              <a:buFont typeface="Wingdings" pitchFamily="2" charset="2"/>
              <a:buChar char="Ø"/>
            </a:pPr>
            <a:r>
              <a:rPr lang="en-US" dirty="0" smtClean="0"/>
              <a:t> </a:t>
            </a:r>
            <a:r>
              <a:rPr lang="en-US" sz="3300" dirty="0" smtClean="0"/>
              <a:t>Services of construction of office building/residential property provided to Government was exempted till 01.04.2015. Now, construction company need to pay Service Tax.(Sr.No.12)</a:t>
            </a:r>
          </a:p>
          <a:p>
            <a:pPr>
              <a:buFont typeface="Wingdings" pitchFamily="2" charset="2"/>
              <a:buChar char="Ø"/>
            </a:pPr>
            <a:r>
              <a:rPr lang="en-US" sz="3300" dirty="0"/>
              <a:t> </a:t>
            </a:r>
            <a:r>
              <a:rPr lang="en-US" sz="3300" dirty="0" smtClean="0"/>
              <a:t>But, services of construction, installation of Railways or Monorail or Metro is exempted. (Sr.No.14)</a:t>
            </a:r>
          </a:p>
          <a:p>
            <a:pPr>
              <a:buFont typeface="Wingdings" pitchFamily="2" charset="2"/>
              <a:buChar char="Ø"/>
            </a:pPr>
            <a:r>
              <a:rPr lang="en-US" sz="3300" dirty="0"/>
              <a:t> </a:t>
            </a:r>
            <a:r>
              <a:rPr lang="en-US" sz="3300" dirty="0" smtClean="0"/>
              <a:t>Hotel/Guest House where declared tariff is less than Rs.1000 per day is exempted.</a:t>
            </a:r>
          </a:p>
          <a:p>
            <a:pPr>
              <a:buFont typeface="Wingdings" pitchFamily="2" charset="2"/>
              <a:buChar char="Ø"/>
            </a:pPr>
            <a:r>
              <a:rPr lang="en-US" sz="3300" dirty="0" smtClean="0"/>
              <a:t>Transportation of goods by rail for specific goods like Agriculture Produce, </a:t>
            </a:r>
            <a:r>
              <a:rPr lang="en-US" sz="3300" dirty="0" err="1" smtClean="0"/>
              <a:t>Defence</a:t>
            </a:r>
            <a:r>
              <a:rPr lang="en-US" sz="3300" dirty="0" smtClean="0"/>
              <a:t> Equipments, Relief Materials, Milk, Salt, Fertilizer, Cotton. (Sr.No.20)</a:t>
            </a:r>
            <a:endParaRPr lang="en-US" sz="33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
        <p:nvSpPr>
          <p:cNvPr id="5" name="Footer Placeholder 4"/>
          <p:cNvSpPr>
            <a:spLocks noGrp="1"/>
          </p:cNvSpPr>
          <p:nvPr>
            <p:ph type="ftr" sz="quarter" idx="11"/>
          </p:nvPr>
        </p:nvSpPr>
        <p:spPr/>
        <p:txBody>
          <a:bodyPr/>
          <a:lstStyle/>
          <a:p>
            <a:r>
              <a:rPr lang="en-US" smtClean="0"/>
              <a:t>S.T. for Indian Railway</a:t>
            </a:r>
            <a:endParaRPr lang="en-US"/>
          </a:p>
        </p:txBody>
      </p:sp>
    </p:spTree>
  </p:cSld>
  <p:clrMapOvr>
    <a:masterClrMapping/>
  </p:clrMapOvr>
  <p:transition>
    <p:cut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53400" cy="1401762"/>
          </a:xfrm>
        </p:spPr>
        <p:txBody>
          <a:bodyPr>
            <a:normAutofit/>
          </a:bodyPr>
          <a:lstStyle/>
          <a:p>
            <a:r>
              <a:rPr lang="en-US" dirty="0" smtClean="0"/>
              <a:t>Reverse Charge Liability</a:t>
            </a:r>
            <a:endParaRPr lang="en-US" dirty="0"/>
          </a:p>
        </p:txBody>
      </p:sp>
      <p:sp>
        <p:nvSpPr>
          <p:cNvPr id="3" name="Content Placeholder 2"/>
          <p:cNvSpPr>
            <a:spLocks noGrp="1"/>
          </p:cNvSpPr>
          <p:nvPr>
            <p:ph idx="1"/>
          </p:nvPr>
        </p:nvSpPr>
        <p:spPr>
          <a:xfrm>
            <a:off x="304800" y="1676400"/>
            <a:ext cx="8534400" cy="4800600"/>
          </a:xfrm>
        </p:spPr>
        <p:txBody>
          <a:bodyPr>
            <a:normAutofit fontScale="25000" lnSpcReduction="20000"/>
          </a:bodyPr>
          <a:lstStyle/>
          <a:p>
            <a:pPr>
              <a:buFont typeface="Wingdings" pitchFamily="2" charset="2"/>
              <a:buChar char="Ø"/>
            </a:pPr>
            <a:r>
              <a:rPr lang="en-US" sz="11200" dirty="0" smtClean="0"/>
              <a:t>Rationale: Administrative reason and Anti -Evasion measure.</a:t>
            </a:r>
          </a:p>
          <a:p>
            <a:pPr>
              <a:buFont typeface="Wingdings" pitchFamily="2" charset="2"/>
              <a:buChar char="Ø"/>
            </a:pPr>
            <a:r>
              <a:rPr lang="en-US" sz="11200" dirty="0" smtClean="0"/>
              <a:t>Insurance Agent, Recovery Agent, Mutual Fund Agent, GTA. </a:t>
            </a:r>
          </a:p>
          <a:p>
            <a:pPr>
              <a:buFont typeface="Wingdings" pitchFamily="2" charset="2"/>
              <a:buChar char="Ø"/>
            </a:pPr>
            <a:r>
              <a:rPr lang="en-US" sz="11200" dirty="0" smtClean="0"/>
              <a:t>Work Contract, Renting of Vehicle, Manpower Supply, Security Services provided by small entities to Body Corporate in partial reverse charge for use in business. Not applicable to Railway as they are not Body Corporate.</a:t>
            </a:r>
          </a:p>
          <a:p>
            <a:pPr>
              <a:buFont typeface="Wingdings" pitchFamily="2" charset="2"/>
              <a:buChar char="Ø"/>
            </a:pPr>
            <a:r>
              <a:rPr lang="en-US" sz="11200" dirty="0" smtClean="0"/>
              <a:t>Services by Government to Business Entity except in case of Renting and Transport of goods or passengers.</a:t>
            </a:r>
          </a:p>
          <a:p>
            <a:pPr>
              <a:buFont typeface="Wingdings" pitchFamily="2" charset="2"/>
              <a:buChar char="Ø"/>
            </a:pPr>
            <a:r>
              <a:rPr lang="en-US" sz="11200" dirty="0" smtClean="0"/>
              <a:t>Service received by Railways from person located outside India for business purpose (Sr.No.34)     </a:t>
            </a:r>
          </a:p>
          <a:p>
            <a:pPr>
              <a:buNone/>
            </a:pPr>
            <a:r>
              <a:rPr lang="en-US" sz="11200" dirty="0" smtClean="0"/>
              <a:t>                      </a:t>
            </a:r>
          </a:p>
          <a:p>
            <a:pPr>
              <a:buNone/>
            </a:pPr>
            <a:r>
              <a:rPr lang="en-US" dirty="0" smtClean="0"/>
              <a:t>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
        <p:nvSpPr>
          <p:cNvPr id="5" name="Footer Placeholder 4"/>
          <p:cNvSpPr>
            <a:spLocks noGrp="1"/>
          </p:cNvSpPr>
          <p:nvPr>
            <p:ph type="ftr" sz="quarter" idx="11"/>
          </p:nvPr>
        </p:nvSpPr>
        <p:spPr/>
        <p:txBody>
          <a:bodyPr/>
          <a:lstStyle/>
          <a:p>
            <a:r>
              <a:rPr lang="en-US" smtClean="0"/>
              <a:t>S.T. for Indian Railway</a:t>
            </a:r>
            <a:endParaRPr lang="en-US"/>
          </a:p>
        </p:txBody>
      </p:sp>
    </p:spTree>
  </p:cSld>
  <p:clrMapOvr>
    <a:masterClrMapping/>
  </p:clrMapOvr>
  <p:transition>
    <p:cut thruBlk="1"/>
  </p:transition>
</p:sld>
</file>

<file path=ppt/theme/theme1.xml><?xml version="1.0" encoding="utf-8"?>
<a:theme xmlns:a="http://schemas.openxmlformats.org/drawingml/2006/main" name="Office Them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427</TotalTime>
  <Words>890</Words>
  <Application>Microsoft Office PowerPoint</Application>
  <PresentationFormat>On-screen Show (4:3)</PresentationFormat>
  <Paragraphs>106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Levy of Service Tax on Services Provided by Indian Railways  Presentation  by  Sushil Solanki  Principal Commissioner, Ahmedabad</vt:lpstr>
      <vt:lpstr>Service Tax- Negative List  w.e.f. 01.07.2012</vt:lpstr>
      <vt:lpstr> Definition of “Service” {Section 65B (44)}</vt:lpstr>
      <vt:lpstr>Negative List (Section 66D)</vt:lpstr>
      <vt:lpstr>Declared Services (Section 66E)</vt:lpstr>
      <vt:lpstr> Renting {65B(41)}</vt:lpstr>
      <vt:lpstr>Renting… (2)</vt:lpstr>
      <vt:lpstr>Exemption</vt:lpstr>
      <vt:lpstr>Reverse Charge Liability</vt:lpstr>
      <vt:lpstr>Goods transported by Railway exempted from Service Tax (Sr.No.20) </vt:lpstr>
      <vt:lpstr> Levy of Service Tax on Transportation of Passengers</vt:lpstr>
      <vt:lpstr>Few indicative auxiliary services on which Service Tax is leviable</vt:lpstr>
      <vt:lpstr>Few indicative auxiliary services on which Service Tax is leviable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LEVY OF  SERVICE TAX ON SERVICES PROVIDED BY INDIAN RAILWAYS  By SUSHIL SOLANKI Pr. ADDITIONAL DIRECTOR GENERAL DGCEI, ZONAL UNIT AHMEDABAD</dc:title>
  <dc:creator>Hemant</dc:creator>
  <cp:lastModifiedBy>Hemant</cp:lastModifiedBy>
  <cp:revision>76</cp:revision>
  <dcterms:created xsi:type="dcterms:W3CDTF">2006-08-16T00:00:00Z</dcterms:created>
  <dcterms:modified xsi:type="dcterms:W3CDTF">2015-12-18T12:06:32Z</dcterms:modified>
</cp:coreProperties>
</file>