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62" r:id="rId5"/>
    <p:sldId id="263" r:id="rId6"/>
    <p:sldId id="264" r:id="rId7"/>
    <p:sldId id="285" r:id="rId8"/>
    <p:sldId id="265" r:id="rId9"/>
    <p:sldId id="261" r:id="rId10"/>
    <p:sldId id="267" r:id="rId11"/>
    <p:sldId id="258" r:id="rId12"/>
    <p:sldId id="269" r:id="rId13"/>
    <p:sldId id="272" r:id="rId14"/>
    <p:sldId id="281" r:id="rId15"/>
    <p:sldId id="287" r:id="rId16"/>
    <p:sldId id="288" r:id="rId17"/>
    <p:sldId id="274" r:id="rId18"/>
    <p:sldId id="279" r:id="rId19"/>
    <p:sldId id="286" r:id="rId20"/>
    <p:sldId id="283" r:id="rId21"/>
    <p:sldId id="284" r:id="rId22"/>
    <p:sldId id="289" r:id="rId23"/>
    <p:sldId id="280" r:id="rId24"/>
    <p:sldId id="276"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Jagmohan\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dirty="0">
                <a:solidFill>
                  <a:schemeClr val="bg1"/>
                </a:solidFill>
              </a:rPr>
              <a:t>Earnings from Passenger </a:t>
            </a:r>
            <a:r>
              <a:rPr lang="en-US" dirty="0" smtClean="0">
                <a:solidFill>
                  <a:schemeClr val="bg1"/>
                </a:solidFill>
              </a:rPr>
              <a:t>Operations </a:t>
            </a:r>
            <a:r>
              <a:rPr lang="en-US" i="1" dirty="0" smtClean="0">
                <a:solidFill>
                  <a:schemeClr val="bg1"/>
                </a:solidFill>
              </a:rPr>
              <a:t>(April </a:t>
            </a:r>
            <a:r>
              <a:rPr lang="en-US" i="1" dirty="0">
                <a:solidFill>
                  <a:schemeClr val="bg1"/>
                </a:solidFill>
              </a:rPr>
              <a:t>to </a:t>
            </a:r>
            <a:r>
              <a:rPr lang="en-US" i="1" dirty="0" smtClean="0">
                <a:solidFill>
                  <a:schemeClr val="bg1"/>
                </a:solidFill>
              </a:rPr>
              <a:t>November)</a:t>
            </a:r>
            <a:endParaRPr lang="en-US" i="1" dirty="0">
              <a:solidFill>
                <a:schemeClr val="bg1"/>
              </a:solidFill>
            </a:endParaRPr>
          </a:p>
        </c:rich>
      </c:tx>
      <c:layout>
        <c:manualLayout>
          <c:xMode val="edge"/>
          <c:yMode val="edge"/>
          <c:x val="0.15596679662615026"/>
          <c:y val="0"/>
        </c:manualLayout>
      </c:layout>
    </c:title>
    <c:plotArea>
      <c:layout>
        <c:manualLayout>
          <c:layoutTarget val="inner"/>
          <c:xMode val="edge"/>
          <c:yMode val="edge"/>
          <c:x val="8.7378640776699226E-2"/>
          <c:y val="0.13332402234636873"/>
          <c:w val="0.87378640776699024"/>
          <c:h val="0.73908986935292309"/>
        </c:manualLayout>
      </c:layout>
      <c:lineChart>
        <c:grouping val="standard"/>
        <c:ser>
          <c:idx val="0"/>
          <c:order val="0"/>
          <c:tx>
            <c:strRef>
              <c:f>Sheet1!$B$1</c:f>
              <c:strCache>
                <c:ptCount val="1"/>
                <c:pt idx="0">
                  <c:v>Earnings from Passenger Operating from April to October</c:v>
                </c:pt>
              </c:strCache>
            </c:strRef>
          </c:tx>
          <c:spPr>
            <a:ln>
              <a:solidFill>
                <a:schemeClr val="bg1"/>
              </a:solidFill>
            </a:ln>
          </c:spPr>
          <c:marker>
            <c:symbol val="none"/>
          </c:marker>
          <c:dLbls>
            <c:spPr>
              <a:solidFill>
                <a:schemeClr val="accent6">
                  <a:lumMod val="75000"/>
                </a:schemeClr>
              </a:solidFill>
              <a:ln>
                <a:noFill/>
              </a:ln>
            </c:spPr>
            <c:txPr>
              <a:bodyPr/>
              <a:lstStyle/>
              <a:p>
                <a:pPr>
                  <a:defRPr lang="en-US">
                    <a:solidFill>
                      <a:schemeClr val="bg1"/>
                    </a:solidFill>
                  </a:defRPr>
                </a:pPr>
                <a:endParaRPr lang="en-US"/>
              </a:p>
            </c:txPr>
            <c:dLblPos val="ctr"/>
            <c:showVal val="1"/>
          </c:dLbls>
          <c:cat>
            <c:strRef>
              <c:f>Sheet1!$A$2:$A$4</c:f>
              <c:strCache>
                <c:ptCount val="3"/>
                <c:pt idx="0">
                  <c:v>2013-14</c:v>
                </c:pt>
                <c:pt idx="1">
                  <c:v>2014-15</c:v>
                </c:pt>
                <c:pt idx="2">
                  <c:v>2015-16</c:v>
                </c:pt>
              </c:strCache>
            </c:strRef>
          </c:cat>
          <c:val>
            <c:numRef>
              <c:f>Sheet1!$B$2:$B$4</c:f>
              <c:numCache>
                <c:formatCode>0.00</c:formatCode>
                <c:ptCount val="3"/>
                <c:pt idx="0" formatCode="General">
                  <c:v>23810.959999999992</c:v>
                </c:pt>
                <c:pt idx="1">
                  <c:v>27990.880000000001</c:v>
                </c:pt>
                <c:pt idx="2" formatCode="General">
                  <c:v>29411.79</c:v>
                </c:pt>
              </c:numCache>
            </c:numRef>
          </c:val>
        </c:ser>
        <c:marker val="1"/>
        <c:axId val="68492288"/>
        <c:axId val="68510848"/>
      </c:lineChart>
      <c:catAx>
        <c:axId val="68492288"/>
        <c:scaling>
          <c:orientation val="minMax"/>
        </c:scaling>
        <c:axPos val="b"/>
        <c:tickLblPos val="nextTo"/>
        <c:txPr>
          <a:bodyPr/>
          <a:lstStyle/>
          <a:p>
            <a:pPr>
              <a:defRPr lang="en-US"/>
            </a:pPr>
            <a:endParaRPr lang="en-US"/>
          </a:p>
        </c:txPr>
        <c:crossAx val="68510848"/>
        <c:crosses val="autoZero"/>
        <c:auto val="1"/>
        <c:lblAlgn val="ctr"/>
        <c:lblOffset val="100"/>
      </c:catAx>
      <c:valAx>
        <c:axId val="68510848"/>
        <c:scaling>
          <c:orientation val="minMax"/>
          <c:max val="30000"/>
          <c:min val="18000"/>
        </c:scaling>
        <c:delete val="1"/>
        <c:axPos val="l"/>
        <c:numFmt formatCode="General" sourceLinked="1"/>
        <c:tickLblPos val="none"/>
        <c:crossAx val="68492288"/>
        <c:crosses val="autoZero"/>
        <c:crossBetween val="between"/>
      </c:valAx>
      <c:spPr>
        <a:solidFill>
          <a:schemeClr val="tx2">
            <a:lumMod val="20000"/>
            <a:lumOff val="80000"/>
          </a:schemeClr>
        </a:solidFill>
        <a:ln>
          <a:noFill/>
        </a:ln>
      </c:spPr>
    </c:plotArea>
    <c:plotVisOnly val="1"/>
  </c:chart>
  <c:spPr>
    <a:solidFill>
      <a:schemeClr val="tx2">
        <a:lumMod val="60000"/>
        <a:lumOff val="40000"/>
      </a:schemeClr>
    </a:solidFill>
  </c:spPr>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9409577479285708E-2"/>
          <c:y val="0.30207283464566997"/>
          <c:w val="0.92844026922377365"/>
          <c:h val="0.40105216535433136"/>
        </c:manualLayout>
      </c:layout>
      <c:lineChart>
        <c:grouping val="standard"/>
        <c:ser>
          <c:idx val="0"/>
          <c:order val="0"/>
          <c:tx>
            <c:strRef>
              <c:f>Sheet1!$B$1</c:f>
              <c:strCache>
                <c:ptCount val="1"/>
                <c:pt idx="0">
                  <c:v>Passenger (in million)</c:v>
                </c:pt>
              </c:strCache>
            </c:strRef>
          </c:tx>
          <c:marker>
            <c:symbol val="none"/>
          </c:marker>
          <c:dLbls>
            <c:spPr>
              <a:solidFill>
                <a:schemeClr val="accent3">
                  <a:lumMod val="60000"/>
                  <a:lumOff val="40000"/>
                </a:schemeClr>
              </a:solidFill>
            </c:spPr>
            <c:txPr>
              <a:bodyPr/>
              <a:lstStyle/>
              <a:p>
                <a:pPr>
                  <a:defRPr lang="en-US"/>
                </a:pPr>
                <a:endParaRPr lang="en-US"/>
              </a:p>
            </c:txPr>
            <c:dLblPos val="ctr"/>
            <c:showVal val="1"/>
          </c:dLbls>
          <c:cat>
            <c:strRef>
              <c:f>Sheet1!$A$2:$A$4</c:f>
              <c:strCache>
                <c:ptCount val="3"/>
                <c:pt idx="0">
                  <c:v>2013-14</c:v>
                </c:pt>
                <c:pt idx="1">
                  <c:v>2014-15</c:v>
                </c:pt>
                <c:pt idx="2">
                  <c:v>2015-16</c:v>
                </c:pt>
              </c:strCache>
            </c:strRef>
          </c:cat>
          <c:val>
            <c:numRef>
              <c:f>Sheet1!$B$2:$B$4</c:f>
              <c:numCache>
                <c:formatCode>General</c:formatCode>
                <c:ptCount val="3"/>
                <c:pt idx="0">
                  <c:v>5662.54</c:v>
                </c:pt>
                <c:pt idx="1">
                  <c:v>5578.07</c:v>
                </c:pt>
                <c:pt idx="2">
                  <c:v>5454.31</c:v>
                </c:pt>
              </c:numCache>
            </c:numRef>
          </c:val>
        </c:ser>
        <c:marker val="1"/>
        <c:axId val="68547328"/>
        <c:axId val="68548864"/>
      </c:lineChart>
      <c:catAx>
        <c:axId val="68547328"/>
        <c:scaling>
          <c:orientation val="minMax"/>
        </c:scaling>
        <c:delete val="1"/>
        <c:axPos val="b"/>
        <c:tickLblPos val="none"/>
        <c:crossAx val="68548864"/>
        <c:crosses val="autoZero"/>
        <c:auto val="1"/>
        <c:lblAlgn val="ctr"/>
        <c:lblOffset val="100"/>
      </c:catAx>
      <c:valAx>
        <c:axId val="68548864"/>
        <c:scaling>
          <c:orientation val="minMax"/>
          <c:min val="4750"/>
        </c:scaling>
        <c:delete val="1"/>
        <c:axPos val="l"/>
        <c:numFmt formatCode="General" sourceLinked="1"/>
        <c:tickLblPos val="none"/>
        <c:crossAx val="68547328"/>
        <c:crosses val="autoZero"/>
        <c:crossBetween val="between"/>
      </c:valAx>
      <c:spPr>
        <a:noFill/>
        <a:ln w="25400">
          <a:noFill/>
        </a:ln>
      </c:spPr>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a:t>Incremental Freight Traffic since</a:t>
            </a:r>
            <a:r>
              <a:rPr lang="en-US" baseline="0"/>
              <a:t> 6th PC</a:t>
            </a:r>
            <a:endParaRPr lang="en-US"/>
          </a:p>
        </c:rich>
      </c:tx>
      <c:layout>
        <c:manualLayout>
          <c:xMode val="edge"/>
          <c:yMode val="edge"/>
          <c:x val="9.6111111111111119E-2"/>
          <c:y val="4.1666666666666692E-2"/>
        </c:manualLayout>
      </c:layout>
    </c:title>
    <c:plotArea>
      <c:layout/>
      <c:barChart>
        <c:barDir val="col"/>
        <c:grouping val="stacked"/>
        <c:ser>
          <c:idx val="0"/>
          <c:order val="0"/>
          <c:tx>
            <c:strRef>
              <c:f>goods!$B$9</c:f>
              <c:strCache>
                <c:ptCount val="1"/>
                <c:pt idx="0">
                  <c:v>Till Oct.</c:v>
                </c:pt>
              </c:strCache>
            </c:strRef>
          </c:tx>
          <c:cat>
            <c:strRef>
              <c:f>goods!$C$8:$K$8</c:f>
              <c:strCache>
                <c:ptCount val="9"/>
                <c:pt idx="0">
                  <c:v>2007-08</c:v>
                </c:pt>
                <c:pt idx="1">
                  <c:v>2008-09</c:v>
                </c:pt>
                <c:pt idx="2">
                  <c:v>2009-10</c:v>
                </c:pt>
                <c:pt idx="3">
                  <c:v>2010-11</c:v>
                </c:pt>
                <c:pt idx="4">
                  <c:v>2011-12</c:v>
                </c:pt>
                <c:pt idx="5">
                  <c:v>2012-13</c:v>
                </c:pt>
                <c:pt idx="6">
                  <c:v>2013-14</c:v>
                </c:pt>
                <c:pt idx="7">
                  <c:v>2014-15</c:v>
                </c:pt>
                <c:pt idx="8">
                  <c:v>2015-16</c:v>
                </c:pt>
              </c:strCache>
            </c:strRef>
          </c:cat>
          <c:val>
            <c:numRef>
              <c:f>goods!$C$9:$K$9</c:f>
              <c:numCache>
                <c:formatCode>General</c:formatCode>
                <c:ptCount val="9"/>
                <c:pt idx="3">
                  <c:v>13.839999999999952</c:v>
                </c:pt>
                <c:pt idx="4">
                  <c:v>18.109999999999953</c:v>
                </c:pt>
                <c:pt idx="5">
                  <c:v>25.380000000000027</c:v>
                </c:pt>
                <c:pt idx="6">
                  <c:v>27.899999999999977</c:v>
                </c:pt>
                <c:pt idx="7">
                  <c:v>28.63999999999999</c:v>
                </c:pt>
                <c:pt idx="8">
                  <c:v>12.760000000000002</c:v>
                </c:pt>
              </c:numCache>
            </c:numRef>
          </c:val>
        </c:ser>
        <c:ser>
          <c:idx val="1"/>
          <c:order val="1"/>
          <c:tx>
            <c:strRef>
              <c:f>goods!$B$10</c:f>
              <c:strCache>
                <c:ptCount val="1"/>
                <c:pt idx="0">
                  <c:v>Full Year</c:v>
                </c:pt>
              </c:strCache>
            </c:strRef>
          </c:tx>
          <c:cat>
            <c:strRef>
              <c:f>goods!$C$8:$K$8</c:f>
              <c:strCache>
                <c:ptCount val="9"/>
                <c:pt idx="0">
                  <c:v>2007-08</c:v>
                </c:pt>
                <c:pt idx="1">
                  <c:v>2008-09</c:v>
                </c:pt>
                <c:pt idx="2">
                  <c:v>2009-10</c:v>
                </c:pt>
                <c:pt idx="3">
                  <c:v>2010-11</c:v>
                </c:pt>
                <c:pt idx="4">
                  <c:v>2011-12</c:v>
                </c:pt>
                <c:pt idx="5">
                  <c:v>2012-13</c:v>
                </c:pt>
                <c:pt idx="6">
                  <c:v>2013-14</c:v>
                </c:pt>
                <c:pt idx="7">
                  <c:v>2014-15</c:v>
                </c:pt>
                <c:pt idx="8">
                  <c:v>2015-16</c:v>
                </c:pt>
              </c:strCache>
            </c:strRef>
          </c:cat>
          <c:val>
            <c:numRef>
              <c:f>goods!$C$10:$K$10</c:f>
              <c:numCache>
                <c:formatCode>General</c:formatCode>
                <c:ptCount val="9"/>
                <c:pt idx="0">
                  <c:v>66.14</c:v>
                </c:pt>
                <c:pt idx="1">
                  <c:v>39.5</c:v>
                </c:pt>
                <c:pt idx="2">
                  <c:v>54.44</c:v>
                </c:pt>
                <c:pt idx="3">
                  <c:v>33.940000000000055</c:v>
                </c:pt>
                <c:pt idx="4">
                  <c:v>47.319999999999936</c:v>
                </c:pt>
                <c:pt idx="5">
                  <c:v>39.040000000000077</c:v>
                </c:pt>
                <c:pt idx="6">
                  <c:v>43.550000000000054</c:v>
                </c:pt>
                <c:pt idx="7">
                  <c:v>42.969999999999914</c:v>
                </c:pt>
              </c:numCache>
            </c:numRef>
          </c:val>
        </c:ser>
        <c:gapWidth val="300"/>
        <c:overlap val="100"/>
        <c:serLines/>
        <c:axId val="47098112"/>
        <c:axId val="47234048"/>
      </c:barChart>
      <c:catAx>
        <c:axId val="47098112"/>
        <c:scaling>
          <c:orientation val="minMax"/>
        </c:scaling>
        <c:axPos val="b"/>
        <c:title>
          <c:tx>
            <c:rich>
              <a:bodyPr/>
              <a:lstStyle/>
              <a:p>
                <a:pPr>
                  <a:defRPr lang="en-US"/>
                </a:pPr>
                <a:r>
                  <a:rPr lang="en-US"/>
                  <a:t>year</a:t>
                </a:r>
              </a:p>
            </c:rich>
          </c:tx>
          <c:layout/>
        </c:title>
        <c:majorTickMark val="none"/>
        <c:tickLblPos val="nextTo"/>
        <c:txPr>
          <a:bodyPr/>
          <a:lstStyle/>
          <a:p>
            <a:pPr>
              <a:defRPr lang="en-US"/>
            </a:pPr>
            <a:endParaRPr lang="en-US"/>
          </a:p>
        </c:txPr>
        <c:crossAx val="47234048"/>
        <c:crosses val="autoZero"/>
        <c:auto val="1"/>
        <c:lblAlgn val="ctr"/>
        <c:lblOffset val="100"/>
      </c:catAx>
      <c:valAx>
        <c:axId val="47234048"/>
        <c:scaling>
          <c:orientation val="minMax"/>
        </c:scaling>
        <c:axPos val="l"/>
        <c:majorGridlines/>
        <c:title>
          <c:tx>
            <c:rich>
              <a:bodyPr/>
              <a:lstStyle/>
              <a:p>
                <a:pPr>
                  <a:defRPr lang="en-US"/>
                </a:pPr>
                <a:r>
                  <a:rPr lang="en-US"/>
                  <a:t>incremental tonnage in MT</a:t>
                </a:r>
              </a:p>
            </c:rich>
          </c:tx>
          <c:layout/>
        </c:title>
        <c:numFmt formatCode="General" sourceLinked="1"/>
        <c:tickLblPos val="nextTo"/>
        <c:txPr>
          <a:bodyPr/>
          <a:lstStyle/>
          <a:p>
            <a:pPr>
              <a:defRPr lang="en-US"/>
            </a:pPr>
            <a:endParaRPr lang="en-US"/>
          </a:p>
        </c:txPr>
        <c:crossAx val="47098112"/>
        <c:crosses val="autoZero"/>
        <c:crossBetween val="between"/>
      </c:valAx>
    </c:plotArea>
    <c:legend>
      <c:legendPos val="r"/>
      <c:layout/>
      <c:txPr>
        <a:bodyPr/>
        <a:lstStyle/>
        <a:p>
          <a:pPr>
            <a:defRPr lang="en-US"/>
          </a:pPr>
          <a:endParaRPr lang="en-US"/>
        </a:p>
      </c:txP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0.80388</cdr:x>
      <cdr:y>0.21117</cdr:y>
    </cdr:from>
    <cdr:to>
      <cdr:x>0.81942</cdr:x>
      <cdr:y>0.86145</cdr:y>
    </cdr:to>
    <cdr:sp macro="" textlink="">
      <cdr:nvSpPr>
        <cdr:cNvPr id="4" name="Straight Connector 3"/>
        <cdr:cNvSpPr/>
      </cdr:nvSpPr>
      <cdr:spPr>
        <a:xfrm xmlns:a="http://schemas.openxmlformats.org/drawingml/2006/main" rot="5400000">
          <a:off x="4892040" y="2377449"/>
          <a:ext cx="2956560" cy="121910"/>
        </a:xfrm>
        <a:prstGeom xmlns:a="http://schemas.openxmlformats.org/drawingml/2006/main" prst="line">
          <a:avLst/>
        </a:prstGeom>
        <a:ln xmlns:a="http://schemas.openxmlformats.org/drawingml/2006/main">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03DE59-0256-46E2-A096-7739E730BDE9}" type="datetimeFigureOut">
              <a:rPr lang="en-US" smtClean="0"/>
              <a:pPr/>
              <a:t>22/12/2015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414193-8FCE-44A4-8D2F-DD18D5F14FC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90B5B-F5EC-4D8B-A617-5A63228BE296}" type="datetimeFigureOut">
              <a:rPr lang="en-US" smtClean="0"/>
              <a:pPr/>
              <a:t>22/12/2015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0FBFD6-518B-4556-ACDB-3909F23B5B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ea typeface="ＭＳ Ｐゴシック" pitchFamily="34" charset="-128"/>
            </a:endParaRPr>
          </a:p>
        </p:txBody>
      </p:sp>
      <p:sp>
        <p:nvSpPr>
          <p:cNvPr id="26628" name="Slide Number Placeholder 3"/>
          <p:cNvSpPr>
            <a:spLocks noGrp="1"/>
          </p:cNvSpPr>
          <p:nvPr>
            <p:ph type="sldNum" sz="quarter" idx="5"/>
          </p:nvPr>
        </p:nvSpPr>
        <p:spPr bwMode="auto">
          <a:noFill/>
          <a:ln>
            <a:miter lim="800000"/>
            <a:headEnd/>
            <a:tailEnd/>
          </a:ln>
        </p:spPr>
        <p:txBody>
          <a:bodyPr/>
          <a:lstStyle/>
          <a:p>
            <a:fld id="{C1E43A03-73D1-42B1-9578-55630D13AD56}" type="slidenum">
              <a:rPr lang="en-US" smtClean="0"/>
              <a:pPr/>
              <a:t>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5EC38B3-30FC-48A7-83AB-BBF3B00C6D34}"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819399"/>
          </a:xfrm>
          <a:solidFill>
            <a:schemeClr val="tx2">
              <a:lumMod val="20000"/>
              <a:lumOff val="80000"/>
            </a:schemeClr>
          </a:solidFill>
        </p:spPr>
        <p:txBody>
          <a:bodyPr>
            <a:normAutofit/>
          </a:bodyPr>
          <a:lstStyle/>
          <a:p>
            <a:r>
              <a:rPr lang="en-US" sz="6600" b="1" dirty="0" smtClean="0"/>
              <a:t>New initiatives in IR Budgeting</a:t>
            </a:r>
            <a:endParaRPr lang="en-US" sz="6600" b="1" dirty="0"/>
          </a:p>
        </p:txBody>
      </p:sp>
      <p:sp>
        <p:nvSpPr>
          <p:cNvPr id="3" name="Subtitle 2"/>
          <p:cNvSpPr>
            <a:spLocks noGrp="1"/>
          </p:cNvSpPr>
          <p:nvPr>
            <p:ph type="subTitle" idx="1"/>
          </p:nvPr>
        </p:nvSpPr>
        <p:spPr>
          <a:solidFill>
            <a:schemeClr val="tx2">
              <a:lumMod val="20000"/>
              <a:lumOff val="80000"/>
            </a:schemeClr>
          </a:solidFill>
        </p:spPr>
        <p:txBody>
          <a:bodyPr/>
          <a:lstStyle/>
          <a:p>
            <a:r>
              <a:rPr lang="en-US" b="1" dirty="0" smtClean="0"/>
              <a:t>22.12.2015</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34938"/>
            <a:ext cx="8526463" cy="633412"/>
          </a:xfrm>
        </p:spPr>
        <p:txBody>
          <a:bodyPr>
            <a:normAutofit fontScale="90000"/>
          </a:bodyPr>
          <a:lstStyle/>
          <a:p>
            <a:pPr algn="l"/>
            <a:r>
              <a:rPr lang="en-US" b="1" smtClean="0">
                <a:ea typeface="ＭＳ Ｐゴシック" pitchFamily="34" charset="-128"/>
              </a:rPr>
              <a:t> </a:t>
            </a:r>
            <a:r>
              <a:rPr lang="en-US" sz="3600" b="1" smtClean="0">
                <a:ea typeface="ＭＳ Ｐゴシック" pitchFamily="34" charset="-128"/>
              </a:rPr>
              <a:t>Focus areas in Other Coaching Earnings</a:t>
            </a:r>
          </a:p>
        </p:txBody>
      </p:sp>
      <p:sp>
        <p:nvSpPr>
          <p:cNvPr id="17411" name="Slide Number Placeholder 3"/>
          <p:cNvSpPr>
            <a:spLocks noGrp="1"/>
          </p:cNvSpPr>
          <p:nvPr>
            <p:ph type="sldNum" sz="quarter" idx="12"/>
          </p:nvPr>
        </p:nvSpPr>
        <p:spPr bwMode="auto">
          <a:noFill/>
          <a:ln>
            <a:miter lim="800000"/>
            <a:headEnd/>
            <a:tailEnd/>
          </a:ln>
        </p:spPr>
        <p:txBody>
          <a:bodyPr/>
          <a:lstStyle/>
          <a:p>
            <a:fld id="{0635D1CE-0D16-45DE-9998-6E8DD5E5A469}" type="slidenum">
              <a:rPr lang="en-US" smtClean="0"/>
              <a:pPr/>
              <a:t>10</a:t>
            </a:fld>
            <a:endParaRPr lang="en-US" smtClean="0"/>
          </a:p>
        </p:txBody>
      </p:sp>
      <p:graphicFrame>
        <p:nvGraphicFramePr>
          <p:cNvPr id="6" name="Table 5"/>
          <p:cNvGraphicFramePr>
            <a:graphicFrameLocks noGrp="1"/>
          </p:cNvGraphicFramePr>
          <p:nvPr/>
        </p:nvGraphicFramePr>
        <p:xfrm>
          <a:off x="457200" y="768350"/>
          <a:ext cx="8525932" cy="1150357"/>
        </p:xfrm>
        <a:graphic>
          <a:graphicData uri="http://schemas.openxmlformats.org/drawingml/2006/table">
            <a:tbl>
              <a:tblPr firstRow="1" bandRow="1">
                <a:tableStyleId>{5C22544A-7EE6-4342-B048-85BDC9FD1C3A}</a:tableStyleId>
              </a:tblPr>
              <a:tblGrid>
                <a:gridCol w="2969432"/>
                <a:gridCol w="2605555"/>
                <a:gridCol w="2950945"/>
              </a:tblGrid>
              <a:tr h="531171">
                <a:tc>
                  <a:txBody>
                    <a:bodyPr/>
                    <a:lstStyle/>
                    <a:p>
                      <a:pPr algn="ctr"/>
                      <a:r>
                        <a:rPr lang="en-US" b="1" dirty="0" smtClean="0">
                          <a:latin typeface="Book Antiqua" pitchFamily="18" charset="0"/>
                        </a:rPr>
                        <a:t>Item</a:t>
                      </a:r>
                      <a:endParaRPr lang="en-US" b="1" dirty="0">
                        <a:latin typeface="Book Antiqua" pitchFamily="18" charset="0"/>
                      </a:endParaRPr>
                    </a:p>
                  </a:txBody>
                  <a:tcPr/>
                </a:tc>
                <a:tc>
                  <a:txBody>
                    <a:bodyPr/>
                    <a:lstStyle/>
                    <a:p>
                      <a:pPr algn="ctr"/>
                      <a:r>
                        <a:rPr lang="en-US" b="1" dirty="0" smtClean="0">
                          <a:latin typeface="Book Antiqua" pitchFamily="18" charset="0"/>
                        </a:rPr>
                        <a:t>B.E. 2015-16</a:t>
                      </a:r>
                      <a:endParaRPr lang="en-US" b="1" dirty="0">
                        <a:latin typeface="Book Antiqua" pitchFamily="18" charset="0"/>
                      </a:endParaRPr>
                    </a:p>
                  </a:txBody>
                  <a:tcPr/>
                </a:tc>
                <a:tc>
                  <a:txBody>
                    <a:bodyPr/>
                    <a:lstStyle/>
                    <a:p>
                      <a:pPr algn="ctr"/>
                      <a:r>
                        <a:rPr lang="en-US" b="1" dirty="0" smtClean="0">
                          <a:latin typeface="Book Antiqua" pitchFamily="18" charset="0"/>
                        </a:rPr>
                        <a:t>Growth Target over    2015-16</a:t>
                      </a:r>
                      <a:endParaRPr lang="en-US" b="1" dirty="0">
                        <a:latin typeface="Book Antiqua" pitchFamily="18" charset="0"/>
                      </a:endParaRPr>
                    </a:p>
                  </a:txBody>
                  <a:tcPr/>
                </a:tc>
              </a:tr>
              <a:tr h="510277">
                <a:tc>
                  <a:txBody>
                    <a:bodyPr/>
                    <a:lstStyle/>
                    <a:p>
                      <a:r>
                        <a:rPr lang="en-US" b="1" dirty="0" smtClean="0">
                          <a:latin typeface="Book Antiqua" pitchFamily="18" charset="0"/>
                        </a:rPr>
                        <a:t>Other Coaching</a:t>
                      </a:r>
                      <a:endParaRPr lang="en-US" b="1" dirty="0">
                        <a:latin typeface="Book Antiqua" pitchFamily="18" charset="0"/>
                      </a:endParaRPr>
                    </a:p>
                  </a:txBody>
                  <a:tcPr/>
                </a:tc>
                <a:tc>
                  <a:txBody>
                    <a:bodyPr/>
                    <a:lstStyle/>
                    <a:p>
                      <a:pPr algn="ctr"/>
                      <a:r>
                        <a:rPr lang="en-US" dirty="0" smtClean="0">
                          <a:latin typeface="Book Antiqua" pitchFamily="18" charset="0"/>
                        </a:rPr>
                        <a:t>Rs 4,612</a:t>
                      </a:r>
                      <a:r>
                        <a:rPr lang="en-US" baseline="0" dirty="0" smtClean="0">
                          <a:latin typeface="Book Antiqua" pitchFamily="18" charset="0"/>
                        </a:rPr>
                        <a:t> cr</a:t>
                      </a:r>
                      <a:endParaRPr lang="en-US" dirty="0">
                        <a:latin typeface="Book Antiqua" pitchFamily="18" charset="0"/>
                      </a:endParaRPr>
                    </a:p>
                  </a:txBody>
                  <a:tcPr/>
                </a:tc>
                <a:tc>
                  <a:txBody>
                    <a:bodyPr/>
                    <a:lstStyle/>
                    <a:p>
                      <a:pPr algn="ctr"/>
                      <a:r>
                        <a:rPr lang="en-US" dirty="0" smtClean="0">
                          <a:latin typeface="Book Antiqua" pitchFamily="18" charset="0"/>
                        </a:rPr>
                        <a:t>15.4%</a:t>
                      </a:r>
                      <a:endParaRPr lang="en-US" dirty="0">
                        <a:latin typeface="Book Antiqua" pitchFamily="18" charset="0"/>
                      </a:endParaRPr>
                    </a:p>
                  </a:txBody>
                  <a:tcPr/>
                </a:tc>
              </a:tr>
            </a:tbl>
          </a:graphicData>
        </a:graphic>
      </p:graphicFrame>
      <p:graphicFrame>
        <p:nvGraphicFramePr>
          <p:cNvPr id="7" name="Table 6"/>
          <p:cNvGraphicFramePr>
            <a:graphicFrameLocks noGrp="1"/>
          </p:cNvGraphicFramePr>
          <p:nvPr/>
        </p:nvGraphicFramePr>
        <p:xfrm>
          <a:off x="457200" y="2133600"/>
          <a:ext cx="8525932" cy="1422400"/>
        </p:xfrm>
        <a:graphic>
          <a:graphicData uri="http://schemas.openxmlformats.org/drawingml/2006/table">
            <a:tbl>
              <a:tblPr firstRow="1" bandRow="1">
                <a:tableStyleId>{5C22544A-7EE6-4342-B048-85BDC9FD1C3A}</a:tableStyleId>
              </a:tblPr>
              <a:tblGrid>
                <a:gridCol w="1938107"/>
                <a:gridCol w="1726624"/>
                <a:gridCol w="1483275"/>
                <a:gridCol w="1622331"/>
                <a:gridCol w="1755595"/>
              </a:tblGrid>
              <a:tr h="791449">
                <a:tc>
                  <a:txBody>
                    <a:bodyPr/>
                    <a:lstStyle/>
                    <a:p>
                      <a:pPr algn="ctr"/>
                      <a:r>
                        <a:rPr lang="en-US" b="1" dirty="0" smtClean="0">
                          <a:latin typeface="Book Antiqua" pitchFamily="18" charset="0"/>
                        </a:rPr>
                        <a:t>Item</a:t>
                      </a:r>
                      <a:endParaRPr lang="en-US" b="1" dirty="0">
                        <a:latin typeface="Book Antiqua" pitchFamily="18" charset="0"/>
                      </a:endParaRPr>
                    </a:p>
                  </a:txBody>
                  <a:tcPr/>
                </a:tc>
                <a:tc>
                  <a:txBody>
                    <a:bodyPr/>
                    <a:lstStyle/>
                    <a:p>
                      <a:pPr algn="ctr"/>
                      <a:r>
                        <a:rPr lang="en-US" b="1" dirty="0" smtClean="0">
                          <a:latin typeface="Book Antiqua" pitchFamily="18" charset="0"/>
                        </a:rPr>
                        <a:t>B.P. Nov’15</a:t>
                      </a:r>
                      <a:endParaRPr lang="en-US" b="1" dirty="0">
                        <a:latin typeface="Book Antiqua" pitchFamily="18" charset="0"/>
                      </a:endParaRPr>
                    </a:p>
                  </a:txBody>
                  <a:tcPr/>
                </a:tc>
                <a:tc>
                  <a:txBody>
                    <a:bodyPr/>
                    <a:lstStyle/>
                    <a:p>
                      <a:pPr algn="ctr"/>
                      <a:r>
                        <a:rPr lang="en-US" b="1" dirty="0" smtClean="0">
                          <a:latin typeface="Book Antiqua" pitchFamily="18" charset="0"/>
                        </a:rPr>
                        <a:t>Actual  Nov’15</a:t>
                      </a:r>
                      <a:endParaRPr lang="en-US" b="1" dirty="0">
                        <a:latin typeface="Book Antiqua" pitchFamily="18" charset="0"/>
                      </a:endParaRPr>
                    </a:p>
                  </a:txBody>
                  <a:tcPr/>
                </a:tc>
                <a:tc>
                  <a:txBody>
                    <a:bodyPr/>
                    <a:lstStyle/>
                    <a:p>
                      <a:pPr algn="ctr"/>
                      <a:r>
                        <a:rPr lang="en-US" b="1" dirty="0" smtClean="0">
                          <a:latin typeface="Book Antiqua" pitchFamily="18" charset="0"/>
                        </a:rPr>
                        <a:t>Shortfall over B.P.</a:t>
                      </a:r>
                      <a:endParaRPr lang="en-US" b="1" dirty="0">
                        <a:latin typeface="Book Antiqua" pitchFamily="18" charset="0"/>
                      </a:endParaRPr>
                    </a:p>
                  </a:txBody>
                  <a:tcPr/>
                </a:tc>
                <a:tc>
                  <a:txBody>
                    <a:bodyPr/>
                    <a:lstStyle/>
                    <a:p>
                      <a:pPr algn="ctr"/>
                      <a:r>
                        <a:rPr lang="en-US" b="1" dirty="0" smtClean="0">
                          <a:latin typeface="Book Antiqua" pitchFamily="18" charset="0"/>
                        </a:rPr>
                        <a:t>Growth over COPPY</a:t>
                      </a:r>
                      <a:endParaRPr lang="en-US" b="1" dirty="0">
                        <a:latin typeface="Book Antiqua" pitchFamily="18" charset="0"/>
                      </a:endParaRPr>
                    </a:p>
                  </a:txBody>
                  <a:tcPr/>
                </a:tc>
              </a:tr>
              <a:tr h="630951">
                <a:tc>
                  <a:txBody>
                    <a:bodyPr/>
                    <a:lstStyle/>
                    <a:p>
                      <a:r>
                        <a:rPr lang="en-US" b="1" dirty="0" smtClean="0">
                          <a:latin typeface="Book Antiqua" pitchFamily="18" charset="0"/>
                        </a:rPr>
                        <a:t>Other Coaching</a:t>
                      </a:r>
                      <a:endParaRPr lang="en-US" b="1" dirty="0">
                        <a:latin typeface="Book Antiqua" pitchFamily="18" charset="0"/>
                      </a:endParaRPr>
                    </a:p>
                  </a:txBody>
                  <a:tcPr/>
                </a:tc>
                <a:tc>
                  <a:txBody>
                    <a:bodyPr/>
                    <a:lstStyle/>
                    <a:p>
                      <a:pPr algn="ctr"/>
                      <a:r>
                        <a:rPr lang="en-US" dirty="0" smtClean="0">
                          <a:latin typeface="Book Antiqua" pitchFamily="18" charset="0"/>
                        </a:rPr>
                        <a:t>Rs 3088 </a:t>
                      </a:r>
                      <a:r>
                        <a:rPr lang="en-US" baseline="0" dirty="0" err="1" smtClean="0">
                          <a:latin typeface="Book Antiqua" pitchFamily="18" charset="0"/>
                        </a:rPr>
                        <a:t>cr</a:t>
                      </a:r>
                      <a:endParaRPr lang="en-US" dirty="0">
                        <a:latin typeface="Book Antiqua" pitchFamily="18" charset="0"/>
                      </a:endParaRPr>
                    </a:p>
                  </a:txBody>
                  <a:tcPr/>
                </a:tc>
                <a:tc>
                  <a:txBody>
                    <a:bodyPr/>
                    <a:lstStyle/>
                    <a:p>
                      <a:pPr algn="ctr"/>
                      <a:r>
                        <a:rPr lang="en-US" dirty="0" smtClean="0">
                          <a:latin typeface="Book Antiqua" pitchFamily="18" charset="0"/>
                        </a:rPr>
                        <a:t>Rs 2788 cr</a:t>
                      </a:r>
                      <a:endParaRPr lang="en-US" dirty="0">
                        <a:latin typeface="Book Antiqua" pitchFamily="18" charset="0"/>
                      </a:endParaRPr>
                    </a:p>
                  </a:txBody>
                  <a:tcPr/>
                </a:tc>
                <a:tc>
                  <a:txBody>
                    <a:bodyPr/>
                    <a:lstStyle/>
                    <a:p>
                      <a:pPr algn="ctr"/>
                      <a:r>
                        <a:rPr lang="en-US" b="1" dirty="0" smtClean="0">
                          <a:solidFill>
                            <a:srgbClr val="FF0000"/>
                          </a:solidFill>
                          <a:latin typeface="Book Antiqua" pitchFamily="18" charset="0"/>
                        </a:rPr>
                        <a:t>(-) Rs 300 cr</a:t>
                      </a:r>
                      <a:endParaRPr lang="en-US" b="1" dirty="0">
                        <a:solidFill>
                          <a:srgbClr val="FF0000"/>
                        </a:solidFill>
                        <a:latin typeface="Book Antiqua" pitchFamily="18" charset="0"/>
                      </a:endParaRPr>
                    </a:p>
                  </a:txBody>
                  <a:tcPr/>
                </a:tc>
                <a:tc>
                  <a:txBody>
                    <a:bodyPr/>
                    <a:lstStyle/>
                    <a:p>
                      <a:pPr algn="ctr"/>
                      <a:r>
                        <a:rPr lang="en-US" b="1" dirty="0" smtClean="0">
                          <a:solidFill>
                            <a:srgbClr val="FF0000"/>
                          </a:solidFill>
                          <a:latin typeface="Book Antiqua" pitchFamily="18" charset="0"/>
                        </a:rPr>
                        <a:t>5.8%</a:t>
                      </a:r>
                      <a:endParaRPr lang="en-US" b="1" dirty="0">
                        <a:solidFill>
                          <a:srgbClr val="FF0000"/>
                        </a:solidFill>
                        <a:latin typeface="Book Antiqua" pitchFamily="18" charset="0"/>
                      </a:endParaRPr>
                    </a:p>
                  </a:txBody>
                  <a:tcPr/>
                </a:tc>
              </a:tr>
            </a:tbl>
          </a:graphicData>
        </a:graphic>
      </p:graphicFrame>
      <p:graphicFrame>
        <p:nvGraphicFramePr>
          <p:cNvPr id="10" name="Table 9"/>
          <p:cNvGraphicFramePr>
            <a:graphicFrameLocks noGrp="1"/>
          </p:cNvGraphicFramePr>
          <p:nvPr/>
        </p:nvGraphicFramePr>
        <p:xfrm>
          <a:off x="293688" y="3657600"/>
          <a:ext cx="8689443" cy="3200400"/>
        </p:xfrm>
        <a:graphic>
          <a:graphicData uri="http://schemas.openxmlformats.org/drawingml/2006/table">
            <a:tbl>
              <a:tblPr firstRow="1" bandRow="1">
                <a:tableStyleId>{5C22544A-7EE6-4342-B048-85BDC9FD1C3A}</a:tableStyleId>
              </a:tblPr>
              <a:tblGrid>
                <a:gridCol w="2555566"/>
                <a:gridCol w="1584939"/>
                <a:gridCol w="1495646"/>
                <a:gridCol w="1384031"/>
                <a:gridCol w="1669261"/>
              </a:tblGrid>
              <a:tr h="658148">
                <a:tc>
                  <a:txBody>
                    <a:bodyPr/>
                    <a:lstStyle/>
                    <a:p>
                      <a:pPr algn="ctr"/>
                      <a:r>
                        <a:rPr lang="en-US" sz="2000" dirty="0" smtClean="0">
                          <a:latin typeface="Book Antiqua" pitchFamily="18" charset="0"/>
                        </a:rPr>
                        <a:t>Major Items</a:t>
                      </a:r>
                      <a:endParaRPr lang="en-US" sz="2000" dirty="0">
                        <a:latin typeface="Book Antiqua" pitchFamily="18" charset="0"/>
                      </a:endParaRPr>
                    </a:p>
                  </a:txBody>
                  <a:tcPr/>
                </a:tc>
                <a:tc>
                  <a:txBody>
                    <a:bodyPr/>
                    <a:lstStyle/>
                    <a:p>
                      <a:pPr algn="ctr"/>
                      <a:r>
                        <a:rPr lang="en-US" sz="2000" dirty="0" smtClean="0">
                          <a:latin typeface="Book Antiqua" pitchFamily="18" charset="0"/>
                        </a:rPr>
                        <a:t>2012-13</a:t>
                      </a:r>
                      <a:endParaRPr lang="en-US" sz="2000" dirty="0">
                        <a:latin typeface="Book Antiqua" pitchFamily="18" charset="0"/>
                      </a:endParaRPr>
                    </a:p>
                  </a:txBody>
                  <a:tcPr/>
                </a:tc>
                <a:tc>
                  <a:txBody>
                    <a:bodyPr/>
                    <a:lstStyle/>
                    <a:p>
                      <a:pPr algn="ctr"/>
                      <a:r>
                        <a:rPr lang="en-US" sz="2000" dirty="0" smtClean="0">
                          <a:latin typeface="Book Antiqua" pitchFamily="18" charset="0"/>
                        </a:rPr>
                        <a:t>2013-14</a:t>
                      </a:r>
                      <a:endParaRPr lang="en-US" sz="2000" dirty="0">
                        <a:latin typeface="Book Antiqua" pitchFamily="18" charset="0"/>
                      </a:endParaRPr>
                    </a:p>
                  </a:txBody>
                  <a:tcPr/>
                </a:tc>
                <a:tc>
                  <a:txBody>
                    <a:bodyPr/>
                    <a:lstStyle/>
                    <a:p>
                      <a:pPr algn="ctr"/>
                      <a:r>
                        <a:rPr lang="en-US" sz="2000" dirty="0" smtClean="0">
                          <a:latin typeface="Book Antiqua" pitchFamily="18" charset="0"/>
                        </a:rPr>
                        <a:t>2014-15 RE</a:t>
                      </a:r>
                      <a:endParaRPr lang="en-US" sz="2000" dirty="0">
                        <a:latin typeface="Book Antiqua" pitchFamily="18" charset="0"/>
                      </a:endParaRPr>
                    </a:p>
                  </a:txBody>
                  <a:tcPr/>
                </a:tc>
                <a:tc>
                  <a:txBody>
                    <a:bodyPr/>
                    <a:lstStyle/>
                    <a:p>
                      <a:pPr algn="ctr"/>
                      <a:r>
                        <a:rPr lang="en-US" sz="2000" dirty="0" smtClean="0">
                          <a:latin typeface="Book Antiqua" pitchFamily="18" charset="0"/>
                        </a:rPr>
                        <a:t>2015-16 BE</a:t>
                      </a:r>
                      <a:endParaRPr lang="en-US" sz="2000" dirty="0">
                        <a:latin typeface="Book Antiqua" pitchFamily="18" charset="0"/>
                      </a:endParaRPr>
                    </a:p>
                  </a:txBody>
                  <a:tcPr/>
                </a:tc>
              </a:tr>
              <a:tr h="520577">
                <a:tc>
                  <a:txBody>
                    <a:bodyPr/>
                    <a:lstStyle/>
                    <a:p>
                      <a:pPr algn="ctr"/>
                      <a:r>
                        <a:rPr lang="en-US" sz="2000" dirty="0" smtClean="0">
                          <a:latin typeface="Book Antiqua" pitchFamily="18" charset="0"/>
                        </a:rPr>
                        <a:t>Parcel </a:t>
                      </a:r>
                      <a:endParaRPr lang="en-US" sz="2000" dirty="0">
                        <a:latin typeface="Book Antiqua" pitchFamily="18" charset="0"/>
                      </a:endParaRPr>
                    </a:p>
                  </a:txBody>
                  <a:tcPr/>
                </a:tc>
                <a:tc>
                  <a:txBody>
                    <a:bodyPr/>
                    <a:lstStyle/>
                    <a:p>
                      <a:pPr algn="ctr"/>
                      <a:r>
                        <a:rPr lang="en-US" sz="2000" dirty="0" smtClean="0">
                          <a:latin typeface="Book Antiqua" pitchFamily="18" charset="0"/>
                        </a:rPr>
                        <a:t>Rs 1,594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1,780</a:t>
                      </a:r>
                      <a:r>
                        <a:rPr lang="en-US" sz="2000" baseline="0" dirty="0" smtClean="0">
                          <a:latin typeface="Book Antiqua" pitchFamily="18" charset="0"/>
                        </a:rPr>
                        <a:t> </a:t>
                      </a:r>
                      <a:r>
                        <a:rPr lang="en-US" sz="2000" baseline="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1926 cr</a:t>
                      </a:r>
                      <a:endParaRPr lang="en-US" sz="2000" dirty="0">
                        <a:latin typeface="Book Antiqua"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Book Antiqua" pitchFamily="18" charset="0"/>
                        </a:rPr>
                        <a:t>Rs 2101 cr</a:t>
                      </a:r>
                    </a:p>
                    <a:p>
                      <a:pPr algn="ctr"/>
                      <a:endParaRPr lang="en-US" sz="2000" dirty="0">
                        <a:latin typeface="Book Antiqua" pitchFamily="18" charset="0"/>
                      </a:endParaRPr>
                    </a:p>
                  </a:txBody>
                  <a:tcPr/>
                </a:tc>
              </a:tr>
              <a:tr h="37782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Book Antiqua" pitchFamily="18" charset="0"/>
                        </a:rPr>
                        <a:t>Luggage</a:t>
                      </a:r>
                    </a:p>
                  </a:txBody>
                  <a:tcPr/>
                </a:tc>
                <a:tc>
                  <a:txBody>
                    <a:bodyPr/>
                    <a:lstStyle/>
                    <a:p>
                      <a:pPr algn="ctr"/>
                      <a:r>
                        <a:rPr lang="en-US" sz="2000" dirty="0" smtClean="0">
                          <a:latin typeface="Book Antiqua" pitchFamily="18" charset="0"/>
                        </a:rPr>
                        <a:t>Rs 94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95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103 cr </a:t>
                      </a:r>
                      <a:endParaRPr lang="en-US" sz="2000" dirty="0">
                        <a:latin typeface="Book Antiqua" pitchFamily="18" charset="0"/>
                      </a:endParaRPr>
                    </a:p>
                  </a:txBody>
                  <a:tcPr/>
                </a:tc>
                <a:tc>
                  <a:txBody>
                    <a:bodyPr/>
                    <a:lstStyle/>
                    <a:p>
                      <a:pPr algn="ctr"/>
                      <a:r>
                        <a:rPr lang="en-US" sz="2000" dirty="0" smtClean="0">
                          <a:latin typeface="Book Antiqua" pitchFamily="18" charset="0"/>
                        </a:rPr>
                        <a:t>Rs 107 cr</a:t>
                      </a:r>
                      <a:endParaRPr lang="en-US" sz="2000" dirty="0">
                        <a:latin typeface="Book Antiqua" pitchFamily="18" charset="0"/>
                      </a:endParaRPr>
                    </a:p>
                  </a:txBody>
                  <a:tcPr/>
                </a:tc>
              </a:tr>
              <a:tr h="37782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Book Antiqua" pitchFamily="18" charset="0"/>
                        </a:rPr>
                        <a:t>Post Office Mails</a:t>
                      </a:r>
                      <a:endParaRPr lang="en-US" sz="2000" dirty="0">
                        <a:latin typeface="Book Antiqua" pitchFamily="18" charset="0"/>
                      </a:endParaRPr>
                    </a:p>
                  </a:txBody>
                  <a:tcPr/>
                </a:tc>
                <a:tc>
                  <a:txBody>
                    <a:bodyPr/>
                    <a:lstStyle/>
                    <a:p>
                      <a:pPr algn="ctr"/>
                      <a:r>
                        <a:rPr lang="en-US" sz="2000" dirty="0" smtClean="0">
                          <a:latin typeface="Book Antiqua" pitchFamily="18" charset="0"/>
                        </a:rPr>
                        <a:t>Rs 140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180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196 cr</a:t>
                      </a:r>
                      <a:endParaRPr lang="en-US" sz="2000" dirty="0">
                        <a:latin typeface="Book Antiqua" pitchFamily="18" charset="0"/>
                      </a:endParaRPr>
                    </a:p>
                  </a:txBody>
                  <a:tcPr/>
                </a:tc>
                <a:tc>
                  <a:txBody>
                    <a:bodyPr/>
                    <a:lstStyle/>
                    <a:p>
                      <a:pPr algn="ctr"/>
                      <a:r>
                        <a:rPr lang="en-US" sz="2000" dirty="0" smtClean="0">
                          <a:latin typeface="Book Antiqua" pitchFamily="18" charset="0"/>
                        </a:rPr>
                        <a:t>Rs 198 cr</a:t>
                      </a:r>
                      <a:endParaRPr lang="en-US" sz="2000" dirty="0">
                        <a:latin typeface="Book Antiqua" pitchFamily="18" charset="0"/>
                      </a:endParaRPr>
                    </a:p>
                  </a:txBody>
                  <a:tcPr/>
                </a:tc>
              </a:tr>
              <a:tr h="9442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Book Antiqua" pitchFamily="18" charset="0"/>
                        </a:rPr>
                        <a:t>Penalties, fines, parcel</a:t>
                      </a:r>
                      <a:r>
                        <a:rPr lang="en-US" sz="2000" baseline="0" dirty="0" smtClean="0">
                          <a:latin typeface="Book Antiqua" pitchFamily="18" charset="0"/>
                        </a:rPr>
                        <a:t> </a:t>
                      </a:r>
                      <a:r>
                        <a:rPr lang="en-US" sz="2000" dirty="0" smtClean="0">
                          <a:latin typeface="Book Antiqua" pitchFamily="18" charset="0"/>
                        </a:rPr>
                        <a:t>demurrage, platform-tickets</a:t>
                      </a:r>
                      <a:r>
                        <a:rPr lang="en-US" sz="2000" baseline="0" dirty="0" smtClean="0">
                          <a:latin typeface="Book Antiqua" pitchFamily="18" charset="0"/>
                        </a:rPr>
                        <a:t> etc.</a:t>
                      </a:r>
                      <a:endParaRPr lang="en-US" sz="2000" dirty="0">
                        <a:latin typeface="Book Antiqua" pitchFamily="18" charset="0"/>
                      </a:endParaRPr>
                    </a:p>
                  </a:txBody>
                  <a:tcPr/>
                </a:tc>
                <a:tc>
                  <a:txBody>
                    <a:bodyPr/>
                    <a:lstStyle/>
                    <a:p>
                      <a:pPr algn="ctr"/>
                      <a:r>
                        <a:rPr lang="en-US" sz="2000" dirty="0" smtClean="0">
                          <a:latin typeface="Book Antiqua" pitchFamily="18" charset="0"/>
                        </a:rPr>
                        <a:t>Rs 1,012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1,353 </a:t>
                      </a:r>
                      <a:r>
                        <a:rPr lang="en-US" sz="2000" dirty="0" err="1" smtClean="0">
                          <a:latin typeface="Book Antiqua" pitchFamily="18" charset="0"/>
                        </a:rPr>
                        <a:t>cr</a:t>
                      </a:r>
                      <a:endParaRPr lang="en-US" sz="2000" dirty="0">
                        <a:latin typeface="Book Antiqua" pitchFamily="18" charset="0"/>
                      </a:endParaRPr>
                    </a:p>
                  </a:txBody>
                  <a:tcPr/>
                </a:tc>
                <a:tc>
                  <a:txBody>
                    <a:bodyPr/>
                    <a:lstStyle/>
                    <a:p>
                      <a:pPr algn="ctr"/>
                      <a:r>
                        <a:rPr lang="en-US" sz="2000" dirty="0" smtClean="0">
                          <a:latin typeface="Book Antiqua" pitchFamily="18" charset="0"/>
                        </a:rPr>
                        <a:t>Rs 1493 cr</a:t>
                      </a:r>
                      <a:endParaRPr lang="en-US" sz="2000" dirty="0">
                        <a:latin typeface="Book Antiqua" pitchFamily="18" charset="0"/>
                      </a:endParaRPr>
                    </a:p>
                  </a:txBody>
                  <a:tcPr/>
                </a:tc>
                <a:tc>
                  <a:txBody>
                    <a:bodyPr/>
                    <a:lstStyle/>
                    <a:p>
                      <a:pPr algn="ctr"/>
                      <a:r>
                        <a:rPr lang="en-US" sz="2000" dirty="0" smtClean="0">
                          <a:latin typeface="Book Antiqua" pitchFamily="18" charset="0"/>
                        </a:rPr>
                        <a:t>Rs  1791 cr</a:t>
                      </a:r>
                      <a:endParaRPr lang="en-US" sz="2000" dirty="0">
                        <a:latin typeface="Book Antiqu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t/>
            </a:r>
            <a:br>
              <a:rPr lang="en-US" b="1" dirty="0" smtClean="0"/>
            </a:br>
            <a:r>
              <a:rPr lang="en-US" b="1" dirty="0" smtClean="0"/>
              <a:t>Financial Impact</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914400"/>
          <a:ext cx="7924802" cy="3581400"/>
        </p:xfrm>
        <a:graphic>
          <a:graphicData uri="http://schemas.openxmlformats.org/drawingml/2006/table">
            <a:tbl>
              <a:tblPr firstRow="1" bandRow="1">
                <a:tableStyleId>{5C22544A-7EE6-4342-B048-85BDC9FD1C3A}</a:tableStyleId>
              </a:tblPr>
              <a:tblGrid>
                <a:gridCol w="1547701"/>
                <a:gridCol w="1547701"/>
                <a:gridCol w="1547701"/>
                <a:gridCol w="1547701"/>
                <a:gridCol w="1733998"/>
              </a:tblGrid>
              <a:tr h="1193800">
                <a:tc>
                  <a:txBody>
                    <a:bodyPr/>
                    <a:lstStyle/>
                    <a:p>
                      <a:endParaRPr lang="en-US" dirty="0"/>
                    </a:p>
                  </a:txBody>
                  <a:tcPr/>
                </a:tc>
                <a:tc>
                  <a:txBody>
                    <a:bodyPr/>
                    <a:lstStyle/>
                    <a:p>
                      <a:pPr algn="ctr"/>
                      <a:r>
                        <a:rPr lang="en-US" dirty="0" smtClean="0"/>
                        <a:t>BE 15-16</a:t>
                      </a:r>
                      <a:endParaRPr lang="en-US" dirty="0"/>
                    </a:p>
                  </a:txBody>
                  <a:tcPr/>
                </a:tc>
                <a:tc>
                  <a:txBody>
                    <a:bodyPr/>
                    <a:lstStyle/>
                    <a:p>
                      <a:pPr algn="ctr"/>
                      <a:r>
                        <a:rPr lang="en-US" dirty="0" smtClean="0"/>
                        <a:t>Growth over COPPY</a:t>
                      </a:r>
                      <a:endParaRPr lang="en-US" dirty="0"/>
                    </a:p>
                  </a:txBody>
                  <a:tcPr/>
                </a:tc>
                <a:tc>
                  <a:txBody>
                    <a:bodyPr/>
                    <a:lstStyle/>
                    <a:p>
                      <a:pPr algn="ctr"/>
                      <a:r>
                        <a:rPr lang="en-US" dirty="0" smtClean="0">
                          <a:solidFill>
                            <a:schemeClr val="bg1"/>
                          </a:solidFill>
                        </a:rPr>
                        <a:t>Annualized growth (since 2007-08)</a:t>
                      </a:r>
                      <a:endParaRPr lang="en-US" dirty="0">
                        <a:solidFill>
                          <a:schemeClr val="bg1"/>
                        </a:solidFill>
                      </a:endParaRPr>
                    </a:p>
                  </a:txBody>
                  <a:tcPr/>
                </a:tc>
                <a:tc>
                  <a:txBody>
                    <a:bodyPr/>
                    <a:lstStyle/>
                    <a:p>
                      <a:pPr algn="ctr"/>
                      <a:r>
                        <a:rPr lang="en-US" dirty="0" smtClean="0"/>
                        <a:t>Likely Post-7</a:t>
                      </a:r>
                      <a:r>
                        <a:rPr lang="en-US" baseline="30000" dirty="0" smtClean="0"/>
                        <a:t>th</a:t>
                      </a:r>
                      <a:r>
                        <a:rPr lang="en-US" dirty="0" smtClean="0"/>
                        <a:t> PC growth</a:t>
                      </a:r>
                      <a:endParaRPr lang="en-US" dirty="0"/>
                    </a:p>
                  </a:txBody>
                  <a:tcPr/>
                </a:tc>
              </a:tr>
              <a:tr h="1193800">
                <a:tc>
                  <a:txBody>
                    <a:bodyPr/>
                    <a:lstStyle/>
                    <a:p>
                      <a:r>
                        <a:rPr lang="en-US" b="1" dirty="0" smtClean="0"/>
                        <a:t>Staff Cost</a:t>
                      </a:r>
                      <a:endParaRPr lang="en-US" b="1" dirty="0"/>
                    </a:p>
                  </a:txBody>
                  <a:tcPr/>
                </a:tc>
                <a:tc>
                  <a:txBody>
                    <a:bodyPr/>
                    <a:lstStyle/>
                    <a:p>
                      <a:pPr algn="ctr"/>
                      <a:r>
                        <a:rPr lang="en-US" dirty="0" smtClean="0"/>
                        <a:t>58,333</a:t>
                      </a:r>
                      <a:endParaRPr lang="en-US" dirty="0"/>
                    </a:p>
                  </a:txBody>
                  <a:tcPr/>
                </a:tc>
                <a:tc>
                  <a:txBody>
                    <a:bodyPr/>
                    <a:lstStyle/>
                    <a:p>
                      <a:pPr algn="ctr"/>
                      <a:r>
                        <a:rPr lang="en-US" dirty="0" smtClean="0"/>
                        <a:t>10%</a:t>
                      </a:r>
                      <a:endParaRPr lang="en-US" dirty="0"/>
                    </a:p>
                  </a:txBody>
                  <a:tcPr/>
                </a:tc>
                <a:tc>
                  <a:txBody>
                    <a:bodyPr/>
                    <a:lstStyle/>
                    <a:p>
                      <a:pPr algn="ctr"/>
                      <a:r>
                        <a:rPr lang="en-US" dirty="0" smtClean="0"/>
                        <a:t>15.7%</a:t>
                      </a:r>
                      <a:endParaRPr lang="en-US" dirty="0"/>
                    </a:p>
                  </a:txBody>
                  <a:tcPr/>
                </a:tc>
                <a:tc>
                  <a:txBody>
                    <a:bodyPr/>
                    <a:lstStyle/>
                    <a:p>
                      <a:pPr algn="ctr"/>
                      <a:r>
                        <a:rPr lang="en-US" dirty="0" smtClean="0"/>
                        <a:t>38%</a:t>
                      </a:r>
                      <a:endParaRPr lang="en-US" dirty="0"/>
                    </a:p>
                  </a:txBody>
                  <a:tcPr/>
                </a:tc>
              </a:tr>
              <a:tr h="1193800">
                <a:tc>
                  <a:txBody>
                    <a:bodyPr/>
                    <a:lstStyle/>
                    <a:p>
                      <a:r>
                        <a:rPr lang="en-US" b="1" dirty="0" smtClean="0"/>
                        <a:t>Pension Outgo</a:t>
                      </a:r>
                      <a:endParaRPr lang="en-US" b="1" dirty="0"/>
                    </a:p>
                  </a:txBody>
                  <a:tcPr/>
                </a:tc>
                <a:tc>
                  <a:txBody>
                    <a:bodyPr/>
                    <a:lstStyle/>
                    <a:p>
                      <a:pPr algn="ctr"/>
                      <a:r>
                        <a:rPr lang="en-US" dirty="0" smtClean="0"/>
                        <a:t>33,220</a:t>
                      </a:r>
                      <a:endParaRPr lang="en-US" dirty="0"/>
                    </a:p>
                  </a:txBody>
                  <a:tcPr/>
                </a:tc>
                <a:tc>
                  <a:txBody>
                    <a:bodyPr/>
                    <a:lstStyle/>
                    <a:p>
                      <a:pPr algn="ctr"/>
                      <a:r>
                        <a:rPr lang="en-US" dirty="0" smtClean="0"/>
                        <a:t>15%</a:t>
                      </a:r>
                      <a:endParaRPr lang="en-US" dirty="0"/>
                    </a:p>
                  </a:txBody>
                  <a:tcPr/>
                </a:tc>
                <a:tc>
                  <a:txBody>
                    <a:bodyPr/>
                    <a:lstStyle/>
                    <a:p>
                      <a:pPr algn="ctr"/>
                      <a:r>
                        <a:rPr lang="en-US" dirty="0" smtClean="0"/>
                        <a:t>19.6%</a:t>
                      </a:r>
                      <a:endParaRPr lang="en-US" dirty="0"/>
                    </a:p>
                  </a:txBody>
                  <a:tcPr/>
                </a:tc>
                <a:tc>
                  <a:txBody>
                    <a:bodyPr/>
                    <a:lstStyle/>
                    <a:p>
                      <a:pPr algn="ctr"/>
                      <a:r>
                        <a:rPr lang="en-US" dirty="0" smtClean="0"/>
                        <a:t>56%</a:t>
                      </a:r>
                      <a:endParaRPr lang="en-US" dirty="0"/>
                    </a:p>
                  </a:txBody>
                  <a:tcPr/>
                </a:tc>
              </a:tr>
            </a:tbl>
          </a:graphicData>
        </a:graphic>
      </p:graphicFrame>
      <p:sp>
        <p:nvSpPr>
          <p:cNvPr id="5" name="TextBox 4"/>
          <p:cNvSpPr txBox="1"/>
          <p:nvPr/>
        </p:nvSpPr>
        <p:spPr>
          <a:xfrm>
            <a:off x="381000" y="4800600"/>
            <a:ext cx="8534400" cy="1200329"/>
          </a:xfrm>
          <a:prstGeom prst="rect">
            <a:avLst/>
          </a:prstGeom>
          <a:noFill/>
        </p:spPr>
        <p:txBody>
          <a:bodyPr wrap="square" rtlCol="0">
            <a:spAutoFit/>
          </a:bodyPr>
          <a:lstStyle/>
          <a:p>
            <a:r>
              <a:rPr lang="en-US" b="1" dirty="0" smtClean="0"/>
              <a:t>-The 7</a:t>
            </a:r>
            <a:r>
              <a:rPr lang="en-US" b="1" baseline="30000" dirty="0" smtClean="0"/>
              <a:t>th</a:t>
            </a:r>
            <a:r>
              <a:rPr lang="en-US" b="1" dirty="0" smtClean="0"/>
              <a:t> PC will put stress on revenue generation which has not been encouraging so far. -Traffic Earnings required to grow at 27% to 30% to meet the impact </a:t>
            </a:r>
            <a:r>
              <a:rPr lang="en-US" dirty="0" smtClean="0"/>
              <a:t>.</a:t>
            </a:r>
          </a:p>
          <a:p>
            <a:r>
              <a:rPr lang="en-US" b="1" dirty="0" smtClean="0"/>
              <a:t>-Hence ,close monitoring of expenditure along with cost cutting measures and initiatives.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85800"/>
            <a:ext cx="8229600" cy="4114800"/>
          </a:xfrm>
          <a:solidFill>
            <a:schemeClr val="tx2">
              <a:lumMod val="20000"/>
              <a:lumOff val="80000"/>
            </a:schemeClr>
          </a:solidFill>
        </p:spPr>
        <p:txBody>
          <a:bodyPr>
            <a:normAutofit fontScale="90000"/>
          </a:bodyPr>
          <a:lstStyle/>
          <a:p>
            <a:r>
              <a:rPr lang="en-US" sz="6600" b="1" dirty="0" smtClean="0"/>
              <a:t/>
            </a:r>
            <a:br>
              <a:rPr lang="en-US" sz="6600" b="1" dirty="0" smtClean="0"/>
            </a:br>
            <a:r>
              <a:rPr lang="en-US" sz="6600" b="1" dirty="0" smtClean="0"/>
              <a:t>New Initiatives in</a:t>
            </a:r>
            <a:br>
              <a:rPr lang="en-US" sz="6600" b="1" dirty="0" smtClean="0"/>
            </a:br>
            <a:r>
              <a:rPr lang="en-US" sz="6600" b="1" dirty="0" smtClean="0"/>
              <a:t/>
            </a:r>
            <a:br>
              <a:rPr lang="en-US" sz="6600" b="1" dirty="0" smtClean="0"/>
            </a:br>
            <a:r>
              <a:rPr lang="en-US" sz="6600" b="1" dirty="0" smtClean="0"/>
              <a:t> Budgeting on IR</a:t>
            </a:r>
            <a:r>
              <a:rPr lang="en-US" sz="6600" dirty="0" smtClean="0"/>
              <a:t/>
            </a:r>
            <a:br>
              <a:rPr lang="en-US" sz="6600" dirty="0" smtClean="0"/>
            </a:br>
            <a:endParaRPr lang="en-US" sz="6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784976" cy="6021288"/>
          </a:xfrm>
          <a:solidFill>
            <a:schemeClr val="tx2">
              <a:lumMod val="20000"/>
              <a:lumOff val="80000"/>
            </a:schemeClr>
          </a:solidFill>
        </p:spPr>
        <p:txBody>
          <a:bodyPr/>
          <a:lstStyle/>
          <a:p>
            <a:pPr algn="l"/>
            <a:r>
              <a:rPr lang="en-US" sz="2800" dirty="0" smtClean="0"/>
              <a:t>-Working towards ‘Nil” excess: 2014-15 fewer zones reported excess under certain grants.</a:t>
            </a:r>
            <a:br>
              <a:rPr lang="en-US" sz="2800" dirty="0" smtClean="0"/>
            </a:br>
            <a:r>
              <a:rPr lang="en-US" sz="2800" dirty="0" smtClean="0"/>
              <a:t/>
            </a:r>
            <a:br>
              <a:rPr lang="en-US" sz="2800" dirty="0" smtClean="0"/>
            </a:br>
            <a:r>
              <a:rPr lang="en-US" sz="2800" dirty="0" smtClean="0"/>
              <a:t>-Constitutional position mandates no spending more than what has been granted under the Appropriation Act.</a:t>
            </a:r>
            <a:br>
              <a:rPr lang="en-US" sz="2800" dirty="0" smtClean="0"/>
            </a:br>
            <a:r>
              <a:rPr lang="en-US" sz="2800" dirty="0" smtClean="0"/>
              <a:t> </a:t>
            </a:r>
            <a:br>
              <a:rPr lang="en-US" sz="2800" dirty="0" smtClean="0"/>
            </a:br>
            <a:r>
              <a:rPr lang="en-US" sz="2800" dirty="0" smtClean="0"/>
              <a:t>-P.A.C. takes harsh view of the excess especially when Supplementary  Grant is obtained </a:t>
            </a:r>
            <a:br>
              <a:rPr lang="en-US" sz="2800" dirty="0" smtClean="0"/>
            </a:br>
            <a:r>
              <a:rPr lang="en-US" sz="2800" dirty="0" smtClean="0"/>
              <a:t> </a:t>
            </a:r>
            <a:r>
              <a:rPr lang="en-US" dirty="0" smtClean="0"/>
              <a:t>-</a:t>
            </a:r>
            <a:r>
              <a:rPr lang="en-US" sz="2800" dirty="0" smtClean="0"/>
              <a:t>Remarks of the P.A.C. scathing including fixing of responsibility. : fix responsibility through APAR &amp; refer to </a:t>
            </a:r>
            <a:r>
              <a:rPr lang="en-US" sz="2800" dirty="0" err="1" smtClean="0"/>
              <a:t>DoPT</a:t>
            </a:r>
            <a:r>
              <a:rPr lang="en-US" sz="2800" dirty="0" smtClean="0"/>
              <a:t>.</a:t>
            </a:r>
            <a:br>
              <a:rPr lang="en-US" sz="2800" dirty="0" smtClean="0"/>
            </a:br>
            <a:r>
              <a:rPr lang="en-US" sz="2800" dirty="0" smtClean="0">
                <a:hlinkClick r:id="" action="ppaction://noaction"/>
              </a:rPr>
              <a:t>-Therefore instructions to all zones on control over expenditure within Grants/SL</a:t>
            </a:r>
            <a:endParaRPr lang="en-US" sz="2800" dirty="0"/>
          </a:p>
        </p:txBody>
      </p:sp>
      <p:sp>
        <p:nvSpPr>
          <p:cNvPr id="3" name="TextBox 2"/>
          <p:cNvSpPr txBox="1"/>
          <p:nvPr/>
        </p:nvSpPr>
        <p:spPr>
          <a:xfrm>
            <a:off x="683568" y="188640"/>
            <a:ext cx="7632848" cy="646331"/>
          </a:xfrm>
          <a:prstGeom prst="rect">
            <a:avLst/>
          </a:prstGeom>
          <a:noFill/>
        </p:spPr>
        <p:txBody>
          <a:bodyPr wrap="square" rtlCol="0">
            <a:spAutoFit/>
          </a:bodyPr>
          <a:lstStyle/>
          <a:p>
            <a:pPr algn="ctr"/>
            <a:r>
              <a:rPr lang="en-US" sz="3600" b="1" u="sng" dirty="0" smtClean="0"/>
              <a:t>Point of concern 1: Excess Expenditure </a:t>
            </a:r>
            <a:endParaRPr lang="en-US" sz="3600" b="1" u="sng" dirty="0"/>
          </a:p>
        </p:txBody>
      </p:sp>
      <p:sp>
        <p:nvSpPr>
          <p:cNvPr id="4" name="Slide Number Placeholder 3"/>
          <p:cNvSpPr>
            <a:spLocks noGrp="1"/>
          </p:cNvSpPr>
          <p:nvPr>
            <p:ph type="sldNum" sz="quarter" idx="12"/>
          </p:nvPr>
        </p:nvSpPr>
        <p:spPr/>
        <p:txBody>
          <a:bodyPr/>
          <a:lstStyle/>
          <a:p>
            <a:pPr>
              <a:defRPr/>
            </a:pPr>
            <a:fld id="{1FA4FC4F-6786-4757-94EB-CCFB756E5BAE}"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14400"/>
          </a:xfrm>
          <a:solidFill>
            <a:schemeClr val="bg1"/>
          </a:solidFill>
        </p:spPr>
        <p:txBody>
          <a:bodyPr/>
          <a:lstStyle/>
          <a:p>
            <a:r>
              <a:rPr lang="en-US" b="1" dirty="0" smtClean="0"/>
              <a:t>Point of Concern 2</a:t>
            </a:r>
            <a:endParaRPr lang="en-US" b="1" dirty="0"/>
          </a:p>
        </p:txBody>
      </p:sp>
      <p:sp>
        <p:nvSpPr>
          <p:cNvPr id="3" name="Content Placeholder 2"/>
          <p:cNvSpPr>
            <a:spLocks noGrp="1"/>
          </p:cNvSpPr>
          <p:nvPr>
            <p:ph idx="1"/>
          </p:nvPr>
        </p:nvSpPr>
        <p:spPr>
          <a:xfrm>
            <a:off x="457200" y="1371600"/>
            <a:ext cx="8229600" cy="4754563"/>
          </a:xfrm>
          <a:solidFill>
            <a:schemeClr val="tx2">
              <a:lumMod val="20000"/>
              <a:lumOff val="80000"/>
            </a:schemeClr>
          </a:solidFill>
        </p:spPr>
        <p:txBody>
          <a:bodyPr>
            <a:normAutofit lnSpcReduction="10000"/>
          </a:bodyPr>
          <a:lstStyle/>
          <a:p>
            <a:pPr algn="just"/>
            <a:r>
              <a:rPr lang="en-US" dirty="0" smtClean="0"/>
              <a:t>Incidences of Items under Objection increasing</a:t>
            </a:r>
          </a:p>
          <a:p>
            <a:pPr algn="just"/>
            <a:r>
              <a:rPr lang="en-US" dirty="0" smtClean="0"/>
              <a:t>Course correction in 2015-16 </a:t>
            </a:r>
            <a:r>
              <a:rPr lang="en-US" dirty="0" err="1" smtClean="0"/>
              <a:t>i.e</a:t>
            </a:r>
            <a:r>
              <a:rPr lang="en-US" dirty="0" smtClean="0"/>
              <a:t>: Delegation of powers for sanctioning the revised cost of work</a:t>
            </a:r>
          </a:p>
          <a:p>
            <a:pPr algn="just"/>
            <a:r>
              <a:rPr lang="en-US" dirty="0" smtClean="0"/>
              <a:t>Appropriate budgeting</a:t>
            </a:r>
          </a:p>
          <a:p>
            <a:pPr algn="just"/>
            <a:r>
              <a:rPr lang="en-US" dirty="0" smtClean="0"/>
              <a:t>Pink Book now reflects Sanctioned Cost. </a:t>
            </a:r>
            <a:r>
              <a:rPr lang="en-US" dirty="0" err="1" smtClean="0"/>
              <a:t>Rlys</a:t>
            </a:r>
            <a:r>
              <a:rPr lang="en-US" dirty="0" smtClean="0"/>
              <a:t> required to revise prior to sending for re-appropriation.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dirty="0" smtClean="0"/>
              <a:t>Point of Concern 3: Availing of Supplementary</a:t>
            </a:r>
            <a:endParaRPr lang="en-US" dirty="0"/>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en-US" dirty="0" smtClean="0"/>
              <a:t>SDG taken and amounts not spent</a:t>
            </a:r>
          </a:p>
          <a:p>
            <a:pPr>
              <a:buNone/>
            </a:pPr>
            <a:endParaRPr lang="en-US" dirty="0" smtClean="0"/>
          </a:p>
          <a:p>
            <a:r>
              <a:rPr lang="en-US" dirty="0" smtClean="0"/>
              <a:t>Out of turn work moved through SDG and not executed immediately or later dropped from Pink Book</a:t>
            </a:r>
          </a:p>
          <a:p>
            <a:pPr>
              <a:buNone/>
            </a:pPr>
            <a:endParaRPr lang="en-US" dirty="0" smtClean="0"/>
          </a:p>
          <a:p>
            <a:r>
              <a:rPr lang="en-US" dirty="0" smtClean="0"/>
              <a:t>Estimation of Charged Appropriation in correctly estimated leading to insufficient SDG being obtained.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dirty="0" smtClean="0"/>
              <a:t>Point of Concern 4: blocking of Capital</a:t>
            </a:r>
            <a:endParaRPr lang="en-US" dirty="0"/>
          </a:p>
        </p:txBody>
      </p:sp>
      <p:sp>
        <p:nvSpPr>
          <p:cNvPr id="3" name="Content Placeholder 2"/>
          <p:cNvSpPr>
            <a:spLocks noGrp="1"/>
          </p:cNvSpPr>
          <p:nvPr>
            <p:ph idx="1"/>
          </p:nvPr>
        </p:nvSpPr>
        <p:spPr>
          <a:solidFill>
            <a:schemeClr val="tx2">
              <a:lumMod val="20000"/>
              <a:lumOff val="80000"/>
            </a:schemeClr>
          </a:solidFill>
        </p:spPr>
        <p:txBody>
          <a:bodyPr/>
          <a:lstStyle/>
          <a:p>
            <a:r>
              <a:rPr lang="en-IN" dirty="0" smtClean="0"/>
              <a:t>Only around 40% of rail supplies are utilised in track renewals</a:t>
            </a:r>
          </a:p>
          <a:p>
            <a:pPr>
              <a:buNone/>
            </a:pPr>
            <a:endParaRPr lang="en-IN" dirty="0" smtClean="0"/>
          </a:p>
          <a:p>
            <a:r>
              <a:rPr lang="en-IN" dirty="0" smtClean="0"/>
              <a:t>Impacts inventory levels and avoidable blocking of funds</a:t>
            </a:r>
          </a:p>
          <a:p>
            <a:pPr>
              <a:buNone/>
            </a:pPr>
            <a:endParaRPr lang="en-IN" dirty="0" smtClean="0"/>
          </a:p>
          <a:p>
            <a:r>
              <a:rPr lang="en-IN" dirty="0" smtClean="0"/>
              <a:t>Therefore Rails procured be linked to Track Renewal done in km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fontScale="90000"/>
          </a:bodyPr>
          <a:lstStyle/>
          <a:p>
            <a:r>
              <a:rPr lang="en-US" b="1" dirty="0" smtClean="0"/>
              <a:t>Linking Inventory to the Final Head outlays</a:t>
            </a:r>
            <a:endParaRPr lang="en-US" b="1" dirty="0"/>
          </a:p>
        </p:txBody>
      </p:sp>
      <p:sp>
        <p:nvSpPr>
          <p:cNvPr id="3" name="Content Placeholder 2"/>
          <p:cNvSpPr>
            <a:spLocks noGrp="1"/>
          </p:cNvSpPr>
          <p:nvPr>
            <p:ph idx="1"/>
          </p:nvPr>
        </p:nvSpPr>
        <p:spPr>
          <a:xfrm>
            <a:off x="457200" y="1371600"/>
            <a:ext cx="8229600" cy="5257800"/>
          </a:xfrm>
          <a:solidFill>
            <a:schemeClr val="tx2">
              <a:lumMod val="20000"/>
              <a:lumOff val="80000"/>
            </a:schemeClr>
          </a:solidFill>
        </p:spPr>
        <p:txBody>
          <a:bodyPr/>
          <a:lstStyle/>
          <a:p>
            <a:r>
              <a:rPr lang="en-US" dirty="0" smtClean="0"/>
              <a:t>Since 2014-15, this has been effected.</a:t>
            </a:r>
          </a:p>
          <a:p>
            <a:r>
              <a:rPr lang="en-US" dirty="0" smtClean="0"/>
              <a:t>Production Units outturn of Rolling Stock &amp; budget requirements are now inter-related.</a:t>
            </a:r>
          </a:p>
          <a:p>
            <a:r>
              <a:rPr lang="en-US" dirty="0" smtClean="0"/>
              <a:t>ZR’s workshop &amp; fuel budgeting is linked to their final head outlays (PU 27,34, 35,63, 64,60)</a:t>
            </a:r>
          </a:p>
          <a:p>
            <a:r>
              <a:rPr lang="en-US" dirty="0" smtClean="0"/>
              <a:t>Entire Rolling Stock Budget is linked now to transfer price &amp; quantity; PU’s to freeze Transfer Price for the entire </a:t>
            </a:r>
            <a:r>
              <a:rPr lang="en-US" dirty="0" err="1" smtClean="0"/>
              <a:t>f.y</a:t>
            </a:r>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a:solidFill>
            <a:schemeClr val="bg1"/>
          </a:solidFill>
        </p:spPr>
        <p:txBody>
          <a:bodyPr>
            <a:normAutofit/>
          </a:bodyPr>
          <a:lstStyle/>
          <a:p>
            <a:r>
              <a:rPr lang="en-US" b="1" dirty="0" smtClean="0"/>
              <a:t>Budget VPN</a:t>
            </a:r>
            <a:endParaRPr lang="en-US" b="1" dirty="0"/>
          </a:p>
        </p:txBody>
      </p:sp>
      <p:sp>
        <p:nvSpPr>
          <p:cNvPr id="3" name="Content Placeholder 2"/>
          <p:cNvSpPr>
            <a:spLocks noGrp="1"/>
          </p:cNvSpPr>
          <p:nvPr>
            <p:ph idx="1"/>
          </p:nvPr>
        </p:nvSpPr>
        <p:spPr>
          <a:xfrm>
            <a:off x="457200" y="990600"/>
            <a:ext cx="8229600" cy="5562600"/>
          </a:xfrm>
          <a:solidFill>
            <a:schemeClr val="tx2">
              <a:lumMod val="20000"/>
              <a:lumOff val="80000"/>
            </a:schemeClr>
          </a:solidFill>
        </p:spPr>
        <p:txBody>
          <a:bodyPr>
            <a:normAutofit fontScale="85000" lnSpcReduction="10000"/>
          </a:bodyPr>
          <a:lstStyle/>
          <a:p>
            <a:r>
              <a:rPr lang="en-US" dirty="0" smtClean="0"/>
              <a:t>Assists in accurate forecasting: linking of all units to a central server through  VPN courtesy </a:t>
            </a:r>
            <a:r>
              <a:rPr lang="en-US" dirty="0" err="1" smtClean="0"/>
              <a:t>Railtel</a:t>
            </a:r>
            <a:r>
              <a:rPr lang="en-US" dirty="0" smtClean="0"/>
              <a:t> &amp; their regional </a:t>
            </a:r>
            <a:r>
              <a:rPr lang="en-US" dirty="0" err="1" smtClean="0"/>
              <a:t>Centres</a:t>
            </a:r>
            <a:r>
              <a:rPr lang="en-US" dirty="0" smtClean="0"/>
              <a:t>.</a:t>
            </a:r>
          </a:p>
          <a:p>
            <a:r>
              <a:rPr lang="en-US" dirty="0" smtClean="0"/>
              <a:t>Secured through password/permissions granted by Board. Open round-the-clock.</a:t>
            </a:r>
          </a:p>
          <a:p>
            <a:r>
              <a:rPr lang="en-US" dirty="0" smtClean="0"/>
              <a:t>Inputs solicited post submission of Accounts and various fields frozen: reduces year-end data collection.</a:t>
            </a:r>
          </a:p>
          <a:p>
            <a:r>
              <a:rPr lang="en-US" dirty="0" smtClean="0"/>
              <a:t>Extensive training &amp; workshops held with all .</a:t>
            </a:r>
          </a:p>
          <a:p>
            <a:r>
              <a:rPr lang="en-US" dirty="0" smtClean="0"/>
              <a:t>RE inputs sought early for distribution by December.</a:t>
            </a:r>
          </a:p>
          <a:p>
            <a:r>
              <a:rPr lang="en-US" dirty="0" smtClean="0"/>
              <a:t>RE Pink Book introduced with work-wise allotments.</a:t>
            </a:r>
          </a:p>
          <a:p>
            <a:r>
              <a:rPr lang="en-US" dirty="0" smtClean="0"/>
              <a:t>Inputs from ZR’s used for framing the estimates at RE &amp; FM stage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a:solidFill>
            <a:schemeClr val="bg1"/>
          </a:solidFill>
        </p:spPr>
        <p:txBody>
          <a:bodyPr/>
          <a:lstStyle/>
          <a:p>
            <a:r>
              <a:rPr lang="en-US" b="1" dirty="0" smtClean="0"/>
              <a:t>Budget VPN</a:t>
            </a:r>
            <a:endParaRPr lang="en-US" dirty="0"/>
          </a:p>
        </p:txBody>
      </p:sp>
      <p:sp>
        <p:nvSpPr>
          <p:cNvPr id="3" name="Content Placeholder 2"/>
          <p:cNvSpPr>
            <a:spLocks noGrp="1"/>
          </p:cNvSpPr>
          <p:nvPr>
            <p:ph idx="1"/>
          </p:nvPr>
        </p:nvSpPr>
        <p:spPr>
          <a:xfrm>
            <a:off x="457200" y="1295400"/>
            <a:ext cx="8229600" cy="4830763"/>
          </a:xfrm>
          <a:solidFill>
            <a:schemeClr val="tx2">
              <a:lumMod val="20000"/>
              <a:lumOff val="80000"/>
            </a:schemeClr>
          </a:solidFill>
        </p:spPr>
        <p:txBody>
          <a:bodyPr>
            <a:normAutofit fontScale="92500" lnSpcReduction="10000"/>
          </a:bodyPr>
          <a:lstStyle/>
          <a:p>
            <a:r>
              <a:rPr lang="en-US" dirty="0" smtClean="0"/>
              <a:t>Final supplementary obtained from Parliament on these inputs ( </a:t>
            </a:r>
            <a:r>
              <a:rPr lang="en-US" sz="2100" i="1" dirty="0" smtClean="0"/>
              <a:t>when Supplementary can be taken)</a:t>
            </a:r>
          </a:p>
          <a:p>
            <a:r>
              <a:rPr lang="en-US" dirty="0" smtClean="0"/>
              <a:t>Initially only RE solicited which will form base for BE.</a:t>
            </a:r>
          </a:p>
          <a:p>
            <a:r>
              <a:rPr lang="en-US" dirty="0" smtClean="0"/>
              <a:t>Pension data to be carefully reviewed &amp; trend analysis done.</a:t>
            </a:r>
          </a:p>
          <a:p>
            <a:r>
              <a:rPr lang="en-IN" dirty="0" smtClean="0"/>
              <a:t>All the cleanliness activities are to be booked under Demand No.8 Sub-head 590, except station sanitation which would continue to be shown under Demand No.9, Sub-head 290.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tx2">
              <a:lumMod val="20000"/>
              <a:lumOff val="80000"/>
            </a:schemeClr>
          </a:solidFill>
        </p:spPr>
        <p:txBody>
          <a:bodyPr>
            <a:noAutofit/>
          </a:bodyPr>
          <a:lstStyle/>
          <a:p>
            <a:r>
              <a:rPr lang="en-US" sz="4800" b="1" dirty="0" smtClean="0"/>
              <a:t>OUTLINE OF THE PRESENTATION</a:t>
            </a:r>
            <a:endParaRPr lang="en-US" sz="4800" b="1" dirty="0"/>
          </a:p>
        </p:txBody>
      </p:sp>
      <p:sp>
        <p:nvSpPr>
          <p:cNvPr id="3" name="Content Placeholder 2"/>
          <p:cNvSpPr>
            <a:spLocks noGrp="1"/>
          </p:cNvSpPr>
          <p:nvPr>
            <p:ph idx="1"/>
          </p:nvPr>
        </p:nvSpPr>
        <p:spPr>
          <a:xfrm>
            <a:off x="457200" y="1676400"/>
            <a:ext cx="8229600" cy="4449763"/>
          </a:xfrm>
          <a:solidFill>
            <a:schemeClr val="tx2">
              <a:lumMod val="20000"/>
              <a:lumOff val="80000"/>
            </a:schemeClr>
          </a:solidFill>
        </p:spPr>
        <p:txBody>
          <a:bodyPr>
            <a:noAutofit/>
          </a:bodyPr>
          <a:lstStyle/>
          <a:p>
            <a:pPr>
              <a:lnSpc>
                <a:spcPct val="200000"/>
              </a:lnSpc>
            </a:pPr>
            <a:r>
              <a:rPr lang="en-US" sz="4800" dirty="0" smtClean="0"/>
              <a:t>Financial Scenario</a:t>
            </a:r>
          </a:p>
          <a:p>
            <a:pPr>
              <a:lnSpc>
                <a:spcPct val="200000"/>
              </a:lnSpc>
            </a:pPr>
            <a:r>
              <a:rPr lang="en-US" sz="4800" dirty="0" smtClean="0"/>
              <a:t> New Initiatives</a:t>
            </a:r>
            <a:endParaRPr lang="en-US"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lstStyle/>
          <a:p>
            <a:r>
              <a:rPr lang="en-US" b="1" dirty="0" smtClean="0"/>
              <a:t>New Modules on the VPN</a:t>
            </a:r>
            <a:endParaRPr lang="en-US" b="1" dirty="0"/>
          </a:p>
        </p:txBody>
      </p:sp>
      <p:sp>
        <p:nvSpPr>
          <p:cNvPr id="3" name="Content Placeholder 2"/>
          <p:cNvSpPr>
            <a:spLocks noGrp="1"/>
          </p:cNvSpPr>
          <p:nvPr>
            <p:ph idx="1"/>
          </p:nvPr>
        </p:nvSpPr>
        <p:spPr>
          <a:xfrm>
            <a:off x="457200" y="1371600"/>
            <a:ext cx="8229600" cy="4754563"/>
          </a:xfrm>
          <a:solidFill>
            <a:schemeClr val="tx2">
              <a:lumMod val="20000"/>
              <a:lumOff val="80000"/>
            </a:schemeClr>
          </a:solidFill>
        </p:spPr>
        <p:txBody>
          <a:bodyPr>
            <a:normAutofit lnSpcReduction="10000"/>
          </a:bodyPr>
          <a:lstStyle/>
          <a:p>
            <a:r>
              <a:rPr lang="en-US" dirty="0" smtClean="0"/>
              <a:t>Re-appropriation: modified outlays now immediately visible with correction in the database</a:t>
            </a:r>
          </a:p>
          <a:p>
            <a:pPr>
              <a:buNone/>
            </a:pPr>
            <a:endParaRPr lang="en-US" dirty="0" smtClean="0"/>
          </a:p>
          <a:p>
            <a:r>
              <a:rPr lang="en-US" b="1" dirty="0" smtClean="0"/>
              <a:t>ALL</a:t>
            </a:r>
            <a:r>
              <a:rPr lang="en-US" dirty="0" smtClean="0"/>
              <a:t> </a:t>
            </a:r>
            <a:r>
              <a:rPr lang="en-US" dirty="0" err="1" smtClean="0"/>
              <a:t>reappropriations</a:t>
            </a:r>
            <a:r>
              <a:rPr lang="en-US" dirty="0" smtClean="0"/>
              <a:t> to be effected only through this module.</a:t>
            </a:r>
          </a:p>
          <a:p>
            <a:pPr>
              <a:buNone/>
            </a:pPr>
            <a:endParaRPr lang="en-US" dirty="0" smtClean="0"/>
          </a:p>
          <a:p>
            <a:r>
              <a:rPr lang="en-US" dirty="0" smtClean="0"/>
              <a:t>Exchequer : Receipt of request &amp; dispatch of orders </a:t>
            </a:r>
            <a:r>
              <a:rPr lang="en-US" dirty="0" err="1" smtClean="0"/>
              <a:t>speedened</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a:solidFill>
            <a:schemeClr val="bg1"/>
          </a:solidFill>
        </p:spPr>
        <p:txBody>
          <a:bodyPr/>
          <a:lstStyle/>
          <a:p>
            <a:r>
              <a:rPr lang="en-US" b="1" dirty="0" smtClean="0"/>
              <a:t>Facilitating processes</a:t>
            </a:r>
            <a:endParaRPr lang="en-US" b="1" dirty="0"/>
          </a:p>
        </p:txBody>
      </p:sp>
      <p:sp>
        <p:nvSpPr>
          <p:cNvPr id="3" name="Content Placeholder 2"/>
          <p:cNvSpPr>
            <a:spLocks noGrp="1"/>
          </p:cNvSpPr>
          <p:nvPr>
            <p:ph idx="1"/>
          </p:nvPr>
        </p:nvSpPr>
        <p:spPr>
          <a:xfrm>
            <a:off x="457200" y="1066800"/>
            <a:ext cx="8229600" cy="5334000"/>
          </a:xfrm>
          <a:solidFill>
            <a:schemeClr val="tx2">
              <a:lumMod val="20000"/>
              <a:lumOff val="80000"/>
            </a:schemeClr>
          </a:solidFill>
        </p:spPr>
        <p:txBody>
          <a:bodyPr>
            <a:normAutofit fontScale="85000" lnSpcReduction="20000"/>
          </a:bodyPr>
          <a:lstStyle/>
          <a:p>
            <a:pPr algn="just"/>
            <a:r>
              <a:rPr lang="en-US" dirty="0" smtClean="0"/>
              <a:t>Reappropriation orders clubbed and powers delegated to Rs. 2.5 crore; full powers for LAW Book items ; ZR’s powers </a:t>
            </a:r>
            <a:r>
              <a:rPr lang="en-US" dirty="0" err="1" smtClean="0"/>
              <a:t>upto</a:t>
            </a:r>
            <a:r>
              <a:rPr lang="en-US" dirty="0" smtClean="0"/>
              <a:t> Rs.2.5 crore for Reappropriation between itemized Pink Book items &amp; </a:t>
            </a:r>
            <a:r>
              <a:rPr lang="en-US" dirty="0" err="1" smtClean="0"/>
              <a:t>Lumpsum</a:t>
            </a:r>
            <a:r>
              <a:rPr lang="en-US" dirty="0" smtClean="0"/>
              <a:t> provisions; </a:t>
            </a:r>
          </a:p>
          <a:p>
            <a:pPr algn="just">
              <a:buNone/>
            </a:pPr>
            <a:endParaRPr lang="en-US" dirty="0" smtClean="0"/>
          </a:p>
          <a:p>
            <a:pPr algn="just"/>
            <a:r>
              <a:rPr lang="en-US" dirty="0" smtClean="0"/>
              <a:t>Request that the </a:t>
            </a:r>
            <a:r>
              <a:rPr lang="en-US" dirty="0" err="1" smtClean="0"/>
              <a:t>proforma</a:t>
            </a:r>
            <a:r>
              <a:rPr lang="en-US" dirty="0" smtClean="0"/>
              <a:t> appended to Board’s letter number 2011-B-174 dated 3.7.2015 be strictly adhered to.</a:t>
            </a:r>
          </a:p>
          <a:p>
            <a:pPr algn="just">
              <a:buNone/>
            </a:pPr>
            <a:endParaRPr lang="en-US" dirty="0" smtClean="0"/>
          </a:p>
          <a:p>
            <a:pPr algn="just"/>
            <a:r>
              <a:rPr lang="en-US" dirty="0" smtClean="0"/>
              <a:t>Reverse Reappropriation </a:t>
            </a:r>
          </a:p>
          <a:p>
            <a:pPr algn="just">
              <a:buNone/>
            </a:pPr>
            <a:endParaRPr lang="en-US" dirty="0" smtClean="0"/>
          </a:p>
          <a:p>
            <a:pPr algn="just"/>
            <a:r>
              <a:rPr lang="en-US" dirty="0" smtClean="0"/>
              <a:t>Post-facto approval sought for higher expenditure already incurred through </a:t>
            </a:r>
            <a:r>
              <a:rPr lang="en-US" dirty="0" err="1" smtClean="0"/>
              <a:t>Reappropriations</a:t>
            </a:r>
            <a:endParaRPr lang="en-US" dirty="0" smtClean="0"/>
          </a:p>
          <a:p>
            <a:pPr algn="just">
              <a:buNone/>
            </a:pPr>
            <a:endParaRPr lang="en-US" dirty="0" smtClean="0"/>
          </a:p>
          <a:p>
            <a:pPr algn="just"/>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Facilitating processes</a:t>
            </a:r>
            <a:endParaRPr lang="en-US" dirty="0"/>
          </a:p>
        </p:txBody>
      </p:sp>
      <p:sp>
        <p:nvSpPr>
          <p:cNvPr id="3" name="Content Placeholder 2"/>
          <p:cNvSpPr>
            <a:spLocks noGrp="1"/>
          </p:cNvSpPr>
          <p:nvPr>
            <p:ph idx="1"/>
          </p:nvPr>
        </p:nvSpPr>
        <p:spPr>
          <a:xfrm>
            <a:off x="457200" y="1295400"/>
            <a:ext cx="8229600" cy="4830763"/>
          </a:xfrm>
          <a:solidFill>
            <a:schemeClr val="tx2">
              <a:lumMod val="20000"/>
              <a:lumOff val="80000"/>
            </a:schemeClr>
          </a:solidFill>
        </p:spPr>
        <p:txBody>
          <a:bodyPr/>
          <a:lstStyle/>
          <a:p>
            <a:pPr algn="just"/>
            <a:r>
              <a:rPr lang="en-US" dirty="0" smtClean="0"/>
              <a:t>Re-vamping of Budget Call letter</a:t>
            </a:r>
          </a:p>
          <a:p>
            <a:pPr algn="just">
              <a:buNone/>
            </a:pPr>
            <a:endParaRPr lang="en-US" dirty="0" smtClean="0"/>
          </a:p>
          <a:p>
            <a:pPr algn="just"/>
            <a:r>
              <a:rPr lang="en-US" dirty="0" smtClean="0"/>
              <a:t>Shared Budget folder for dissemination of issues, policy, instructions etc.</a:t>
            </a:r>
          </a:p>
          <a:p>
            <a:pPr algn="just">
              <a:buNone/>
            </a:pPr>
            <a:endParaRPr lang="en-US" dirty="0" smtClean="0"/>
          </a:p>
          <a:p>
            <a:pPr algn="just"/>
            <a:r>
              <a:rPr lang="en-US" dirty="0" smtClean="0"/>
              <a:t>Comprehensive Economy Instructions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Recurring savings of paper</a:t>
            </a:r>
            <a:endParaRPr lang="en-US" b="1" dirty="0"/>
          </a:p>
        </p:txBody>
      </p:sp>
      <p:sp>
        <p:nvSpPr>
          <p:cNvPr id="3" name="Content Placeholder 2"/>
          <p:cNvSpPr>
            <a:spLocks noGrp="1"/>
          </p:cNvSpPr>
          <p:nvPr>
            <p:ph idx="1"/>
          </p:nvPr>
        </p:nvSpPr>
        <p:spPr>
          <a:xfrm>
            <a:off x="457200" y="1447800"/>
            <a:ext cx="8229600" cy="4678363"/>
          </a:xfrm>
          <a:solidFill>
            <a:schemeClr val="tx2">
              <a:lumMod val="20000"/>
              <a:lumOff val="80000"/>
            </a:schemeClr>
          </a:solidFill>
        </p:spPr>
        <p:txBody>
          <a:bodyPr/>
          <a:lstStyle/>
          <a:p>
            <a:r>
              <a:rPr lang="en-US" dirty="0" smtClean="0"/>
              <a:t>Previously, Pink Book was one consolidated document for all zones. </a:t>
            </a:r>
          </a:p>
          <a:p>
            <a:r>
              <a:rPr lang="en-US" dirty="0" smtClean="0"/>
              <a:t>Consumed  more than 12 lakh sheets of paper approximately</a:t>
            </a:r>
          </a:p>
          <a:p>
            <a:r>
              <a:rPr lang="en-US" dirty="0" smtClean="0"/>
              <a:t>In Budget 2015-16, Zone-wise Pink Book introduced.</a:t>
            </a:r>
          </a:p>
          <a:p>
            <a:r>
              <a:rPr lang="en-US" dirty="0" smtClean="0"/>
              <a:t>Recurring savings of more than 1.4 million pages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a:solidFill>
            <a:schemeClr val="bg1"/>
          </a:solidFill>
        </p:spPr>
        <p:txBody>
          <a:bodyPr/>
          <a:lstStyle/>
          <a:p>
            <a:r>
              <a:rPr lang="en-US" b="1" dirty="0" smtClean="0"/>
              <a:t>Redefining relationship with </a:t>
            </a:r>
            <a:r>
              <a:rPr lang="en-US" b="1" dirty="0" err="1" smtClean="0"/>
              <a:t>MoF</a:t>
            </a:r>
            <a:r>
              <a:rPr lang="en-US" b="1" dirty="0" smtClean="0"/>
              <a:t> </a:t>
            </a:r>
            <a:endParaRPr lang="en-US" b="1" dirty="0"/>
          </a:p>
        </p:txBody>
      </p:sp>
      <p:sp>
        <p:nvSpPr>
          <p:cNvPr id="3" name="Content Placeholder 2"/>
          <p:cNvSpPr>
            <a:spLocks noGrp="1"/>
          </p:cNvSpPr>
          <p:nvPr>
            <p:ph idx="1"/>
          </p:nvPr>
        </p:nvSpPr>
        <p:spPr>
          <a:xfrm>
            <a:off x="457200" y="1143000"/>
            <a:ext cx="8229600" cy="5334000"/>
          </a:xfrm>
          <a:solidFill>
            <a:schemeClr val="tx2">
              <a:lumMod val="20000"/>
              <a:lumOff val="80000"/>
            </a:schemeClr>
          </a:solidFill>
        </p:spPr>
        <p:txBody>
          <a:bodyPr>
            <a:normAutofit fontScale="70000" lnSpcReduction="20000"/>
          </a:bodyPr>
          <a:lstStyle/>
          <a:p>
            <a:r>
              <a:rPr lang="en-US" dirty="0" smtClean="0"/>
              <a:t>Intention to redefine methodology of dividend computation and bring in more reliefs</a:t>
            </a:r>
          </a:p>
          <a:p>
            <a:pPr lvl="0">
              <a:buNone/>
            </a:pPr>
            <a:r>
              <a:rPr lang="en-US" b="1" i="1" dirty="0" smtClean="0"/>
              <a:t>CURRENT LIABILITIES ABOSRBED BY IR AND LIKELY CONCERNS </a:t>
            </a:r>
            <a:endParaRPr lang="en-US" i="1" dirty="0" smtClean="0"/>
          </a:p>
          <a:p>
            <a:pPr lvl="0"/>
            <a:r>
              <a:rPr lang="en-US" dirty="0" smtClean="0"/>
              <a:t>Konkan Rail Corporation Ltd</a:t>
            </a:r>
          </a:p>
          <a:p>
            <a:pPr lvl="0"/>
            <a:r>
              <a:rPr lang="en-US" dirty="0" smtClean="0"/>
              <a:t>KMRCL</a:t>
            </a:r>
          </a:p>
          <a:p>
            <a:pPr lvl="0"/>
            <a:r>
              <a:rPr lang="en-US" dirty="0" smtClean="0"/>
              <a:t>IRFC debt; incremental debt on account of augmented borrowing in the </a:t>
            </a:r>
            <a:r>
              <a:rPr lang="en-US" dirty="0" err="1" smtClean="0"/>
              <a:t>fututre</a:t>
            </a:r>
            <a:endParaRPr lang="en-US" dirty="0" smtClean="0"/>
          </a:p>
          <a:p>
            <a:pPr lvl="0"/>
            <a:r>
              <a:rPr lang="en-US" dirty="0" smtClean="0"/>
              <a:t>Impact of 7</a:t>
            </a:r>
            <a:r>
              <a:rPr lang="en-US" baseline="30000" dirty="0" smtClean="0"/>
              <a:t>th</a:t>
            </a:r>
            <a:r>
              <a:rPr lang="en-US" dirty="0" smtClean="0"/>
              <a:t> Pay Commission</a:t>
            </a:r>
          </a:p>
          <a:p>
            <a:pPr lvl="0"/>
            <a:r>
              <a:rPr lang="en-US" dirty="0" smtClean="0"/>
              <a:t>Requirement for DRF, DF; Operating Losses on Uneconomic Branch Lines.</a:t>
            </a:r>
          </a:p>
          <a:p>
            <a:pPr lvl="0">
              <a:buNone/>
            </a:pPr>
            <a:r>
              <a:rPr lang="en-US" b="1" i="1" dirty="0" smtClean="0"/>
              <a:t>ISSUES</a:t>
            </a:r>
            <a:endParaRPr lang="en-US" i="1" dirty="0" smtClean="0"/>
          </a:p>
          <a:p>
            <a:pPr lvl="0"/>
            <a:r>
              <a:rPr lang="en-US" dirty="0" smtClean="0"/>
              <a:t>Ring Fencing of GBS by </a:t>
            </a:r>
            <a:r>
              <a:rPr lang="en-US" dirty="0" err="1" smtClean="0"/>
              <a:t>MoF</a:t>
            </a:r>
            <a:endParaRPr lang="en-US" dirty="0" smtClean="0"/>
          </a:p>
          <a:p>
            <a:pPr lvl="0"/>
            <a:r>
              <a:rPr lang="en-US" dirty="0" smtClean="0"/>
              <a:t>Higher GBS translates into higher Dividend, paid in perpetuity</a:t>
            </a:r>
          </a:p>
          <a:p>
            <a:pPr lvl="0"/>
            <a:r>
              <a:rPr lang="en-US" dirty="0" smtClean="0"/>
              <a:t>Debt Servicing of EBR(IF)</a:t>
            </a:r>
          </a:p>
          <a:p>
            <a:pPr lvl="0"/>
            <a:r>
              <a:rPr lang="en-US" dirty="0" smtClean="0"/>
              <a:t>No scope of squeezing costs; subsidies a living reality</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1"/>
          </a:solidFill>
        </p:spPr>
        <p:txBody>
          <a:bodyPr>
            <a:normAutofit fontScale="90000"/>
          </a:bodyPr>
          <a:lstStyle/>
          <a:p>
            <a:r>
              <a:rPr lang="en-US" b="1" dirty="0" err="1" smtClean="0"/>
              <a:t>Contd</a:t>
            </a:r>
            <a:r>
              <a:rPr lang="en-US" b="1" dirty="0" smtClean="0"/>
              <a:t>…</a:t>
            </a:r>
            <a:endParaRPr lang="en-US" b="1" dirty="0"/>
          </a:p>
        </p:txBody>
      </p:sp>
      <p:sp>
        <p:nvSpPr>
          <p:cNvPr id="3" name="Content Placeholder 2"/>
          <p:cNvSpPr>
            <a:spLocks noGrp="1"/>
          </p:cNvSpPr>
          <p:nvPr>
            <p:ph idx="1"/>
          </p:nvPr>
        </p:nvSpPr>
        <p:spPr>
          <a:xfrm>
            <a:off x="457200" y="1143000"/>
            <a:ext cx="8229600" cy="4983163"/>
          </a:xfrm>
          <a:solidFill>
            <a:schemeClr val="tx2">
              <a:lumMod val="20000"/>
              <a:lumOff val="80000"/>
            </a:schemeClr>
          </a:solidFill>
        </p:spPr>
        <p:txBody>
          <a:bodyPr>
            <a:normAutofit/>
          </a:bodyPr>
          <a:lstStyle/>
          <a:p>
            <a:pPr lvl="0" algn="just"/>
            <a:r>
              <a:rPr lang="en-US" dirty="0" smtClean="0"/>
              <a:t>Rate of dividend for 2014-15 and 2015-16 </a:t>
            </a:r>
          </a:p>
          <a:p>
            <a:pPr lvl="0" algn="just"/>
            <a:r>
              <a:rPr lang="en-US" dirty="0" smtClean="0"/>
              <a:t>All National Projects and Projects of National Importance including identified strategic and border area projects be declared dividend free or eligible for subsidy relief on dividend liability and further that Dedicated Freight Corridors to be considered at par with new lines for relief in dividend payment.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517525"/>
          </a:xfrm>
        </p:spPr>
        <p:txBody>
          <a:bodyPr>
            <a:normAutofit fontScale="90000"/>
          </a:bodyPr>
          <a:lstStyle/>
          <a:p>
            <a:pPr eaLnBrk="1" hangingPunct="1"/>
            <a:r>
              <a:rPr lang="en-US" altLang="ja-JP" sz="4000" b="1" smtClean="0">
                <a:solidFill>
                  <a:srgbClr val="0070C0"/>
                </a:solidFill>
                <a:latin typeface="Book Antiqua" pitchFamily="18" charset="0"/>
                <a:ea typeface="ＭＳ Ｐゴシック" pitchFamily="34" charset="-128"/>
              </a:rPr>
              <a:t>Components of O.R.</a:t>
            </a:r>
          </a:p>
        </p:txBody>
      </p:sp>
      <p:graphicFrame>
        <p:nvGraphicFramePr>
          <p:cNvPr id="5" name="Content Placeholder 4"/>
          <p:cNvGraphicFramePr>
            <a:graphicFrameLocks noGrp="1"/>
          </p:cNvGraphicFramePr>
          <p:nvPr>
            <p:ph idx="1"/>
          </p:nvPr>
        </p:nvGraphicFramePr>
        <p:xfrm>
          <a:off x="198438" y="1719263"/>
          <a:ext cx="8732520" cy="4690076"/>
        </p:xfrm>
        <a:graphic>
          <a:graphicData uri="http://schemas.openxmlformats.org/drawingml/2006/table">
            <a:tbl>
              <a:tblPr firstRow="1" bandRow="1">
                <a:tableStyleId>{5C22544A-7EE6-4342-B048-85BDC9FD1C3A}</a:tableStyleId>
              </a:tblPr>
              <a:tblGrid>
                <a:gridCol w="2910840"/>
                <a:gridCol w="2575560"/>
                <a:gridCol w="3246120"/>
              </a:tblGrid>
              <a:tr h="693503">
                <a:tc>
                  <a:txBody>
                    <a:bodyPr/>
                    <a:lstStyle/>
                    <a:p>
                      <a:pPr algn="ctr"/>
                      <a:r>
                        <a:rPr lang="en-US" sz="2400" b="1" dirty="0" smtClean="0"/>
                        <a:t>ITEM</a:t>
                      </a:r>
                      <a:endParaRPr lang="en-US" sz="2400" b="1" dirty="0"/>
                    </a:p>
                  </a:txBody>
                  <a:tcPr/>
                </a:tc>
                <a:tc>
                  <a:txBody>
                    <a:bodyPr/>
                    <a:lstStyle/>
                    <a:p>
                      <a:pPr algn="ctr"/>
                      <a:r>
                        <a:rPr lang="en-US" sz="2400" b="1" dirty="0" smtClean="0"/>
                        <a:t>Share in Pie</a:t>
                      </a:r>
                      <a:endParaRPr lang="en-US" sz="2400" b="1" dirty="0"/>
                    </a:p>
                  </a:txBody>
                  <a:tcPr/>
                </a:tc>
                <a:tc>
                  <a:txBody>
                    <a:bodyPr/>
                    <a:lstStyle/>
                    <a:p>
                      <a:pPr algn="ctr"/>
                      <a:r>
                        <a:rPr lang="en-US" sz="2400" b="1" dirty="0" smtClean="0"/>
                        <a:t>% growth over COPPY</a:t>
                      </a:r>
                      <a:endParaRPr lang="en-US" sz="2400" b="1" dirty="0"/>
                    </a:p>
                  </a:txBody>
                  <a:tcPr/>
                </a:tc>
              </a:tr>
              <a:tr h="584079">
                <a:tc>
                  <a:txBody>
                    <a:bodyPr/>
                    <a:lstStyle/>
                    <a:p>
                      <a:pPr algn="ctr"/>
                      <a:r>
                        <a:rPr lang="en-US" sz="2400" b="1" dirty="0" smtClean="0"/>
                        <a:t>Staff costs  </a:t>
                      </a:r>
                      <a:endParaRPr lang="en-US" sz="2400" b="1" dirty="0"/>
                    </a:p>
                  </a:txBody>
                  <a:tcPr/>
                </a:tc>
                <a:tc>
                  <a:txBody>
                    <a:bodyPr/>
                    <a:lstStyle/>
                    <a:p>
                      <a:pPr algn="ctr"/>
                      <a:r>
                        <a:rPr lang="en-US" sz="2400" dirty="0" smtClean="0"/>
                        <a:t>49% of OWE</a:t>
                      </a:r>
                      <a:endParaRPr lang="en-US" sz="2400" dirty="0"/>
                    </a:p>
                  </a:txBody>
                  <a:tcPr/>
                </a:tc>
                <a:tc>
                  <a:txBody>
                    <a:bodyPr/>
                    <a:lstStyle/>
                    <a:p>
                      <a:pPr algn="ctr"/>
                      <a:r>
                        <a:rPr lang="en-US" sz="2400" dirty="0" smtClean="0"/>
                        <a:t>13%</a:t>
                      </a:r>
                      <a:endParaRPr lang="en-US" sz="2400" dirty="0"/>
                    </a:p>
                  </a:txBody>
                  <a:tcPr/>
                </a:tc>
              </a:tr>
              <a:tr h="646578">
                <a:tc>
                  <a:txBody>
                    <a:bodyPr/>
                    <a:lstStyle/>
                    <a:p>
                      <a:pPr algn="ctr"/>
                      <a:r>
                        <a:rPr lang="en-US" sz="2400" b="1" dirty="0" smtClean="0"/>
                        <a:t>Fuel</a:t>
                      </a:r>
                      <a:endParaRPr lang="en-US" sz="2400" b="1" dirty="0"/>
                    </a:p>
                  </a:txBody>
                  <a:tcPr/>
                </a:tc>
                <a:tc>
                  <a:txBody>
                    <a:bodyPr/>
                    <a:lstStyle/>
                    <a:p>
                      <a:pPr algn="ctr"/>
                      <a:r>
                        <a:rPr lang="en-US" sz="2400" dirty="0" smtClean="0"/>
                        <a:t>25% of OWE</a:t>
                      </a:r>
                      <a:endParaRPr lang="en-US" sz="2400" dirty="0"/>
                    </a:p>
                  </a:txBody>
                  <a:tcPr/>
                </a:tc>
                <a:tc>
                  <a:txBody>
                    <a:bodyPr/>
                    <a:lstStyle/>
                    <a:p>
                      <a:pPr algn="ctr"/>
                      <a:r>
                        <a:rPr lang="en-US" sz="2400" dirty="0" smtClean="0"/>
                        <a:t>4%</a:t>
                      </a:r>
                      <a:endParaRPr lang="en-US" sz="2400" dirty="0"/>
                    </a:p>
                  </a:txBody>
                  <a:tcPr/>
                </a:tc>
              </a:tr>
              <a:tr h="574736">
                <a:tc>
                  <a:txBody>
                    <a:bodyPr/>
                    <a:lstStyle/>
                    <a:p>
                      <a:pPr algn="ctr"/>
                      <a:r>
                        <a:rPr lang="en-US" sz="2400" b="1" dirty="0" smtClean="0"/>
                        <a:t>Stores</a:t>
                      </a:r>
                      <a:endParaRPr lang="en-US" sz="2400" b="1" dirty="0"/>
                    </a:p>
                  </a:txBody>
                  <a:tcPr/>
                </a:tc>
                <a:tc>
                  <a:txBody>
                    <a:bodyPr/>
                    <a:lstStyle/>
                    <a:p>
                      <a:pPr algn="ctr"/>
                      <a:r>
                        <a:rPr lang="en-US" sz="2400" dirty="0" smtClean="0"/>
                        <a:t>5% of OWE</a:t>
                      </a:r>
                      <a:endParaRPr lang="en-US" sz="2400" dirty="0"/>
                    </a:p>
                  </a:txBody>
                  <a:tcPr/>
                </a:tc>
                <a:tc>
                  <a:txBody>
                    <a:bodyPr/>
                    <a:lstStyle/>
                    <a:p>
                      <a:pPr algn="ctr"/>
                      <a:r>
                        <a:rPr lang="en-US" sz="2400" dirty="0" smtClean="0"/>
                        <a:t>4%</a:t>
                      </a:r>
                      <a:endParaRPr lang="en-US" sz="2400" dirty="0"/>
                    </a:p>
                  </a:txBody>
                  <a:tcPr/>
                </a:tc>
              </a:tr>
              <a:tr h="664538">
                <a:tc>
                  <a:txBody>
                    <a:bodyPr/>
                    <a:lstStyle/>
                    <a:p>
                      <a:pPr algn="ctr"/>
                      <a:r>
                        <a:rPr lang="en-US" sz="2400" b="1" dirty="0" smtClean="0"/>
                        <a:t>Lease</a:t>
                      </a:r>
                      <a:endParaRPr lang="en-US" sz="2400" b="1" dirty="0"/>
                    </a:p>
                  </a:txBody>
                  <a:tcPr/>
                </a:tc>
                <a:tc>
                  <a:txBody>
                    <a:bodyPr/>
                    <a:lstStyle/>
                    <a:p>
                      <a:pPr algn="ctr"/>
                      <a:r>
                        <a:rPr lang="en-US" sz="2400" dirty="0" smtClean="0"/>
                        <a:t>7% of OWE</a:t>
                      </a:r>
                      <a:endParaRPr lang="en-US" sz="2400" dirty="0"/>
                    </a:p>
                  </a:txBody>
                  <a:tcPr/>
                </a:tc>
                <a:tc>
                  <a:txBody>
                    <a:bodyPr/>
                    <a:lstStyle/>
                    <a:p>
                      <a:pPr algn="ctr"/>
                      <a:r>
                        <a:rPr lang="en-US" sz="2400" dirty="0" smtClean="0"/>
                        <a:t>24%</a:t>
                      </a:r>
                      <a:endParaRPr lang="en-US" sz="2400" dirty="0"/>
                    </a:p>
                  </a:txBody>
                  <a:tcPr/>
                </a:tc>
              </a:tr>
              <a:tr h="556776">
                <a:tc>
                  <a:txBody>
                    <a:bodyPr/>
                    <a:lstStyle/>
                    <a:p>
                      <a:pPr algn="ctr"/>
                      <a:r>
                        <a:rPr lang="en-US" sz="2400" b="1" dirty="0" smtClean="0"/>
                        <a:t>Others</a:t>
                      </a:r>
                      <a:endParaRPr lang="en-US" sz="2400" b="1" dirty="0"/>
                    </a:p>
                  </a:txBody>
                  <a:tcPr/>
                </a:tc>
                <a:tc>
                  <a:txBody>
                    <a:bodyPr/>
                    <a:lstStyle/>
                    <a:p>
                      <a:pPr algn="ctr"/>
                      <a:r>
                        <a:rPr lang="en-US" sz="2400" dirty="0" smtClean="0"/>
                        <a:t>14 % of OWE</a:t>
                      </a:r>
                      <a:endParaRPr lang="en-US" sz="2400" dirty="0"/>
                    </a:p>
                  </a:txBody>
                  <a:tcPr/>
                </a:tc>
                <a:tc>
                  <a:txBody>
                    <a:bodyPr/>
                    <a:lstStyle/>
                    <a:p>
                      <a:pPr algn="ctr"/>
                      <a:r>
                        <a:rPr lang="en-US" sz="2400" dirty="0" smtClean="0"/>
                        <a:t>28%</a:t>
                      </a:r>
                      <a:endParaRPr lang="en-US" sz="2400" dirty="0"/>
                    </a:p>
                  </a:txBody>
                  <a:tcPr/>
                </a:tc>
              </a:tr>
              <a:tr h="969866">
                <a:tc gridSpan="3">
                  <a:txBody>
                    <a:bodyPr/>
                    <a:lstStyle/>
                    <a:p>
                      <a:pPr algn="l"/>
                      <a:r>
                        <a:rPr lang="en-US" sz="2400" b="1" dirty="0" smtClean="0"/>
                        <a:t>Other components</a:t>
                      </a:r>
                      <a:r>
                        <a:rPr lang="en-US" sz="2400" b="1" baseline="0" dirty="0" smtClean="0"/>
                        <a:t> for calculation of OR: Pension ( 17.5% growth over previous year) and DRF (6.7% growth over previous year)</a:t>
                      </a:r>
                      <a:endParaRPr lang="en-US" sz="2400" b="1" dirty="0"/>
                    </a:p>
                  </a:txBody>
                  <a:tcPr/>
                </a:tc>
                <a:tc hMerge="1">
                  <a:txBody>
                    <a:bodyPr/>
                    <a:lstStyle/>
                    <a:p>
                      <a:pPr algn="ctr"/>
                      <a:endParaRPr lang="en-US" dirty="0"/>
                    </a:p>
                  </a:txBody>
                  <a:tcPr/>
                </a:tc>
                <a:tc hMerge="1">
                  <a:txBody>
                    <a:bodyPr/>
                    <a:lstStyle/>
                    <a:p>
                      <a:endParaRPr lang="en-US" dirty="0"/>
                    </a:p>
                  </a:txBody>
                  <a:tcPr/>
                </a:tc>
              </a:tr>
            </a:tbl>
          </a:graphicData>
        </a:graphic>
      </p:graphicFrame>
      <p:sp>
        <p:nvSpPr>
          <p:cNvPr id="21539" name="Slide Number Placeholder 3"/>
          <p:cNvSpPr>
            <a:spLocks noGrp="1"/>
          </p:cNvSpPr>
          <p:nvPr>
            <p:ph type="sldNum" sz="quarter" idx="12"/>
          </p:nvPr>
        </p:nvSpPr>
        <p:spPr bwMode="auto">
          <a:noFill/>
          <a:ln>
            <a:miter lim="800000"/>
            <a:headEnd/>
            <a:tailEnd/>
          </a:ln>
        </p:spPr>
        <p:txBody>
          <a:bodyPr/>
          <a:lstStyle/>
          <a:p>
            <a:fld id="{40F6C7FC-828F-4A1F-8848-4DF147A56A93}" type="slidenum">
              <a:rPr lang="en-US" smtClean="0"/>
              <a:pPr/>
              <a:t>3</a:t>
            </a:fld>
            <a:endParaRPr lang="en-US" smtClean="0"/>
          </a:p>
        </p:txBody>
      </p:sp>
      <p:sp>
        <p:nvSpPr>
          <p:cNvPr id="21540" name="TextBox 5"/>
          <p:cNvSpPr txBox="1">
            <a:spLocks noChangeArrowheads="1"/>
          </p:cNvSpPr>
          <p:nvPr/>
        </p:nvSpPr>
        <p:spPr bwMode="auto">
          <a:xfrm>
            <a:off x="457200" y="517525"/>
            <a:ext cx="8229600" cy="1201738"/>
          </a:xfrm>
          <a:prstGeom prst="rect">
            <a:avLst/>
          </a:prstGeom>
          <a:noFill/>
          <a:ln w="9525">
            <a:noFill/>
            <a:miter lim="800000"/>
            <a:headEnd/>
            <a:tailEnd/>
          </a:ln>
        </p:spPr>
        <p:txBody>
          <a:bodyPr>
            <a:spAutoFit/>
          </a:bodyPr>
          <a:lstStyle/>
          <a:p>
            <a:r>
              <a:rPr lang="en-US" b="1"/>
              <a:t>Operating Ratio </a:t>
            </a:r>
            <a:r>
              <a:rPr lang="en-US"/>
              <a:t>= {(OWE excl. suspense) +Approp.to (DRF+Pension Fund)}</a:t>
            </a:r>
          </a:p>
          <a:p>
            <a:endParaRPr lang="en-US"/>
          </a:p>
          <a:p>
            <a:r>
              <a:rPr lang="en-US"/>
              <a:t>                                Total Earnings from (Pass.+Other Coach.+Goods+Sundry)</a:t>
            </a:r>
          </a:p>
          <a:p>
            <a:r>
              <a:rPr lang="en-US"/>
              <a:t>                               </a:t>
            </a:r>
          </a:p>
        </p:txBody>
      </p:sp>
      <p:cxnSp>
        <p:nvCxnSpPr>
          <p:cNvPr id="7" name="Straight Connector 6"/>
          <p:cNvCxnSpPr/>
          <p:nvPr/>
        </p:nvCxnSpPr>
        <p:spPr>
          <a:xfrm flipV="1">
            <a:off x="2492375" y="936625"/>
            <a:ext cx="6194425" cy="3175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381000" y="-274638"/>
            <a:ext cx="8229600" cy="960438"/>
          </a:xfrm>
        </p:spPr>
        <p:txBody>
          <a:bodyPr/>
          <a:lstStyle/>
          <a:p>
            <a:pPr eaLnBrk="1" hangingPunct="1"/>
            <a:r>
              <a:rPr lang="en-US" sz="4000" b="1" dirty="0" smtClean="0">
                <a:solidFill>
                  <a:srgbClr val="0000FF"/>
                </a:solidFill>
                <a:latin typeface="Book Antiqua" pitchFamily="18" charset="0"/>
                <a:ea typeface="ＭＳ Ｐゴシック" pitchFamily="34" charset="-128"/>
              </a:rPr>
              <a:t>  </a:t>
            </a:r>
            <a:r>
              <a:rPr lang="en-US" sz="3200" b="1" i="1" dirty="0" smtClean="0">
                <a:solidFill>
                  <a:srgbClr val="0000FF"/>
                </a:solidFill>
                <a:latin typeface="Book Antiqua" pitchFamily="18" charset="0"/>
                <a:ea typeface="ＭＳ Ｐゴシック" pitchFamily="34" charset="-128"/>
              </a:rPr>
              <a:t>IR : Performance to end of Nov’</a:t>
            </a:r>
            <a:r>
              <a:rPr lang="en-US" altLang="ja-JP" sz="3200" b="1" i="1" dirty="0" smtClean="0">
                <a:solidFill>
                  <a:srgbClr val="0000FF"/>
                </a:solidFill>
                <a:latin typeface="Book Antiqua" pitchFamily="18" charset="0"/>
                <a:ea typeface="ＭＳ Ｐゴシック" pitchFamily="34" charset="-128"/>
              </a:rPr>
              <a:t>15</a:t>
            </a:r>
            <a:endParaRPr lang="en-US" sz="3200" b="1" i="1" dirty="0" smtClean="0">
              <a:solidFill>
                <a:srgbClr val="0000FF"/>
              </a:solidFill>
              <a:latin typeface="Book Antiqua" pitchFamily="18" charset="0"/>
              <a:ea typeface="ＭＳ Ｐゴシック" pitchFamily="34" charset="-128"/>
            </a:endParaRPr>
          </a:p>
        </p:txBody>
      </p:sp>
      <p:sp>
        <p:nvSpPr>
          <p:cNvPr id="1028" name="Slide Number Placeholder 5"/>
          <p:cNvSpPr>
            <a:spLocks noGrp="1"/>
          </p:cNvSpPr>
          <p:nvPr>
            <p:ph type="sldNum" sz="quarter" idx="12"/>
          </p:nvPr>
        </p:nvSpPr>
        <p:spPr bwMode="auto">
          <a:noFill/>
          <a:ln>
            <a:miter lim="800000"/>
            <a:headEnd/>
            <a:tailEnd/>
          </a:ln>
        </p:spPr>
        <p:txBody>
          <a:bodyPr/>
          <a:lstStyle/>
          <a:p>
            <a:fld id="{E96C653E-365A-492A-8F50-5BA5BE08A29C}" type="slidenum">
              <a:rPr lang="en-US" smtClean="0"/>
              <a:pPr/>
              <a:t>4</a:t>
            </a:fld>
            <a:endParaRPr lang="en-US" smtClean="0"/>
          </a:p>
        </p:txBody>
      </p:sp>
      <p:sp>
        <p:nvSpPr>
          <p:cNvPr id="1029" name="TextBox 6"/>
          <p:cNvSpPr txBox="1">
            <a:spLocks noChangeArrowheads="1"/>
          </p:cNvSpPr>
          <p:nvPr/>
        </p:nvSpPr>
        <p:spPr bwMode="auto">
          <a:xfrm>
            <a:off x="6553200" y="244475"/>
            <a:ext cx="2057400" cy="306388"/>
          </a:xfrm>
          <a:prstGeom prst="rect">
            <a:avLst/>
          </a:prstGeom>
          <a:noFill/>
          <a:ln w="9525">
            <a:noFill/>
            <a:miter lim="800000"/>
            <a:headEnd/>
            <a:tailEnd/>
          </a:ln>
        </p:spPr>
        <p:txBody>
          <a:bodyPr>
            <a:spAutoFit/>
          </a:bodyPr>
          <a:lstStyle/>
          <a:p>
            <a:pPr algn="r"/>
            <a:r>
              <a:rPr lang="en-US" sz="1400">
                <a:latin typeface="Book Antiqua" pitchFamily="18" charset="0"/>
              </a:rPr>
              <a:t>(Rs. in crore)</a:t>
            </a:r>
          </a:p>
        </p:txBody>
      </p:sp>
      <p:graphicFrame>
        <p:nvGraphicFramePr>
          <p:cNvPr id="1026" name="Object 7"/>
          <p:cNvGraphicFramePr>
            <a:graphicFrameLocks noChangeAspect="1"/>
          </p:cNvGraphicFramePr>
          <p:nvPr/>
        </p:nvGraphicFramePr>
        <p:xfrm>
          <a:off x="222250" y="692150"/>
          <a:ext cx="8575675" cy="3990975"/>
        </p:xfrm>
        <a:graphic>
          <a:graphicData uri="http://schemas.openxmlformats.org/presentationml/2006/ole">
            <p:oleObj spid="_x0000_s3074" name="Worksheet" r:id="rId3" imgW="6126408" imgH="2842188" progId="Excel.Sheet.12">
              <p:embed/>
            </p:oleObj>
          </a:graphicData>
        </a:graphic>
      </p:graphicFrame>
      <p:sp>
        <p:nvSpPr>
          <p:cNvPr id="1030" name="TextBox 6"/>
          <p:cNvSpPr txBox="1">
            <a:spLocks noChangeArrowheads="1"/>
          </p:cNvSpPr>
          <p:nvPr/>
        </p:nvSpPr>
        <p:spPr bwMode="auto">
          <a:xfrm>
            <a:off x="819150" y="5076825"/>
            <a:ext cx="7791450" cy="923925"/>
          </a:xfrm>
          <a:prstGeom prst="rect">
            <a:avLst/>
          </a:prstGeom>
          <a:noFill/>
          <a:ln w="9525">
            <a:noFill/>
            <a:miter lim="800000"/>
            <a:headEnd/>
            <a:tailEnd/>
          </a:ln>
        </p:spPr>
        <p:txBody>
          <a:bodyPr>
            <a:spAutoFit/>
          </a:bodyPr>
          <a:lstStyle/>
          <a:p>
            <a:pPr marL="342900" indent="-342900" algn="just">
              <a:buFontTx/>
              <a:buAutoNum type="arabicPeriod"/>
            </a:pPr>
            <a:r>
              <a:rPr lang="en-US"/>
              <a:t>Earnings are higher over COPPY but lower than the target</a:t>
            </a:r>
          </a:p>
          <a:p>
            <a:pPr marL="342900" indent="-342900" algn="just">
              <a:buFontTx/>
              <a:buAutoNum type="arabicPeriod"/>
            </a:pPr>
            <a:r>
              <a:rPr lang="en-US"/>
              <a:t>Partly, they are higher over COPPY due to the impact of the fare &amp; freight revision implemented in June ’14 &amp; April’15.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457200" y="0"/>
            <a:ext cx="8229600" cy="723900"/>
          </a:xfrm>
        </p:spPr>
        <p:txBody>
          <a:bodyPr/>
          <a:lstStyle/>
          <a:p>
            <a:r>
              <a:rPr lang="en-US" sz="3200" b="1" i="1" dirty="0" smtClean="0">
                <a:solidFill>
                  <a:srgbClr val="0000FF"/>
                </a:solidFill>
                <a:latin typeface="Book Antiqua" pitchFamily="18" charset="0"/>
                <a:ea typeface="ＭＳ Ｐゴシック" pitchFamily="34" charset="-128"/>
              </a:rPr>
              <a:t>Trends in Expenditure </a:t>
            </a:r>
            <a:r>
              <a:rPr lang="en-US" sz="3200" b="1" i="1" dirty="0" err="1" smtClean="0">
                <a:solidFill>
                  <a:srgbClr val="0000FF"/>
                </a:solidFill>
                <a:latin typeface="Book Antiqua" pitchFamily="18" charset="0"/>
                <a:ea typeface="ＭＳ Ｐゴシック" pitchFamily="34" charset="-128"/>
              </a:rPr>
              <a:t>upto</a:t>
            </a:r>
            <a:r>
              <a:rPr lang="en-US" sz="3200" b="1" i="1" dirty="0" smtClean="0">
                <a:solidFill>
                  <a:srgbClr val="0000FF"/>
                </a:solidFill>
                <a:latin typeface="Book Antiqua" pitchFamily="18" charset="0"/>
                <a:ea typeface="ＭＳ Ｐゴシック" pitchFamily="34" charset="-128"/>
              </a:rPr>
              <a:t> Nov 2015</a:t>
            </a:r>
          </a:p>
        </p:txBody>
      </p:sp>
      <p:sp>
        <p:nvSpPr>
          <p:cNvPr id="2052" name="Slide Number Placeholder 3"/>
          <p:cNvSpPr>
            <a:spLocks noGrp="1"/>
          </p:cNvSpPr>
          <p:nvPr>
            <p:ph type="sldNum" sz="quarter" idx="12"/>
          </p:nvPr>
        </p:nvSpPr>
        <p:spPr bwMode="auto">
          <a:noFill/>
          <a:ln>
            <a:miter lim="800000"/>
            <a:headEnd/>
            <a:tailEnd/>
          </a:ln>
        </p:spPr>
        <p:txBody>
          <a:bodyPr/>
          <a:lstStyle/>
          <a:p>
            <a:fld id="{684D4839-B2FF-4774-B944-0DAB60FDB022}" type="slidenum">
              <a:rPr lang="en-US" smtClean="0"/>
              <a:pPr/>
              <a:t>5</a:t>
            </a:fld>
            <a:endParaRPr lang="en-US" smtClean="0"/>
          </a:p>
        </p:txBody>
      </p:sp>
      <p:graphicFrame>
        <p:nvGraphicFramePr>
          <p:cNvPr id="4099" name="Object 3"/>
          <p:cNvGraphicFramePr>
            <a:graphicFrameLocks noChangeAspect="1"/>
          </p:cNvGraphicFramePr>
          <p:nvPr/>
        </p:nvGraphicFramePr>
        <p:xfrm>
          <a:off x="609600" y="685800"/>
          <a:ext cx="7848600" cy="5913438"/>
        </p:xfrm>
        <a:graphic>
          <a:graphicData uri="http://schemas.openxmlformats.org/presentationml/2006/ole">
            <p:oleObj spid="_x0000_s4099" name="Worksheet" r:id="rId3" imgW="3476625" imgH="4581525"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334963"/>
            <a:ext cx="9144000" cy="1096963"/>
          </a:xfrm>
        </p:spPr>
        <p:txBody>
          <a:bodyPr/>
          <a:lstStyle/>
          <a:p>
            <a:r>
              <a:rPr lang="en-US" sz="4000" b="1" smtClean="0">
                <a:ea typeface="ＭＳ Ｐゴシック" pitchFamily="34" charset="-128"/>
              </a:rPr>
              <a:t>Commodity-wise Freight loading 2015-16</a:t>
            </a:r>
          </a:p>
        </p:txBody>
      </p:sp>
      <p:sp>
        <p:nvSpPr>
          <p:cNvPr id="12291" name="Slide Number Placeholder 2"/>
          <p:cNvSpPr>
            <a:spLocks noGrp="1"/>
          </p:cNvSpPr>
          <p:nvPr>
            <p:ph type="sldNum" sz="quarter" idx="12"/>
          </p:nvPr>
        </p:nvSpPr>
        <p:spPr bwMode="auto">
          <a:noFill/>
          <a:ln>
            <a:miter lim="800000"/>
            <a:headEnd/>
            <a:tailEnd/>
          </a:ln>
        </p:spPr>
        <p:txBody>
          <a:bodyPr/>
          <a:lstStyle/>
          <a:p>
            <a:fld id="{DDD5DFBD-5221-4CC9-9680-5A367B67445A}" type="slidenum">
              <a:rPr lang="en-US" smtClean="0"/>
              <a:pPr/>
              <a:t>6</a:t>
            </a:fld>
            <a:endParaRPr lang="en-US" smtClean="0"/>
          </a:p>
        </p:txBody>
      </p:sp>
      <p:graphicFrame>
        <p:nvGraphicFramePr>
          <p:cNvPr id="4" name="Table 3"/>
          <p:cNvGraphicFramePr>
            <a:graphicFrameLocks noGrp="1"/>
          </p:cNvGraphicFramePr>
          <p:nvPr/>
        </p:nvGraphicFramePr>
        <p:xfrm>
          <a:off x="228600" y="376238"/>
          <a:ext cx="8717280" cy="5833427"/>
        </p:xfrm>
        <a:graphic>
          <a:graphicData uri="http://schemas.openxmlformats.org/drawingml/2006/table">
            <a:tbl>
              <a:tblPr firstRow="1" bandRow="1">
                <a:tableStyleId>{5C22544A-7EE6-4342-B048-85BDC9FD1C3A}</a:tableStyleId>
              </a:tblPr>
              <a:tblGrid>
                <a:gridCol w="2575562"/>
                <a:gridCol w="1264920"/>
                <a:gridCol w="1249680"/>
                <a:gridCol w="1249680"/>
                <a:gridCol w="1203960"/>
                <a:gridCol w="1173478"/>
              </a:tblGrid>
              <a:tr h="683598">
                <a:tc>
                  <a:txBody>
                    <a:bodyPr/>
                    <a:lstStyle/>
                    <a:p>
                      <a:pPr algn="ctr"/>
                      <a:r>
                        <a:rPr lang="en-US" sz="2000" dirty="0" smtClean="0">
                          <a:latin typeface="Book Antiqua" pitchFamily="18" charset="0"/>
                        </a:rPr>
                        <a:t>Commodity           (In MT)</a:t>
                      </a:r>
                      <a:endParaRPr lang="en-US" sz="2000" dirty="0">
                        <a:latin typeface="Book Antiqua" pitchFamily="18" charset="0"/>
                      </a:endParaRPr>
                    </a:p>
                  </a:txBody>
                  <a:tcPr/>
                </a:tc>
                <a:tc>
                  <a:txBody>
                    <a:bodyPr/>
                    <a:lstStyle/>
                    <a:p>
                      <a:pPr algn="ctr"/>
                      <a:r>
                        <a:rPr lang="en-US" sz="2000" dirty="0" smtClean="0">
                          <a:latin typeface="Book Antiqua" pitchFamily="18" charset="0"/>
                        </a:rPr>
                        <a:t>15-16 target</a:t>
                      </a:r>
                      <a:endParaRPr lang="en-US" sz="2000" dirty="0">
                        <a:latin typeface="Book Antiqua" pitchFamily="18" charset="0"/>
                      </a:endParaRPr>
                    </a:p>
                  </a:txBody>
                  <a:tcPr/>
                </a:tc>
                <a:tc>
                  <a:txBody>
                    <a:bodyPr/>
                    <a:lstStyle/>
                    <a:p>
                      <a:pPr algn="ctr"/>
                      <a:r>
                        <a:rPr lang="en-US" sz="2000" dirty="0" smtClean="0">
                          <a:latin typeface="Book Antiqua" pitchFamily="18" charset="0"/>
                        </a:rPr>
                        <a:t>Nov</a:t>
                      </a:r>
                      <a:r>
                        <a:rPr lang="en-US" sz="2000" baseline="0" dirty="0" smtClean="0">
                          <a:latin typeface="Book Antiqua" pitchFamily="18" charset="0"/>
                        </a:rPr>
                        <a:t> 15</a:t>
                      </a:r>
                      <a:endParaRPr lang="en-US" sz="2000" dirty="0">
                        <a:latin typeface="Book Antiqua" pitchFamily="18" charset="0"/>
                      </a:endParaRPr>
                    </a:p>
                  </a:txBody>
                  <a:tcPr/>
                </a:tc>
                <a:tc>
                  <a:txBody>
                    <a:bodyPr/>
                    <a:lstStyle/>
                    <a:p>
                      <a:pPr algn="ctr"/>
                      <a:r>
                        <a:rPr lang="en-US" sz="2000" dirty="0" smtClean="0">
                          <a:latin typeface="Book Antiqua" pitchFamily="18" charset="0"/>
                        </a:rPr>
                        <a:t>Nov 14</a:t>
                      </a:r>
                      <a:endParaRPr lang="en-US" sz="2000" dirty="0">
                        <a:latin typeface="Book Antiqua" pitchFamily="18" charset="0"/>
                      </a:endParaRPr>
                    </a:p>
                  </a:txBody>
                  <a:tcPr/>
                </a:tc>
                <a:tc>
                  <a:txBody>
                    <a:bodyPr/>
                    <a:lstStyle/>
                    <a:p>
                      <a:pPr algn="ctr"/>
                      <a:r>
                        <a:rPr lang="en-US" sz="2000" dirty="0" smtClean="0">
                          <a:latin typeface="Book Antiqua" pitchFamily="18" charset="0"/>
                        </a:rPr>
                        <a:t>Var. over BP</a:t>
                      </a:r>
                      <a:endParaRPr lang="en-US" sz="2000" dirty="0">
                        <a:latin typeface="Book Antiqua" pitchFamily="18" charset="0"/>
                      </a:endParaRPr>
                    </a:p>
                  </a:txBody>
                  <a:tcPr/>
                </a:tc>
                <a:tc>
                  <a:txBody>
                    <a:bodyPr/>
                    <a:lstStyle/>
                    <a:p>
                      <a:pPr algn="ctr"/>
                      <a:r>
                        <a:rPr lang="en-US" sz="2000" dirty="0" smtClean="0">
                          <a:latin typeface="Book Antiqua" pitchFamily="18" charset="0"/>
                        </a:rPr>
                        <a:t>Var.</a:t>
                      </a:r>
                      <a:r>
                        <a:rPr lang="en-US" sz="2000" baseline="0" dirty="0" smtClean="0">
                          <a:latin typeface="Book Antiqua" pitchFamily="18" charset="0"/>
                        </a:rPr>
                        <a:t> over COPPY</a:t>
                      </a:r>
                      <a:endParaRPr lang="en-US" sz="2000" dirty="0">
                        <a:latin typeface="Book Antiqua" pitchFamily="18" charset="0"/>
                      </a:endParaRPr>
                    </a:p>
                  </a:txBody>
                  <a:tcPr/>
                </a:tc>
              </a:tr>
              <a:tr h="443547">
                <a:tc>
                  <a:txBody>
                    <a:bodyPr/>
                    <a:lstStyle/>
                    <a:p>
                      <a:pPr algn="l"/>
                      <a:r>
                        <a:rPr lang="en-US" sz="2000" dirty="0" smtClean="0">
                          <a:latin typeface="Book Antiqua" pitchFamily="18" charset="0"/>
                        </a:rPr>
                        <a:t>COAL</a:t>
                      </a:r>
                      <a:endParaRPr lang="en-US" sz="2000" dirty="0">
                        <a:latin typeface="Book Antiqua" pitchFamily="18" charset="0"/>
                      </a:endParaRPr>
                    </a:p>
                  </a:txBody>
                  <a:tcPr/>
                </a:tc>
                <a:tc>
                  <a:txBody>
                    <a:bodyPr/>
                    <a:lstStyle/>
                    <a:p>
                      <a:pPr algn="ctr"/>
                      <a:r>
                        <a:rPr lang="en-US" sz="2000" dirty="0" smtClean="0">
                          <a:latin typeface="Book Antiqua" pitchFamily="18" charset="0"/>
                        </a:rPr>
                        <a:t>585</a:t>
                      </a:r>
                      <a:endParaRPr lang="en-US" sz="2000" dirty="0">
                        <a:latin typeface="Book Antiqua" pitchFamily="18" charset="0"/>
                      </a:endParaRPr>
                    </a:p>
                  </a:txBody>
                  <a:tcPr/>
                </a:tc>
                <a:tc>
                  <a:txBody>
                    <a:bodyPr/>
                    <a:lstStyle/>
                    <a:p>
                      <a:pPr algn="ctr"/>
                      <a:r>
                        <a:rPr lang="en-US" sz="2000" dirty="0" smtClean="0">
                          <a:latin typeface="Book Antiqua" pitchFamily="18" charset="0"/>
                        </a:rPr>
                        <a:t>360.46</a:t>
                      </a:r>
                      <a:endParaRPr lang="en-US" sz="2000" dirty="0">
                        <a:latin typeface="Book Antiqua" pitchFamily="18" charset="0"/>
                      </a:endParaRPr>
                    </a:p>
                  </a:txBody>
                  <a:tcPr/>
                </a:tc>
                <a:tc>
                  <a:txBody>
                    <a:bodyPr/>
                    <a:lstStyle/>
                    <a:p>
                      <a:pPr algn="ctr"/>
                      <a:r>
                        <a:rPr lang="en-US" sz="2000" dirty="0" smtClean="0">
                          <a:latin typeface="Book Antiqua" pitchFamily="18" charset="0"/>
                        </a:rPr>
                        <a:t>351.43</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-22.11</a:t>
                      </a:r>
                      <a:endParaRPr lang="en-US" sz="2000" b="1" dirty="0">
                        <a:solidFill>
                          <a:srgbClr val="FF0000"/>
                        </a:solidFill>
                        <a:latin typeface="Book Antiqua" pitchFamily="18" charset="0"/>
                      </a:endParaRPr>
                    </a:p>
                  </a:txBody>
                  <a:tcPr/>
                </a:tc>
                <a:tc>
                  <a:txBody>
                    <a:bodyPr/>
                    <a:lstStyle/>
                    <a:p>
                      <a:pPr algn="ctr"/>
                      <a:r>
                        <a:rPr lang="en-US" sz="2000" dirty="0" smtClean="0">
                          <a:latin typeface="Book Antiqua" pitchFamily="18" charset="0"/>
                        </a:rPr>
                        <a:t>9.03</a:t>
                      </a:r>
                      <a:endParaRPr lang="en-US" sz="2000" dirty="0">
                        <a:latin typeface="Book Antiqua" pitchFamily="18" charset="0"/>
                      </a:endParaRPr>
                    </a:p>
                  </a:txBody>
                  <a:tcPr/>
                </a:tc>
              </a:tr>
              <a:tr h="495859">
                <a:tc>
                  <a:txBody>
                    <a:bodyPr/>
                    <a:lstStyle/>
                    <a:p>
                      <a:pPr algn="l"/>
                      <a:r>
                        <a:rPr lang="en-US" sz="2000" dirty="0" smtClean="0">
                          <a:latin typeface="Book Antiqua" pitchFamily="18" charset="0"/>
                        </a:rPr>
                        <a:t>Raw material for</a:t>
                      </a:r>
                      <a:r>
                        <a:rPr lang="en-US" sz="2000" baseline="0" dirty="0" smtClean="0">
                          <a:latin typeface="Book Antiqua" pitchFamily="18" charset="0"/>
                        </a:rPr>
                        <a:t> steel plants</a:t>
                      </a:r>
                      <a:endParaRPr lang="en-US" sz="2000" dirty="0">
                        <a:latin typeface="Book Antiqua" pitchFamily="18" charset="0"/>
                      </a:endParaRPr>
                    </a:p>
                  </a:txBody>
                  <a:tcPr/>
                </a:tc>
                <a:tc>
                  <a:txBody>
                    <a:bodyPr/>
                    <a:lstStyle/>
                    <a:p>
                      <a:pPr algn="ctr"/>
                      <a:r>
                        <a:rPr lang="en-US" sz="2000" dirty="0" smtClean="0">
                          <a:latin typeface="Book Antiqua" pitchFamily="18" charset="0"/>
                        </a:rPr>
                        <a:t>21</a:t>
                      </a:r>
                      <a:endParaRPr lang="en-US" sz="2000" dirty="0">
                        <a:latin typeface="Book Antiqua" pitchFamily="18" charset="0"/>
                      </a:endParaRPr>
                    </a:p>
                  </a:txBody>
                  <a:tcPr/>
                </a:tc>
                <a:tc>
                  <a:txBody>
                    <a:bodyPr/>
                    <a:lstStyle/>
                    <a:p>
                      <a:pPr algn="ctr"/>
                      <a:r>
                        <a:rPr lang="en-US" sz="2000" dirty="0" smtClean="0">
                          <a:latin typeface="Book Antiqua" pitchFamily="18" charset="0"/>
                        </a:rPr>
                        <a:t>13.66</a:t>
                      </a:r>
                      <a:endParaRPr lang="en-US" sz="2000" dirty="0">
                        <a:latin typeface="Book Antiqua" pitchFamily="18" charset="0"/>
                      </a:endParaRPr>
                    </a:p>
                  </a:txBody>
                  <a:tcPr/>
                </a:tc>
                <a:tc>
                  <a:txBody>
                    <a:bodyPr/>
                    <a:lstStyle/>
                    <a:p>
                      <a:pPr algn="ctr"/>
                      <a:r>
                        <a:rPr lang="en-US" sz="2000" dirty="0" smtClean="0">
                          <a:latin typeface="Book Antiqua" pitchFamily="18" charset="0"/>
                        </a:rPr>
                        <a:t>12.36</a:t>
                      </a:r>
                      <a:endParaRPr lang="en-US" sz="2000" dirty="0">
                        <a:latin typeface="Book Antiqua" pitchFamily="18" charset="0"/>
                      </a:endParaRPr>
                    </a:p>
                  </a:txBody>
                  <a:tcPr/>
                </a:tc>
                <a:tc>
                  <a:txBody>
                    <a:bodyPr/>
                    <a:lstStyle/>
                    <a:p>
                      <a:pPr marL="0" algn="ctr" defTabSz="457200" rtl="0" eaLnBrk="1" latinLnBrk="0" hangingPunct="1"/>
                      <a:r>
                        <a:rPr lang="en-US" sz="2000" kern="1200" dirty="0" smtClean="0">
                          <a:solidFill>
                            <a:srgbClr val="FF0000"/>
                          </a:solidFill>
                          <a:latin typeface="Book Antiqua" pitchFamily="18" charset="0"/>
                          <a:ea typeface="+mn-ea"/>
                          <a:cs typeface="+mn-cs"/>
                        </a:rPr>
                        <a:t>-0.07</a:t>
                      </a:r>
                      <a:endParaRPr lang="en-US" sz="2000" kern="1200" dirty="0">
                        <a:solidFill>
                          <a:srgbClr val="FF0000"/>
                        </a:solidFill>
                        <a:latin typeface="Book Antiqua" pitchFamily="18" charset="0"/>
                        <a:ea typeface="+mn-ea"/>
                        <a:cs typeface="+mn-cs"/>
                      </a:endParaRPr>
                    </a:p>
                  </a:txBody>
                  <a:tcPr/>
                </a:tc>
                <a:tc>
                  <a:txBody>
                    <a:bodyPr/>
                    <a:lstStyle/>
                    <a:p>
                      <a:pPr algn="ctr"/>
                      <a:r>
                        <a:rPr lang="en-US" sz="2000" dirty="0" smtClean="0">
                          <a:latin typeface="Book Antiqua" pitchFamily="18" charset="0"/>
                        </a:rPr>
                        <a:t>1.30</a:t>
                      </a:r>
                      <a:endParaRPr lang="en-US" sz="2000" dirty="0">
                        <a:latin typeface="Book Antiqua" pitchFamily="18" charset="0"/>
                      </a:endParaRPr>
                    </a:p>
                  </a:txBody>
                  <a:tcPr/>
                </a:tc>
              </a:tr>
              <a:tr h="490297">
                <a:tc>
                  <a:txBody>
                    <a:bodyPr/>
                    <a:lstStyle/>
                    <a:p>
                      <a:pPr algn="l"/>
                      <a:r>
                        <a:rPr lang="en-US" sz="2000" dirty="0" smtClean="0">
                          <a:latin typeface="Book Antiqua" pitchFamily="18" charset="0"/>
                        </a:rPr>
                        <a:t>Pig Iron &amp;</a:t>
                      </a:r>
                      <a:r>
                        <a:rPr lang="en-US" sz="2000" baseline="0" dirty="0" smtClean="0">
                          <a:latin typeface="Book Antiqua" pitchFamily="18" charset="0"/>
                        </a:rPr>
                        <a:t>  finished  Steel</a:t>
                      </a:r>
                      <a:endParaRPr lang="en-US" sz="2000" dirty="0">
                        <a:latin typeface="Book Antiqua" pitchFamily="18" charset="0"/>
                      </a:endParaRPr>
                    </a:p>
                  </a:txBody>
                  <a:tcPr/>
                </a:tc>
                <a:tc>
                  <a:txBody>
                    <a:bodyPr/>
                    <a:lstStyle/>
                    <a:p>
                      <a:pPr algn="ctr"/>
                      <a:r>
                        <a:rPr lang="en-US" sz="2000" dirty="0" smtClean="0">
                          <a:latin typeface="Book Antiqua" pitchFamily="18" charset="0"/>
                        </a:rPr>
                        <a:t>43.50</a:t>
                      </a:r>
                      <a:endParaRPr lang="en-US" sz="2000" dirty="0">
                        <a:latin typeface="Book Antiqua" pitchFamily="18" charset="0"/>
                      </a:endParaRPr>
                    </a:p>
                  </a:txBody>
                  <a:tcPr/>
                </a:tc>
                <a:tc>
                  <a:txBody>
                    <a:bodyPr/>
                    <a:lstStyle/>
                    <a:p>
                      <a:pPr algn="ctr"/>
                      <a:r>
                        <a:rPr lang="en-US" sz="2000" dirty="0" smtClean="0">
                          <a:latin typeface="Book Antiqua" pitchFamily="18" charset="0"/>
                        </a:rPr>
                        <a:t>27.29</a:t>
                      </a:r>
                      <a:endParaRPr lang="en-US" sz="2000" dirty="0">
                        <a:latin typeface="Book Antiqua" pitchFamily="18" charset="0"/>
                      </a:endParaRPr>
                    </a:p>
                  </a:txBody>
                  <a:tcPr/>
                </a:tc>
                <a:tc>
                  <a:txBody>
                    <a:bodyPr/>
                    <a:lstStyle/>
                    <a:p>
                      <a:pPr algn="ctr"/>
                      <a:r>
                        <a:rPr lang="en-US" sz="2000" dirty="0" smtClean="0">
                          <a:latin typeface="Book Antiqua" pitchFamily="18" charset="0"/>
                        </a:rPr>
                        <a:t>26.18</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-1.15</a:t>
                      </a:r>
                      <a:endParaRPr lang="en-US" sz="2000" b="1" dirty="0">
                        <a:solidFill>
                          <a:srgbClr val="FF0000"/>
                        </a:solidFill>
                        <a:latin typeface="Book Antiqua" pitchFamily="18" charset="0"/>
                      </a:endParaRPr>
                    </a:p>
                  </a:txBody>
                  <a:tcPr/>
                </a:tc>
                <a:tc>
                  <a:txBody>
                    <a:bodyPr/>
                    <a:lstStyle/>
                    <a:p>
                      <a:pPr algn="ctr"/>
                      <a:r>
                        <a:rPr lang="en-US" sz="2000" dirty="0" smtClean="0">
                          <a:latin typeface="Book Antiqua" pitchFamily="18" charset="0"/>
                        </a:rPr>
                        <a:t>1.11</a:t>
                      </a:r>
                      <a:endParaRPr lang="en-US" sz="2000" dirty="0">
                        <a:latin typeface="Book Antiqua" pitchFamily="18" charset="0"/>
                      </a:endParaRPr>
                    </a:p>
                  </a:txBody>
                  <a:tcPr/>
                </a:tc>
              </a:tr>
              <a:tr h="426720">
                <a:tc>
                  <a:txBody>
                    <a:bodyPr/>
                    <a:lstStyle/>
                    <a:p>
                      <a:pPr algn="l"/>
                      <a:r>
                        <a:rPr lang="en-US" sz="2000" dirty="0" smtClean="0">
                          <a:latin typeface="Book Antiqua" pitchFamily="18" charset="0"/>
                        </a:rPr>
                        <a:t>Iron ore</a:t>
                      </a:r>
                      <a:endParaRPr lang="en-US" sz="2000" dirty="0">
                        <a:latin typeface="Book Antiqua" pitchFamily="18" charset="0"/>
                      </a:endParaRPr>
                    </a:p>
                  </a:txBody>
                  <a:tcPr/>
                </a:tc>
                <a:tc>
                  <a:txBody>
                    <a:bodyPr/>
                    <a:lstStyle/>
                    <a:p>
                      <a:pPr algn="ctr"/>
                      <a:r>
                        <a:rPr lang="en-US" sz="2000" dirty="0" smtClean="0">
                          <a:latin typeface="Book Antiqua" pitchFamily="18" charset="0"/>
                        </a:rPr>
                        <a:t>125</a:t>
                      </a:r>
                      <a:endParaRPr lang="en-US" sz="2000" dirty="0">
                        <a:latin typeface="Book Antiqua" pitchFamily="18" charset="0"/>
                      </a:endParaRPr>
                    </a:p>
                  </a:txBody>
                  <a:tcPr/>
                </a:tc>
                <a:tc>
                  <a:txBody>
                    <a:bodyPr/>
                    <a:lstStyle/>
                    <a:p>
                      <a:pPr algn="ctr"/>
                      <a:r>
                        <a:rPr lang="en-US" sz="2000" dirty="0" smtClean="0">
                          <a:latin typeface="Book Antiqua" pitchFamily="18" charset="0"/>
                        </a:rPr>
                        <a:t>76.2</a:t>
                      </a:r>
                      <a:endParaRPr lang="en-US" sz="2000" dirty="0">
                        <a:latin typeface="Book Antiqua" pitchFamily="18" charset="0"/>
                      </a:endParaRPr>
                    </a:p>
                  </a:txBody>
                  <a:tcPr/>
                </a:tc>
                <a:tc>
                  <a:txBody>
                    <a:bodyPr/>
                    <a:lstStyle/>
                    <a:p>
                      <a:pPr algn="ctr"/>
                      <a:r>
                        <a:rPr lang="en-US" sz="2000" dirty="0" smtClean="0">
                          <a:latin typeface="Book Antiqua" pitchFamily="18" charset="0"/>
                        </a:rPr>
                        <a:t>74.38</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-5.52</a:t>
                      </a:r>
                      <a:endParaRPr lang="en-US" sz="2000" b="1" dirty="0">
                        <a:solidFill>
                          <a:srgbClr val="FF0000"/>
                        </a:solidFill>
                        <a:latin typeface="Book Antiqua" pitchFamily="18" charset="0"/>
                      </a:endParaRPr>
                    </a:p>
                  </a:txBody>
                  <a:tcPr/>
                </a:tc>
                <a:tc>
                  <a:txBody>
                    <a:bodyPr/>
                    <a:lstStyle/>
                    <a:p>
                      <a:pPr algn="ctr"/>
                      <a:r>
                        <a:rPr lang="en-US" sz="2000" kern="1200" dirty="0" smtClean="0">
                          <a:solidFill>
                            <a:schemeClr val="dk1"/>
                          </a:solidFill>
                          <a:latin typeface="Book Antiqua" pitchFamily="18" charset="0"/>
                          <a:ea typeface="+mn-ea"/>
                          <a:cs typeface="+mn-cs"/>
                        </a:rPr>
                        <a:t>1.82</a:t>
                      </a:r>
                      <a:endParaRPr lang="en-US" sz="2000" kern="1200" dirty="0">
                        <a:solidFill>
                          <a:schemeClr val="dk1"/>
                        </a:solidFill>
                        <a:latin typeface="Book Antiqua" pitchFamily="18" charset="0"/>
                        <a:ea typeface="+mn-ea"/>
                        <a:cs typeface="+mn-cs"/>
                      </a:endParaRPr>
                    </a:p>
                  </a:txBody>
                  <a:tcPr/>
                </a:tc>
              </a:tr>
              <a:tr h="419100">
                <a:tc>
                  <a:txBody>
                    <a:bodyPr/>
                    <a:lstStyle/>
                    <a:p>
                      <a:pPr algn="l"/>
                      <a:r>
                        <a:rPr lang="en-US" sz="2000" dirty="0" smtClean="0">
                          <a:latin typeface="Book Antiqua" pitchFamily="18" charset="0"/>
                        </a:rPr>
                        <a:t>Cement</a:t>
                      </a:r>
                      <a:endParaRPr lang="en-US" sz="2000" dirty="0">
                        <a:latin typeface="Book Antiqua" pitchFamily="18" charset="0"/>
                      </a:endParaRPr>
                    </a:p>
                  </a:txBody>
                  <a:tcPr/>
                </a:tc>
                <a:tc>
                  <a:txBody>
                    <a:bodyPr/>
                    <a:lstStyle/>
                    <a:p>
                      <a:pPr algn="ctr"/>
                      <a:r>
                        <a:rPr lang="en-US" sz="2000" dirty="0" smtClean="0">
                          <a:latin typeface="Book Antiqua" pitchFamily="18" charset="0"/>
                        </a:rPr>
                        <a:t>120.50</a:t>
                      </a:r>
                      <a:endParaRPr lang="en-US" sz="2000" dirty="0">
                        <a:latin typeface="Book Antiqua" pitchFamily="18" charset="0"/>
                      </a:endParaRPr>
                    </a:p>
                  </a:txBody>
                  <a:tcPr/>
                </a:tc>
                <a:tc>
                  <a:txBody>
                    <a:bodyPr/>
                    <a:lstStyle/>
                    <a:p>
                      <a:pPr algn="ctr"/>
                      <a:r>
                        <a:rPr lang="en-US" sz="2000" dirty="0" smtClean="0">
                          <a:latin typeface="Book Antiqua" pitchFamily="18" charset="0"/>
                        </a:rPr>
                        <a:t>69.42</a:t>
                      </a:r>
                      <a:endParaRPr lang="en-US" sz="2000" dirty="0">
                        <a:latin typeface="Book Antiqua" pitchFamily="18" charset="0"/>
                      </a:endParaRPr>
                    </a:p>
                  </a:txBody>
                  <a:tcPr/>
                </a:tc>
                <a:tc>
                  <a:txBody>
                    <a:bodyPr/>
                    <a:lstStyle/>
                    <a:p>
                      <a:pPr algn="ctr"/>
                      <a:r>
                        <a:rPr lang="en-US" sz="2000" dirty="0" smtClean="0">
                          <a:latin typeface="Book Antiqua" pitchFamily="18" charset="0"/>
                        </a:rPr>
                        <a:t>72.95</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-9.45</a:t>
                      </a:r>
                      <a:endParaRPr lang="en-US" sz="2000" b="1" dirty="0">
                        <a:solidFill>
                          <a:srgbClr val="FF0000"/>
                        </a:solidFill>
                        <a:latin typeface="Book Antiqua" pitchFamily="18" charset="0"/>
                      </a:endParaRPr>
                    </a:p>
                  </a:txBody>
                  <a:tcPr/>
                </a:tc>
                <a:tc>
                  <a:txBody>
                    <a:bodyPr/>
                    <a:lstStyle/>
                    <a:p>
                      <a:pPr algn="ctr"/>
                      <a:r>
                        <a:rPr lang="en-US" sz="2000" b="1" dirty="0" smtClean="0">
                          <a:solidFill>
                            <a:srgbClr val="FF0000"/>
                          </a:solidFill>
                          <a:latin typeface="Book Antiqua" pitchFamily="18" charset="0"/>
                        </a:rPr>
                        <a:t>-3.53</a:t>
                      </a:r>
                      <a:endParaRPr lang="en-US" sz="2000" b="1" dirty="0">
                        <a:solidFill>
                          <a:srgbClr val="FF0000"/>
                        </a:solidFill>
                        <a:latin typeface="Book Antiqua" pitchFamily="18" charset="0"/>
                      </a:endParaRPr>
                    </a:p>
                  </a:txBody>
                  <a:tcPr/>
                </a:tc>
              </a:tr>
              <a:tr h="444500">
                <a:tc>
                  <a:txBody>
                    <a:bodyPr/>
                    <a:lstStyle/>
                    <a:p>
                      <a:pPr algn="l"/>
                      <a:r>
                        <a:rPr lang="en-US" sz="2000" dirty="0" smtClean="0">
                          <a:latin typeface="Book Antiqua" pitchFamily="18" charset="0"/>
                        </a:rPr>
                        <a:t>Food grains</a:t>
                      </a:r>
                      <a:endParaRPr lang="en-US" sz="2000" dirty="0">
                        <a:latin typeface="Book Antiqua" pitchFamily="18" charset="0"/>
                      </a:endParaRPr>
                    </a:p>
                  </a:txBody>
                  <a:tcPr/>
                </a:tc>
                <a:tc>
                  <a:txBody>
                    <a:bodyPr/>
                    <a:lstStyle/>
                    <a:p>
                      <a:pPr algn="ctr"/>
                      <a:r>
                        <a:rPr lang="en-US" sz="2000" dirty="0" smtClean="0">
                          <a:latin typeface="Book Antiqua" pitchFamily="18" charset="0"/>
                        </a:rPr>
                        <a:t>62</a:t>
                      </a:r>
                      <a:endParaRPr lang="en-US" sz="2000" dirty="0">
                        <a:latin typeface="Book Antiqua" pitchFamily="18" charset="0"/>
                      </a:endParaRPr>
                    </a:p>
                  </a:txBody>
                  <a:tcPr/>
                </a:tc>
                <a:tc>
                  <a:txBody>
                    <a:bodyPr/>
                    <a:lstStyle/>
                    <a:p>
                      <a:pPr algn="ctr"/>
                      <a:r>
                        <a:rPr lang="en-US" sz="2000" dirty="0" smtClean="0">
                          <a:latin typeface="Book Antiqua" pitchFamily="18" charset="0"/>
                        </a:rPr>
                        <a:t>28.72</a:t>
                      </a:r>
                      <a:endParaRPr lang="en-US" sz="2000" dirty="0">
                        <a:latin typeface="Book Antiqua" pitchFamily="18" charset="0"/>
                      </a:endParaRPr>
                    </a:p>
                  </a:txBody>
                  <a:tcPr/>
                </a:tc>
                <a:tc>
                  <a:txBody>
                    <a:bodyPr/>
                    <a:lstStyle/>
                    <a:p>
                      <a:pPr algn="ctr"/>
                      <a:r>
                        <a:rPr lang="en-US" sz="2000" dirty="0" smtClean="0">
                          <a:latin typeface="Book Antiqua" pitchFamily="18" charset="0"/>
                        </a:rPr>
                        <a:t>36.15</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-11.79</a:t>
                      </a:r>
                      <a:endParaRPr lang="en-US" sz="2000" b="1" dirty="0">
                        <a:solidFill>
                          <a:srgbClr val="FF0000"/>
                        </a:solidFill>
                        <a:latin typeface="Book Antiqua" pitchFamily="18" charset="0"/>
                      </a:endParaRPr>
                    </a:p>
                  </a:txBody>
                  <a:tcPr/>
                </a:tc>
                <a:tc>
                  <a:txBody>
                    <a:bodyPr/>
                    <a:lstStyle/>
                    <a:p>
                      <a:pPr algn="ctr"/>
                      <a:r>
                        <a:rPr lang="en-US" sz="2000" b="1" dirty="0" smtClean="0">
                          <a:solidFill>
                            <a:srgbClr val="FF0000"/>
                          </a:solidFill>
                          <a:latin typeface="Book Antiqua" pitchFamily="18" charset="0"/>
                        </a:rPr>
                        <a:t>-7.43</a:t>
                      </a:r>
                      <a:endParaRPr lang="en-US" sz="2000" b="1" dirty="0">
                        <a:solidFill>
                          <a:srgbClr val="FF0000"/>
                        </a:solidFill>
                        <a:latin typeface="Book Antiqua" pitchFamily="18" charset="0"/>
                      </a:endParaRPr>
                    </a:p>
                  </a:txBody>
                  <a:tcPr/>
                </a:tc>
              </a:tr>
              <a:tr h="444500">
                <a:tc>
                  <a:txBody>
                    <a:bodyPr/>
                    <a:lstStyle/>
                    <a:p>
                      <a:pPr algn="l"/>
                      <a:r>
                        <a:rPr lang="en-US" sz="2000" dirty="0" smtClean="0">
                          <a:latin typeface="Book Antiqua" pitchFamily="18" charset="0"/>
                        </a:rPr>
                        <a:t>Fertilizers</a:t>
                      </a:r>
                      <a:endParaRPr lang="en-US" sz="2000" dirty="0">
                        <a:latin typeface="Book Antiqua" pitchFamily="18" charset="0"/>
                      </a:endParaRPr>
                    </a:p>
                  </a:txBody>
                  <a:tcPr/>
                </a:tc>
                <a:tc>
                  <a:txBody>
                    <a:bodyPr/>
                    <a:lstStyle/>
                    <a:p>
                      <a:pPr algn="ctr"/>
                      <a:r>
                        <a:rPr lang="en-US" sz="2000" dirty="0" smtClean="0">
                          <a:latin typeface="Book Antiqua" pitchFamily="18" charset="0"/>
                        </a:rPr>
                        <a:t>49.50</a:t>
                      </a:r>
                      <a:endParaRPr lang="en-US" sz="2000" dirty="0">
                        <a:latin typeface="Book Antiqua" pitchFamily="18" charset="0"/>
                      </a:endParaRPr>
                    </a:p>
                  </a:txBody>
                  <a:tcPr/>
                </a:tc>
                <a:tc>
                  <a:txBody>
                    <a:bodyPr/>
                    <a:lstStyle/>
                    <a:p>
                      <a:pPr algn="ctr"/>
                      <a:r>
                        <a:rPr lang="en-US" sz="2000" dirty="0" smtClean="0">
                          <a:latin typeface="Book Antiqua" pitchFamily="18" charset="0"/>
                        </a:rPr>
                        <a:t>36.36</a:t>
                      </a:r>
                      <a:endParaRPr lang="en-US" sz="2000" dirty="0">
                        <a:latin typeface="Book Antiqua" pitchFamily="18" charset="0"/>
                      </a:endParaRPr>
                    </a:p>
                  </a:txBody>
                  <a:tcPr/>
                </a:tc>
                <a:tc>
                  <a:txBody>
                    <a:bodyPr/>
                    <a:lstStyle/>
                    <a:p>
                      <a:pPr algn="ctr"/>
                      <a:r>
                        <a:rPr lang="en-US" sz="2000" dirty="0" smtClean="0">
                          <a:latin typeface="Book Antiqua" pitchFamily="18" charset="0"/>
                        </a:rPr>
                        <a:t>30.63</a:t>
                      </a:r>
                      <a:endParaRPr lang="en-US" sz="2000" dirty="0">
                        <a:latin typeface="Book Antiqua" pitchFamily="18" charset="0"/>
                      </a:endParaRPr>
                    </a:p>
                  </a:txBody>
                  <a:tcPr/>
                </a:tc>
                <a:tc>
                  <a:txBody>
                    <a:bodyPr/>
                    <a:lstStyle/>
                    <a:p>
                      <a:pPr algn="ctr"/>
                      <a:r>
                        <a:rPr lang="en-US" sz="2000" kern="1200" dirty="0" smtClean="0">
                          <a:solidFill>
                            <a:schemeClr val="dk1"/>
                          </a:solidFill>
                          <a:latin typeface="Book Antiqua" pitchFamily="18" charset="0"/>
                          <a:ea typeface="+mn-ea"/>
                          <a:cs typeface="+mn-cs"/>
                        </a:rPr>
                        <a:t>4.01</a:t>
                      </a:r>
                      <a:endParaRPr lang="en-US" sz="2000" kern="1200" dirty="0">
                        <a:solidFill>
                          <a:schemeClr val="dk1"/>
                        </a:solidFill>
                        <a:latin typeface="Book Antiqua" pitchFamily="18" charset="0"/>
                        <a:ea typeface="+mn-ea"/>
                        <a:cs typeface="+mn-cs"/>
                      </a:endParaRPr>
                    </a:p>
                  </a:txBody>
                  <a:tcPr/>
                </a:tc>
                <a:tc>
                  <a:txBody>
                    <a:bodyPr/>
                    <a:lstStyle/>
                    <a:p>
                      <a:pPr algn="ctr"/>
                      <a:r>
                        <a:rPr lang="en-US" sz="2000" dirty="0" smtClean="0">
                          <a:latin typeface="Book Antiqua" pitchFamily="18" charset="0"/>
                        </a:rPr>
                        <a:t>5.73</a:t>
                      </a:r>
                      <a:endParaRPr lang="en-US" sz="2000" dirty="0">
                        <a:latin typeface="Book Antiqua" pitchFamily="18" charset="0"/>
                      </a:endParaRPr>
                    </a:p>
                  </a:txBody>
                  <a:tcPr/>
                </a:tc>
              </a:tr>
              <a:tr h="431800">
                <a:tc>
                  <a:txBody>
                    <a:bodyPr/>
                    <a:lstStyle/>
                    <a:p>
                      <a:pPr algn="l"/>
                      <a:r>
                        <a:rPr lang="en-US" sz="2000" dirty="0" smtClean="0">
                          <a:latin typeface="Book Antiqua" pitchFamily="18" charset="0"/>
                        </a:rPr>
                        <a:t>Mineral Oil (POL)</a:t>
                      </a:r>
                      <a:endParaRPr lang="en-US" sz="2000" dirty="0">
                        <a:latin typeface="Book Antiqua" pitchFamily="18" charset="0"/>
                      </a:endParaRPr>
                    </a:p>
                  </a:txBody>
                  <a:tcPr/>
                </a:tc>
                <a:tc>
                  <a:txBody>
                    <a:bodyPr/>
                    <a:lstStyle/>
                    <a:p>
                      <a:pPr algn="ctr"/>
                      <a:r>
                        <a:rPr lang="en-US" sz="2000" dirty="0" smtClean="0">
                          <a:latin typeface="Book Antiqua" pitchFamily="18" charset="0"/>
                        </a:rPr>
                        <a:t>43.25</a:t>
                      </a:r>
                      <a:endParaRPr lang="en-US" sz="2000" dirty="0">
                        <a:latin typeface="Book Antiqua" pitchFamily="18" charset="0"/>
                      </a:endParaRPr>
                    </a:p>
                  </a:txBody>
                  <a:tcPr/>
                </a:tc>
                <a:tc>
                  <a:txBody>
                    <a:bodyPr/>
                    <a:lstStyle/>
                    <a:p>
                      <a:pPr algn="ctr"/>
                      <a:r>
                        <a:rPr lang="en-US" sz="2000" dirty="0" smtClean="0">
                          <a:latin typeface="Book Antiqua" pitchFamily="18" charset="0"/>
                        </a:rPr>
                        <a:t>28.55</a:t>
                      </a:r>
                      <a:endParaRPr lang="en-US" sz="2000" dirty="0">
                        <a:latin typeface="Book Antiqua" pitchFamily="18" charset="0"/>
                      </a:endParaRPr>
                    </a:p>
                  </a:txBody>
                  <a:tcPr/>
                </a:tc>
                <a:tc>
                  <a:txBody>
                    <a:bodyPr/>
                    <a:lstStyle/>
                    <a:p>
                      <a:pPr algn="ctr"/>
                      <a:r>
                        <a:rPr lang="en-US" sz="2000" dirty="0" smtClean="0">
                          <a:latin typeface="Book Antiqua" pitchFamily="18" charset="0"/>
                        </a:rPr>
                        <a:t>28.21</a:t>
                      </a:r>
                      <a:endParaRPr lang="en-US" sz="2000" dirty="0">
                        <a:latin typeface="Book Antiqua" pitchFamily="18" charset="0"/>
                      </a:endParaRPr>
                    </a:p>
                  </a:txBody>
                  <a:tcPr/>
                </a:tc>
                <a:tc>
                  <a:txBody>
                    <a:bodyPr/>
                    <a:lstStyle/>
                    <a:p>
                      <a:pPr algn="ctr"/>
                      <a:r>
                        <a:rPr lang="en-US" sz="2000" kern="1200" dirty="0" smtClean="0">
                          <a:solidFill>
                            <a:schemeClr val="dk1"/>
                          </a:solidFill>
                          <a:latin typeface="Book Antiqua" pitchFamily="18" charset="0"/>
                          <a:ea typeface="+mn-ea"/>
                          <a:cs typeface="+mn-cs"/>
                        </a:rPr>
                        <a:t>0.25</a:t>
                      </a:r>
                      <a:endParaRPr lang="en-US" sz="2000" kern="1200" dirty="0">
                        <a:solidFill>
                          <a:schemeClr val="dk1"/>
                        </a:solidFill>
                        <a:latin typeface="Book Antiqua" pitchFamily="18" charset="0"/>
                        <a:ea typeface="+mn-ea"/>
                        <a:cs typeface="+mn-cs"/>
                      </a:endParaRPr>
                    </a:p>
                  </a:txBody>
                  <a:tcPr/>
                </a:tc>
                <a:tc>
                  <a:txBody>
                    <a:bodyPr/>
                    <a:lstStyle/>
                    <a:p>
                      <a:pPr marL="0" algn="ctr" defTabSz="914400" rtl="0" eaLnBrk="1" latinLnBrk="0" hangingPunct="1"/>
                      <a:r>
                        <a:rPr lang="en-US" sz="2000" kern="1200" dirty="0" smtClean="0">
                          <a:solidFill>
                            <a:schemeClr val="dk1"/>
                          </a:solidFill>
                          <a:latin typeface="Book Antiqua" pitchFamily="18" charset="0"/>
                          <a:ea typeface="+mn-ea"/>
                          <a:cs typeface="+mn-cs"/>
                        </a:rPr>
                        <a:t>0.34</a:t>
                      </a:r>
                      <a:endParaRPr lang="en-US" sz="2000" kern="1200" dirty="0">
                        <a:solidFill>
                          <a:schemeClr val="dk1"/>
                        </a:solidFill>
                        <a:latin typeface="Book Antiqua" pitchFamily="18" charset="0"/>
                        <a:ea typeface="+mn-ea"/>
                        <a:cs typeface="+mn-cs"/>
                      </a:endParaRPr>
                    </a:p>
                  </a:txBody>
                  <a:tcPr/>
                </a:tc>
              </a:tr>
              <a:tr h="419100">
                <a:tc>
                  <a:txBody>
                    <a:bodyPr/>
                    <a:lstStyle/>
                    <a:p>
                      <a:pPr algn="l"/>
                      <a:r>
                        <a:rPr lang="en-US" sz="2000" dirty="0" smtClean="0">
                          <a:latin typeface="Book Antiqua" pitchFamily="18" charset="0"/>
                        </a:rPr>
                        <a:t>Container Service</a:t>
                      </a:r>
                      <a:endParaRPr lang="en-US" sz="2000" dirty="0">
                        <a:latin typeface="Book Antiqua" pitchFamily="18" charset="0"/>
                      </a:endParaRPr>
                    </a:p>
                  </a:txBody>
                  <a:tcPr/>
                </a:tc>
                <a:tc>
                  <a:txBody>
                    <a:bodyPr/>
                    <a:lstStyle/>
                    <a:p>
                      <a:pPr algn="ctr"/>
                      <a:r>
                        <a:rPr lang="en-US" sz="2000" dirty="0" smtClean="0">
                          <a:latin typeface="Book Antiqua" pitchFamily="18" charset="0"/>
                        </a:rPr>
                        <a:t>54.50</a:t>
                      </a:r>
                      <a:endParaRPr lang="en-US" sz="2000" dirty="0">
                        <a:latin typeface="Book Antiqua" pitchFamily="18" charset="0"/>
                      </a:endParaRPr>
                    </a:p>
                  </a:txBody>
                  <a:tcPr/>
                </a:tc>
                <a:tc>
                  <a:txBody>
                    <a:bodyPr/>
                    <a:lstStyle/>
                    <a:p>
                      <a:pPr algn="ctr"/>
                      <a:r>
                        <a:rPr lang="en-US" sz="2000" dirty="0" smtClean="0">
                          <a:latin typeface="Book Antiqua" pitchFamily="18" charset="0"/>
                        </a:rPr>
                        <a:t>30.57</a:t>
                      </a:r>
                      <a:endParaRPr lang="en-US" sz="2000" dirty="0">
                        <a:latin typeface="Book Antiqua" pitchFamily="18" charset="0"/>
                      </a:endParaRPr>
                    </a:p>
                  </a:txBody>
                  <a:tcPr/>
                </a:tc>
                <a:tc>
                  <a:txBody>
                    <a:bodyPr/>
                    <a:lstStyle/>
                    <a:p>
                      <a:pPr algn="ctr"/>
                      <a:r>
                        <a:rPr lang="en-US" sz="2000" dirty="0" smtClean="0">
                          <a:latin typeface="Book Antiqua" pitchFamily="18" charset="0"/>
                        </a:rPr>
                        <a:t>32.71</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-5</a:t>
                      </a:r>
                      <a:endParaRPr lang="en-US" sz="2000" b="1" dirty="0">
                        <a:solidFill>
                          <a:srgbClr val="FF0000"/>
                        </a:solidFill>
                        <a:latin typeface="Book Antiqua" pitchFamily="18" charset="0"/>
                      </a:endParaRPr>
                    </a:p>
                  </a:txBody>
                  <a:tcPr/>
                </a:tc>
                <a:tc>
                  <a:txBody>
                    <a:bodyPr/>
                    <a:lstStyle/>
                    <a:p>
                      <a:pPr algn="ctr"/>
                      <a:r>
                        <a:rPr lang="en-US" sz="2000" b="1" dirty="0" smtClean="0">
                          <a:solidFill>
                            <a:srgbClr val="FF0000"/>
                          </a:solidFill>
                          <a:latin typeface="Book Antiqua" pitchFamily="18" charset="0"/>
                        </a:rPr>
                        <a:t>-2.14</a:t>
                      </a:r>
                      <a:endParaRPr lang="en-US" sz="2000" b="1" dirty="0">
                        <a:solidFill>
                          <a:srgbClr val="FF0000"/>
                        </a:solidFill>
                        <a:latin typeface="Book Antiqua" pitchFamily="18" charset="0"/>
                      </a:endParaRPr>
                    </a:p>
                  </a:txBody>
                  <a:tcPr/>
                </a:tc>
              </a:tr>
              <a:tr h="317500">
                <a:tc>
                  <a:txBody>
                    <a:bodyPr/>
                    <a:lstStyle/>
                    <a:p>
                      <a:pPr algn="l"/>
                      <a:r>
                        <a:rPr lang="en-US" sz="2000" dirty="0" smtClean="0">
                          <a:latin typeface="Book Antiqua" pitchFamily="18" charset="0"/>
                        </a:rPr>
                        <a:t>Balance other</a:t>
                      </a:r>
                      <a:r>
                        <a:rPr lang="en-US" sz="2000" baseline="0" dirty="0" smtClean="0">
                          <a:latin typeface="Book Antiqua" pitchFamily="18" charset="0"/>
                        </a:rPr>
                        <a:t> goods</a:t>
                      </a:r>
                      <a:endParaRPr lang="en-US" sz="2000" dirty="0">
                        <a:latin typeface="Book Antiqua" pitchFamily="18" charset="0"/>
                      </a:endParaRPr>
                    </a:p>
                  </a:txBody>
                  <a:tcPr/>
                </a:tc>
                <a:tc>
                  <a:txBody>
                    <a:bodyPr/>
                    <a:lstStyle/>
                    <a:p>
                      <a:pPr algn="ctr"/>
                      <a:r>
                        <a:rPr lang="en-US" sz="2000" dirty="0" smtClean="0">
                          <a:latin typeface="Book Antiqua" pitchFamily="18" charset="0"/>
                        </a:rPr>
                        <a:t>82</a:t>
                      </a:r>
                      <a:endParaRPr lang="en-US" sz="2000" dirty="0">
                        <a:latin typeface="Book Antiqua" pitchFamily="18" charset="0"/>
                      </a:endParaRPr>
                    </a:p>
                  </a:txBody>
                  <a:tcPr/>
                </a:tc>
                <a:tc>
                  <a:txBody>
                    <a:bodyPr/>
                    <a:lstStyle/>
                    <a:p>
                      <a:pPr algn="ctr"/>
                      <a:r>
                        <a:rPr lang="en-US" sz="2000" dirty="0" smtClean="0">
                          <a:latin typeface="Book Antiqua" pitchFamily="18" charset="0"/>
                        </a:rPr>
                        <a:t>48.94</a:t>
                      </a:r>
                      <a:endParaRPr lang="en-US" sz="2000" dirty="0">
                        <a:latin typeface="Book Antiqua" pitchFamily="18" charset="0"/>
                      </a:endParaRPr>
                    </a:p>
                  </a:txBody>
                  <a:tcPr/>
                </a:tc>
                <a:tc>
                  <a:txBody>
                    <a:bodyPr/>
                    <a:lstStyle/>
                    <a:p>
                      <a:pPr algn="ctr"/>
                      <a:r>
                        <a:rPr lang="en-US" sz="2000" dirty="0" smtClean="0">
                          <a:latin typeface="Book Antiqua" pitchFamily="18" charset="0"/>
                        </a:rPr>
                        <a:t>46.19</a:t>
                      </a:r>
                      <a:endParaRPr lang="en-US" sz="2000" dirty="0">
                        <a:latin typeface="Book Antiqua" pitchFamily="18" charset="0"/>
                      </a:endParaRPr>
                    </a:p>
                  </a:txBody>
                  <a:tcPr/>
                </a:tc>
                <a:tc>
                  <a:txBody>
                    <a:bodyPr/>
                    <a:lstStyle/>
                    <a:p>
                      <a:pPr algn="ctr"/>
                      <a:r>
                        <a:rPr lang="en-US" sz="2000" b="1" dirty="0" smtClean="0">
                          <a:solidFill>
                            <a:srgbClr val="FF0000"/>
                          </a:solidFill>
                          <a:latin typeface="Book Antiqua" pitchFamily="18" charset="0"/>
                        </a:rPr>
                        <a:t>-4.77</a:t>
                      </a:r>
                      <a:endParaRPr lang="en-US" sz="2000" b="1" dirty="0">
                        <a:solidFill>
                          <a:srgbClr val="FF0000"/>
                        </a:solidFill>
                        <a:latin typeface="Book Antiqua" pitchFamily="18" charset="0"/>
                      </a:endParaRPr>
                    </a:p>
                  </a:txBody>
                  <a:tcPr/>
                </a:tc>
                <a:tc>
                  <a:txBody>
                    <a:bodyPr/>
                    <a:lstStyle/>
                    <a:p>
                      <a:pPr marL="0" algn="ctr" defTabSz="457200" rtl="0" eaLnBrk="1" latinLnBrk="0" hangingPunct="1"/>
                      <a:r>
                        <a:rPr lang="en-US" sz="2000" kern="1200" dirty="0" smtClean="0">
                          <a:solidFill>
                            <a:schemeClr val="dk1"/>
                          </a:solidFill>
                          <a:latin typeface="Book Antiqua" pitchFamily="18" charset="0"/>
                          <a:ea typeface="+mn-ea"/>
                          <a:cs typeface="+mn-cs"/>
                        </a:rPr>
                        <a:t>2.75</a:t>
                      </a:r>
                      <a:endParaRPr lang="en-US" sz="2000" kern="1200" dirty="0">
                        <a:solidFill>
                          <a:schemeClr val="dk1"/>
                        </a:solidFill>
                        <a:latin typeface="Book Antiqua" pitchFamily="18" charset="0"/>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solidFill>
                  <a:schemeClr val="tx2">
                    <a:lumMod val="75000"/>
                  </a:schemeClr>
                </a:solidFill>
              </a:rPr>
              <a:t>Trends in Originating Passenger &amp; Earnings</a:t>
            </a:r>
            <a:endParaRPr lang="en-US" sz="3600" b="1" dirty="0">
              <a:solidFill>
                <a:schemeClr val="tx2">
                  <a:lumMod val="75000"/>
                </a:schemeClr>
              </a:solidFill>
            </a:endParaRPr>
          </a:p>
        </p:txBody>
      </p:sp>
      <p:graphicFrame>
        <p:nvGraphicFramePr>
          <p:cNvPr id="7" name="Chart 6"/>
          <p:cNvGraphicFramePr/>
          <p:nvPr/>
        </p:nvGraphicFramePr>
        <p:xfrm>
          <a:off x="533400" y="1371600"/>
          <a:ext cx="7848600" cy="454660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Connector 8"/>
          <p:cNvCxnSpPr/>
          <p:nvPr/>
        </p:nvCxnSpPr>
        <p:spPr>
          <a:xfrm rot="5400000">
            <a:off x="2095500" y="5066506"/>
            <a:ext cx="534194"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3314700" y="4000500"/>
            <a:ext cx="2667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nvGraphicFramePr>
        <p:xfrm>
          <a:off x="609600" y="1752600"/>
          <a:ext cx="77724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752600" y="6324600"/>
            <a:ext cx="1219200" cy="304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752600" y="6324600"/>
            <a:ext cx="2057400" cy="369332"/>
          </a:xfrm>
          <a:prstGeom prst="rect">
            <a:avLst/>
          </a:prstGeom>
          <a:noFill/>
        </p:spPr>
        <p:txBody>
          <a:bodyPr wrap="square" rtlCol="0">
            <a:spAutoFit/>
          </a:bodyPr>
          <a:lstStyle/>
          <a:p>
            <a:r>
              <a:rPr lang="en-US" dirty="0" smtClean="0">
                <a:solidFill>
                  <a:schemeClr val="bg1"/>
                </a:solidFill>
              </a:rPr>
              <a:t>Rs in crore</a:t>
            </a:r>
            <a:endParaRPr lang="en-US" dirty="0">
              <a:solidFill>
                <a:schemeClr val="bg1"/>
              </a:solidFill>
            </a:endParaRPr>
          </a:p>
        </p:txBody>
      </p:sp>
      <p:sp>
        <p:nvSpPr>
          <p:cNvPr id="12" name="TextBox 11"/>
          <p:cNvSpPr txBox="1"/>
          <p:nvPr/>
        </p:nvSpPr>
        <p:spPr>
          <a:xfrm>
            <a:off x="4800600" y="6248400"/>
            <a:ext cx="2057400" cy="369332"/>
          </a:xfrm>
          <a:prstGeom prst="rect">
            <a:avLst/>
          </a:prstGeom>
          <a:noFill/>
        </p:spPr>
        <p:txBody>
          <a:bodyPr wrap="square" rtlCol="0">
            <a:spAutoFit/>
          </a:bodyPr>
          <a:lstStyle/>
          <a:p>
            <a:r>
              <a:rPr lang="en-US" dirty="0" smtClean="0">
                <a:solidFill>
                  <a:schemeClr val="bg1"/>
                </a:solidFill>
              </a:rPr>
              <a:t>Rs in crore</a:t>
            </a:r>
            <a:endParaRPr lang="en-US" dirty="0">
              <a:solidFill>
                <a:schemeClr val="bg1"/>
              </a:solidFill>
            </a:endParaRPr>
          </a:p>
        </p:txBody>
      </p:sp>
      <p:sp>
        <p:nvSpPr>
          <p:cNvPr id="13" name="Rectangle 12"/>
          <p:cNvSpPr/>
          <p:nvPr/>
        </p:nvSpPr>
        <p:spPr>
          <a:xfrm>
            <a:off x="5715000" y="6324600"/>
            <a:ext cx="1447800" cy="3048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715000" y="6324600"/>
            <a:ext cx="1447800" cy="369332"/>
          </a:xfrm>
          <a:prstGeom prst="rect">
            <a:avLst/>
          </a:prstGeom>
          <a:noFill/>
        </p:spPr>
        <p:txBody>
          <a:bodyPr wrap="square" rtlCol="0">
            <a:spAutoFit/>
          </a:bodyPr>
          <a:lstStyle/>
          <a:p>
            <a:r>
              <a:rPr lang="en-US" dirty="0" smtClean="0"/>
              <a:t>In million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36538"/>
            <a:ext cx="8229600" cy="996950"/>
          </a:xfrm>
        </p:spPr>
        <p:txBody>
          <a:bodyPr>
            <a:normAutofit fontScale="90000"/>
          </a:bodyPr>
          <a:lstStyle/>
          <a:p>
            <a:r>
              <a:rPr lang="en-US" b="1" dirty="0" smtClean="0">
                <a:solidFill>
                  <a:srgbClr val="0070C0"/>
                </a:solidFill>
                <a:latin typeface="Book Antiqua" pitchFamily="18" charset="0"/>
                <a:ea typeface="ＭＳ Ｐゴシック" pitchFamily="34" charset="-128"/>
              </a:rPr>
              <a:t> Passengers Originating trend up to Nov’15    </a:t>
            </a:r>
          </a:p>
        </p:txBody>
      </p:sp>
      <p:sp>
        <p:nvSpPr>
          <p:cNvPr id="14339" name="Slide Number Placeholder 3"/>
          <p:cNvSpPr>
            <a:spLocks noGrp="1"/>
          </p:cNvSpPr>
          <p:nvPr>
            <p:ph type="sldNum" sz="quarter" idx="12"/>
          </p:nvPr>
        </p:nvSpPr>
        <p:spPr bwMode="auto">
          <a:xfrm>
            <a:off x="8335963" y="6356350"/>
            <a:ext cx="350837" cy="501650"/>
          </a:xfrm>
          <a:noFill/>
          <a:ln>
            <a:miter lim="800000"/>
            <a:headEnd/>
            <a:tailEnd/>
          </a:ln>
        </p:spPr>
        <p:txBody>
          <a:bodyPr/>
          <a:lstStyle/>
          <a:p>
            <a:fld id="{51F85589-B621-4245-A643-E4A22E85BF33}" type="slidenum">
              <a:rPr lang="en-US" smtClean="0"/>
              <a:pPr/>
              <a:t>8</a:t>
            </a:fld>
            <a:endParaRPr lang="en-US" smtClean="0"/>
          </a:p>
        </p:txBody>
      </p:sp>
      <p:sp>
        <p:nvSpPr>
          <p:cNvPr id="14340" name="Rectangle 3"/>
          <p:cNvSpPr>
            <a:spLocks noChangeArrowheads="1"/>
          </p:cNvSpPr>
          <p:nvPr/>
        </p:nvSpPr>
        <p:spPr bwMode="auto">
          <a:xfrm>
            <a:off x="0" y="236538"/>
            <a:ext cx="9144000" cy="368300"/>
          </a:xfrm>
          <a:prstGeom prst="rect">
            <a:avLst/>
          </a:prstGeom>
          <a:noFill/>
          <a:ln w="9525">
            <a:noFill/>
            <a:miter lim="800000"/>
            <a:headEnd/>
            <a:tailEnd/>
          </a:ln>
        </p:spPr>
        <p:txBody>
          <a:bodyPr anchor="ctr">
            <a:spAutoFit/>
          </a:bodyPr>
          <a:lstStyle/>
          <a:p>
            <a:pPr eaLnBrk="0" hangingPunct="0"/>
            <a:endParaRPr lang="en-US"/>
          </a:p>
        </p:txBody>
      </p:sp>
      <p:graphicFrame>
        <p:nvGraphicFramePr>
          <p:cNvPr id="8" name="Table 7"/>
          <p:cNvGraphicFramePr>
            <a:graphicFrameLocks noGrp="1"/>
          </p:cNvGraphicFramePr>
          <p:nvPr/>
        </p:nvGraphicFramePr>
        <p:xfrm>
          <a:off x="457200" y="1582738"/>
          <a:ext cx="8229601" cy="4455936"/>
        </p:xfrm>
        <a:graphic>
          <a:graphicData uri="http://schemas.openxmlformats.org/drawingml/2006/table">
            <a:tbl>
              <a:tblPr/>
              <a:tblGrid>
                <a:gridCol w="523817"/>
                <a:gridCol w="2726690"/>
                <a:gridCol w="2726690"/>
                <a:gridCol w="2252404"/>
              </a:tblGrid>
              <a:tr h="1301714">
                <a:tc gridSpan="2">
                  <a:txBody>
                    <a:bodyPr/>
                    <a:lstStyle/>
                    <a:p>
                      <a:pPr marL="0" marR="0" algn="ctr">
                        <a:lnSpc>
                          <a:spcPct val="115000"/>
                        </a:lnSpc>
                        <a:spcBef>
                          <a:spcPts val="0"/>
                        </a:spcBef>
                        <a:spcAft>
                          <a:spcPts val="0"/>
                        </a:spcAft>
                      </a:pPr>
                      <a:r>
                        <a:rPr lang="en-US" sz="2400" b="1" dirty="0">
                          <a:solidFill>
                            <a:srgbClr val="000000"/>
                          </a:solidFill>
                          <a:latin typeface="Book Antiqua"/>
                          <a:ea typeface="Times New Roman"/>
                          <a:cs typeface="Times New Roman"/>
                        </a:rPr>
                        <a:t>Item</a:t>
                      </a:r>
                      <a:endParaRPr lang="en-US" sz="2400" b="1" dirty="0">
                        <a:latin typeface="Calibri"/>
                        <a:ea typeface="Calibri"/>
                        <a:cs typeface="Mangal"/>
                      </a:endParaRPr>
                    </a:p>
                  </a:txBody>
                  <a:tcPr marL="47450" marR="47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2400" b="0" kern="1200" dirty="0" smtClean="0">
                          <a:solidFill>
                            <a:srgbClr val="000000"/>
                          </a:solidFill>
                          <a:latin typeface="Book Antiqua"/>
                          <a:ea typeface="Times New Roman"/>
                          <a:cs typeface="Times New Roman"/>
                        </a:rPr>
                        <a:t>Growth up</a:t>
                      </a:r>
                      <a:r>
                        <a:rPr lang="en-US" sz="2400" b="0" kern="1200" baseline="0" dirty="0" smtClean="0">
                          <a:solidFill>
                            <a:srgbClr val="000000"/>
                          </a:solidFill>
                          <a:latin typeface="Book Antiqua"/>
                          <a:ea typeface="Times New Roman"/>
                          <a:cs typeface="Times New Roman"/>
                        </a:rPr>
                        <a:t> to</a:t>
                      </a:r>
                      <a:r>
                        <a:rPr lang="en-US" sz="2400" b="0" kern="1200" dirty="0" smtClean="0">
                          <a:solidFill>
                            <a:srgbClr val="000000"/>
                          </a:solidFill>
                          <a:latin typeface="Book Antiqua"/>
                          <a:ea typeface="Times New Roman"/>
                          <a:cs typeface="Times New Roman"/>
                        </a:rPr>
                        <a:t> Nov’14</a:t>
                      </a:r>
                    </a:p>
                    <a:p>
                      <a:pPr marL="0" marR="0" algn="ctr">
                        <a:lnSpc>
                          <a:spcPct val="115000"/>
                        </a:lnSpc>
                        <a:spcBef>
                          <a:spcPts val="0"/>
                        </a:spcBef>
                        <a:spcAft>
                          <a:spcPts val="0"/>
                        </a:spcAft>
                      </a:pPr>
                      <a:endParaRPr lang="en-US" sz="2400" b="1" dirty="0">
                        <a:latin typeface="Calibri"/>
                        <a:ea typeface="Calibri"/>
                        <a:cs typeface="Mangal"/>
                      </a:endParaRPr>
                    </a:p>
                  </a:txBody>
                  <a:tcPr marL="47450" marR="47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200" rtl="0" eaLnBrk="1" latinLnBrk="0" hangingPunct="1">
                        <a:lnSpc>
                          <a:spcPct val="115000"/>
                        </a:lnSpc>
                        <a:spcBef>
                          <a:spcPts val="0"/>
                        </a:spcBef>
                        <a:spcAft>
                          <a:spcPts val="0"/>
                        </a:spcAft>
                      </a:pPr>
                      <a:r>
                        <a:rPr lang="en-US" sz="2400" b="0" kern="1200" dirty="0" smtClean="0">
                          <a:solidFill>
                            <a:srgbClr val="000000"/>
                          </a:solidFill>
                          <a:latin typeface="Book Antiqua"/>
                          <a:ea typeface="Times New Roman"/>
                          <a:cs typeface="Times New Roman"/>
                        </a:rPr>
                        <a:t>Growth up to Nov15</a:t>
                      </a:r>
                      <a:endParaRPr lang="en-US" sz="2400" b="0" kern="1200" dirty="0">
                        <a:solidFill>
                          <a:srgbClr val="000000"/>
                        </a:solidFill>
                        <a:latin typeface="Book Antiqua"/>
                        <a:ea typeface="Times New Roman"/>
                        <a:cs typeface="Times New Roman"/>
                      </a:endParaRPr>
                    </a:p>
                  </a:txBody>
                  <a:tcPr marL="47450" marR="47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95">
                <a:tc gridSpan="2">
                  <a:txBody>
                    <a:bodyPr/>
                    <a:lstStyle/>
                    <a:p>
                      <a:pPr marL="0" marR="0" algn="ctr">
                        <a:lnSpc>
                          <a:spcPct val="115000"/>
                        </a:lnSpc>
                        <a:spcBef>
                          <a:spcPts val="0"/>
                        </a:spcBef>
                        <a:spcAft>
                          <a:spcPts val="0"/>
                        </a:spcAft>
                      </a:pPr>
                      <a:r>
                        <a:rPr lang="en-US" sz="2400" b="1" dirty="0">
                          <a:solidFill>
                            <a:srgbClr val="000000"/>
                          </a:solidFill>
                          <a:latin typeface="Book Antiqua"/>
                          <a:ea typeface="Times New Roman"/>
                          <a:cs typeface="Times New Roman"/>
                        </a:rPr>
                        <a:t>Overall passengers</a:t>
                      </a:r>
                      <a:endParaRPr lang="en-US" sz="2400"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400" b="1" dirty="0" smtClean="0">
                          <a:solidFill>
                            <a:srgbClr val="FF0000"/>
                          </a:solidFill>
                          <a:latin typeface="Calibri"/>
                          <a:ea typeface="Calibri"/>
                          <a:cs typeface="Mangal"/>
                        </a:rPr>
                        <a:t>-1.4%</a:t>
                      </a:r>
                      <a:endParaRPr lang="en-US" sz="2400" b="1" dirty="0">
                        <a:solidFill>
                          <a:srgbClr val="FF0000"/>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rgbClr val="FF0000"/>
                          </a:solidFill>
                          <a:latin typeface="Book Antiqua"/>
                          <a:ea typeface="Times New Roman"/>
                          <a:cs typeface="Times New Roman"/>
                        </a:rPr>
                        <a:t>-2.2%</a:t>
                      </a:r>
                      <a:endParaRPr lang="en-US" sz="2400" b="1" dirty="0">
                        <a:solidFill>
                          <a:srgbClr val="FF0000"/>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95">
                <a:tc gridSpan="2">
                  <a:txBody>
                    <a:bodyPr/>
                    <a:lstStyle/>
                    <a:p>
                      <a:pPr marL="0" marR="0" algn="ctr">
                        <a:lnSpc>
                          <a:spcPct val="115000"/>
                        </a:lnSpc>
                        <a:spcBef>
                          <a:spcPts val="0"/>
                        </a:spcBef>
                        <a:spcAft>
                          <a:spcPts val="0"/>
                        </a:spcAft>
                      </a:pPr>
                      <a:r>
                        <a:rPr lang="en-US" sz="2400" b="1" dirty="0">
                          <a:solidFill>
                            <a:srgbClr val="000000"/>
                          </a:solidFill>
                          <a:latin typeface="Book Antiqua"/>
                          <a:ea typeface="Times New Roman"/>
                          <a:cs typeface="Times New Roman"/>
                        </a:rPr>
                        <a:t>Sub-urban passengers</a:t>
                      </a:r>
                      <a:endParaRPr lang="en-US" sz="2400"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400" b="1" dirty="0" smtClean="0">
                          <a:solidFill>
                            <a:srgbClr val="FF0000"/>
                          </a:solidFill>
                          <a:latin typeface="Calibri"/>
                          <a:ea typeface="Calibri"/>
                          <a:cs typeface="Mangal"/>
                        </a:rPr>
                        <a:t>-0.2%</a:t>
                      </a:r>
                      <a:endParaRPr lang="en-US" sz="2400" b="1" dirty="0">
                        <a:solidFill>
                          <a:srgbClr val="FF0000"/>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rgbClr val="FF0000"/>
                          </a:solidFill>
                          <a:latin typeface="Book Antiqua"/>
                          <a:ea typeface="Times New Roman"/>
                          <a:cs typeface="Times New Roman"/>
                        </a:rPr>
                        <a:t>-2.5%</a:t>
                      </a:r>
                      <a:endParaRPr lang="en-US" sz="2400" b="1" dirty="0">
                        <a:solidFill>
                          <a:srgbClr val="FF0000"/>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5189">
                <a:tc gridSpan="2">
                  <a:txBody>
                    <a:bodyPr/>
                    <a:lstStyle/>
                    <a:p>
                      <a:pPr marL="0" marR="0" algn="ctr">
                        <a:lnSpc>
                          <a:spcPct val="115000"/>
                        </a:lnSpc>
                        <a:spcBef>
                          <a:spcPts val="0"/>
                        </a:spcBef>
                        <a:spcAft>
                          <a:spcPts val="0"/>
                        </a:spcAft>
                      </a:pPr>
                      <a:r>
                        <a:rPr lang="en-US" sz="2400" b="1" dirty="0">
                          <a:solidFill>
                            <a:srgbClr val="000000"/>
                          </a:solidFill>
                          <a:latin typeface="Book Antiqua"/>
                          <a:ea typeface="Times New Roman"/>
                          <a:cs typeface="Times New Roman"/>
                        </a:rPr>
                        <a:t>Non- Suburban    </a:t>
                      </a:r>
                      <a:endParaRPr lang="en-US" sz="2400" b="1" dirty="0" smtClean="0">
                        <a:solidFill>
                          <a:srgbClr val="000000"/>
                        </a:solidFill>
                        <a:latin typeface="Book Antiqua"/>
                        <a:ea typeface="Times New Roman"/>
                        <a:cs typeface="Times New Roman"/>
                      </a:endParaRPr>
                    </a:p>
                    <a:p>
                      <a:pPr marL="0" marR="0" algn="ctr">
                        <a:lnSpc>
                          <a:spcPct val="115000"/>
                        </a:lnSpc>
                        <a:spcBef>
                          <a:spcPts val="0"/>
                        </a:spcBef>
                        <a:spcAft>
                          <a:spcPts val="0"/>
                        </a:spcAft>
                      </a:pPr>
                      <a:r>
                        <a:rPr lang="en-US" sz="2400" b="0" i="1" dirty="0" smtClean="0">
                          <a:solidFill>
                            <a:srgbClr val="000000"/>
                          </a:solidFill>
                          <a:latin typeface="Book Antiqua"/>
                          <a:ea typeface="Times New Roman"/>
                          <a:cs typeface="Times New Roman"/>
                        </a:rPr>
                        <a:t>inclusive of                                                       </a:t>
                      </a:r>
                      <a:endParaRPr lang="en-US" sz="2400" b="0" i="1"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400" b="1" i="1" dirty="0" smtClean="0">
                          <a:solidFill>
                            <a:srgbClr val="FF0000"/>
                          </a:solidFill>
                          <a:latin typeface="Calibri"/>
                          <a:ea typeface="Calibri"/>
                          <a:cs typeface="Mangal"/>
                        </a:rPr>
                        <a:t>-2.9%</a:t>
                      </a:r>
                      <a:endParaRPr lang="en-US" sz="2400" b="1" i="1" dirty="0">
                        <a:solidFill>
                          <a:srgbClr val="FF0000"/>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kern="1200" dirty="0" smtClean="0">
                          <a:solidFill>
                            <a:srgbClr val="FF0000"/>
                          </a:solidFill>
                          <a:latin typeface="Book Antiqua"/>
                          <a:ea typeface="Times New Roman"/>
                          <a:cs typeface="Times New Roman"/>
                        </a:rPr>
                        <a:t>-1.9%</a:t>
                      </a:r>
                      <a:endParaRPr lang="en-US" sz="2400" b="1" kern="1200" dirty="0">
                        <a:solidFill>
                          <a:srgbClr val="FF0000"/>
                        </a:solidFill>
                        <a:latin typeface="Book Antiqua"/>
                        <a:ea typeface="Times New Roman"/>
                        <a:cs typeface="Times New Roman"/>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95">
                <a:tc>
                  <a:txBody>
                    <a:bodyPr/>
                    <a:lstStyle/>
                    <a:p>
                      <a:pPr marL="0" marR="0" algn="ctr">
                        <a:lnSpc>
                          <a:spcPct val="115000"/>
                        </a:lnSpc>
                        <a:spcBef>
                          <a:spcPts val="0"/>
                        </a:spcBef>
                        <a:spcAft>
                          <a:spcPts val="0"/>
                        </a:spcAft>
                      </a:pPr>
                      <a:r>
                        <a:rPr lang="en-US" sz="1800" b="1">
                          <a:solidFill>
                            <a:srgbClr val="000000"/>
                          </a:solidFill>
                          <a:latin typeface="Book Antiqua"/>
                          <a:ea typeface="Times New Roman"/>
                          <a:cs typeface="Times New Roman"/>
                        </a:rPr>
                        <a:t>a</a:t>
                      </a:r>
                      <a:endParaRPr lang="en-US" sz="180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solidFill>
                            <a:srgbClr val="000000"/>
                          </a:solidFill>
                          <a:latin typeface="Book Antiqua"/>
                          <a:ea typeface="Times New Roman"/>
                          <a:cs typeface="Times New Roman"/>
                        </a:rPr>
                        <a:t>PRS</a:t>
                      </a:r>
                      <a:endParaRPr lang="en-US" sz="2400"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latin typeface="Calibri"/>
                          <a:ea typeface="Calibri"/>
                          <a:cs typeface="Mangal"/>
                        </a:rPr>
                        <a:t>9.4%</a:t>
                      </a:r>
                      <a:endParaRPr lang="en-US" sz="2400"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kern="1200" dirty="0" smtClean="0">
                          <a:solidFill>
                            <a:schemeClr val="tx1"/>
                          </a:solidFill>
                          <a:latin typeface="Calibri"/>
                          <a:ea typeface="Calibri"/>
                          <a:cs typeface="Mangal"/>
                        </a:rPr>
                        <a:t>2%</a:t>
                      </a:r>
                      <a:endParaRPr lang="en-US" sz="2400" kern="1200" dirty="0">
                        <a:solidFill>
                          <a:schemeClr val="tx1"/>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95">
                <a:tc>
                  <a:txBody>
                    <a:bodyPr/>
                    <a:lstStyle/>
                    <a:p>
                      <a:pPr marL="0" marR="0" algn="ctr">
                        <a:lnSpc>
                          <a:spcPct val="115000"/>
                        </a:lnSpc>
                        <a:spcBef>
                          <a:spcPts val="0"/>
                        </a:spcBef>
                        <a:spcAft>
                          <a:spcPts val="0"/>
                        </a:spcAft>
                      </a:pPr>
                      <a:r>
                        <a:rPr lang="en-US" sz="1600" b="1" dirty="0" smtClean="0">
                          <a:solidFill>
                            <a:srgbClr val="000000"/>
                          </a:solidFill>
                          <a:latin typeface="Book Antiqua"/>
                          <a:ea typeface="Times New Roman"/>
                          <a:cs typeface="Times New Roman"/>
                        </a:rPr>
                        <a:t>b</a:t>
                      </a:r>
                      <a:endParaRPr lang="en-US" sz="1600"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rgbClr val="000000"/>
                          </a:solidFill>
                          <a:latin typeface="Book Antiqua"/>
                          <a:ea typeface="Times New Roman"/>
                          <a:cs typeface="Times New Roman"/>
                        </a:rPr>
                        <a:t>Non-Sub Non-PRS</a:t>
                      </a:r>
                      <a:endParaRPr lang="en-US" sz="2400" dirty="0">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rgbClr val="FF0000"/>
                          </a:solidFill>
                          <a:latin typeface="Calibri"/>
                          <a:ea typeface="Calibri"/>
                          <a:cs typeface="Mangal"/>
                        </a:rPr>
                        <a:t>-4.4%</a:t>
                      </a:r>
                      <a:endParaRPr lang="en-US" sz="2400" b="1" dirty="0">
                        <a:solidFill>
                          <a:srgbClr val="FF0000"/>
                        </a:solidFill>
                        <a:latin typeface="Calibri"/>
                        <a:ea typeface="Calibri"/>
                        <a:cs typeface="Mangal"/>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200" rtl="0" eaLnBrk="1" latinLnBrk="0" hangingPunct="1">
                        <a:lnSpc>
                          <a:spcPct val="115000"/>
                        </a:lnSpc>
                        <a:spcBef>
                          <a:spcPts val="0"/>
                        </a:spcBef>
                        <a:spcAft>
                          <a:spcPts val="0"/>
                        </a:spcAft>
                      </a:pPr>
                      <a:r>
                        <a:rPr lang="en-US" sz="2400" b="1" kern="1200" dirty="0" smtClean="0">
                          <a:solidFill>
                            <a:srgbClr val="FF0000"/>
                          </a:solidFill>
                          <a:latin typeface="Book Antiqua"/>
                          <a:ea typeface="Times New Roman"/>
                          <a:cs typeface="Times New Roman"/>
                        </a:rPr>
                        <a:t>-2.4%</a:t>
                      </a:r>
                      <a:endParaRPr lang="en-US" sz="2400" b="1" kern="1200" dirty="0">
                        <a:solidFill>
                          <a:srgbClr val="FF0000"/>
                        </a:solidFill>
                        <a:latin typeface="Book Antiqua"/>
                        <a:ea typeface="Times New Roman"/>
                        <a:cs typeface="Times New Roman"/>
                      </a:endParaRPr>
                    </a:p>
                  </a:txBody>
                  <a:tcPr marL="47450" marR="47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57200" y="228600"/>
          <a:ext cx="8382000" cy="640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1282</Words>
  <Application>Microsoft Office PowerPoint</Application>
  <PresentationFormat>On-screen Show (4:3)</PresentationFormat>
  <Paragraphs>280</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Worksheet</vt:lpstr>
      <vt:lpstr>New initiatives in IR Budgeting</vt:lpstr>
      <vt:lpstr>OUTLINE OF THE PRESENTATION</vt:lpstr>
      <vt:lpstr>Components of O.R.</vt:lpstr>
      <vt:lpstr>  IR : Performance to end of Nov’15</vt:lpstr>
      <vt:lpstr>Trends in Expenditure upto Nov 2015</vt:lpstr>
      <vt:lpstr>Commodity-wise Freight loading 2015-16</vt:lpstr>
      <vt:lpstr>Trends in Originating Passenger &amp; Earnings</vt:lpstr>
      <vt:lpstr> Passengers Originating trend up to Nov’15    </vt:lpstr>
      <vt:lpstr>Slide 9</vt:lpstr>
      <vt:lpstr> Focus areas in Other Coaching Earnings</vt:lpstr>
      <vt:lpstr> Financial Impact </vt:lpstr>
      <vt:lpstr> New Initiatives in   Budgeting on IR </vt:lpstr>
      <vt:lpstr>-Working towards ‘Nil” excess: 2014-15 fewer zones reported excess under certain grants.  -Constitutional position mandates no spending more than what has been granted under the Appropriation Act.   -P.A.C. takes harsh view of the excess especially when Supplementary  Grant is obtained   -Remarks of the P.A.C. scathing including fixing of responsibility. : fix responsibility through APAR &amp; refer to DoPT. -Therefore instructions to all zones on control over expenditure within Grants/SL</vt:lpstr>
      <vt:lpstr>Point of Concern 2</vt:lpstr>
      <vt:lpstr>Point of Concern 3: Availing of Supplementary</vt:lpstr>
      <vt:lpstr>Point of Concern 4: blocking of Capital</vt:lpstr>
      <vt:lpstr>Linking Inventory to the Final Head outlays</vt:lpstr>
      <vt:lpstr>Budget VPN</vt:lpstr>
      <vt:lpstr>Budget VPN</vt:lpstr>
      <vt:lpstr>New Modules on the VPN</vt:lpstr>
      <vt:lpstr>Facilitating processes</vt:lpstr>
      <vt:lpstr>Facilitating processes</vt:lpstr>
      <vt:lpstr>Recurring savings of paper</vt:lpstr>
      <vt:lpstr>Redefining relationship with MoF </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FA&amp;CAO’s CONFERENCE</dc:title>
  <dc:creator>ITCELL</dc:creator>
  <cp:lastModifiedBy>Print1</cp:lastModifiedBy>
  <cp:revision>41</cp:revision>
  <dcterms:created xsi:type="dcterms:W3CDTF">2006-08-16T00:00:00Z</dcterms:created>
  <dcterms:modified xsi:type="dcterms:W3CDTF">2015-12-22T10:49:13Z</dcterms:modified>
</cp:coreProperties>
</file>